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4" r:id="rId2"/>
    <p:sldId id="257" r:id="rId3"/>
    <p:sldId id="268" r:id="rId4"/>
    <p:sldId id="296" r:id="rId5"/>
    <p:sldId id="286" r:id="rId6"/>
    <p:sldId id="298" r:id="rId7"/>
    <p:sldId id="299" r:id="rId8"/>
    <p:sldId id="302" r:id="rId9"/>
    <p:sldId id="300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09" r:id="rId18"/>
    <p:sldId id="312" r:id="rId19"/>
    <p:sldId id="314" r:id="rId20"/>
    <p:sldId id="317" r:id="rId21"/>
    <p:sldId id="319" r:id="rId22"/>
    <p:sldId id="320" r:id="rId23"/>
    <p:sldId id="321" r:id="rId24"/>
    <p:sldId id="322" r:id="rId25"/>
    <p:sldId id="292" r:id="rId26"/>
    <p:sldId id="335" r:id="rId27"/>
    <p:sldId id="329" r:id="rId28"/>
    <p:sldId id="323" r:id="rId29"/>
    <p:sldId id="330" r:id="rId30"/>
    <p:sldId id="325" r:id="rId31"/>
    <p:sldId id="326" r:id="rId32"/>
    <p:sldId id="331" r:id="rId33"/>
    <p:sldId id="332" r:id="rId34"/>
    <p:sldId id="336" r:id="rId3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新細明體" panose="02020500000000000000" pitchFamily="18" charset="-120"/>
      <p:regular r:id="rId46"/>
    </p:embeddedFont>
    <p:embeddedFont>
      <p:font typeface="MS Gothic" panose="020B0609070205080204" pitchFamily="49" charset="-128"/>
      <p:regular r:id="rId47"/>
    </p:embeddedFont>
    <p:embeddedFont>
      <p:font typeface="Helvetica" panose="020B0604020202020204" pitchFamily="34" charset="0"/>
      <p:regular r:id="rId48"/>
      <p:bold r:id="rId49"/>
      <p:italic r:id="rId50"/>
      <p:boldItalic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6704" autoAdjust="0"/>
  </p:normalViewPr>
  <p:slideViewPr>
    <p:cSldViewPr>
      <p:cViewPr varScale="1">
        <p:scale>
          <a:sx n="100" d="100"/>
          <a:sy n="100" d="100"/>
        </p:scale>
        <p:origin x="19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2016-09-20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2016-09-20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3FBA3-FF73-4CAF-9AEF-8B4BE8F96046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4447140-45CC-42D7-A240-4054ADD38017}" type="slidenum">
              <a:rPr lang="zh-TW" altLang="en-US" smtClean="0">
                <a:latin typeface="Helvetica" pitchFamily="34" charset="0"/>
              </a:rPr>
              <a:pPr/>
              <a:t>11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TW" sz="1400" dirty="0" smtClean="0"/>
              <a:t>When </a:t>
            </a:r>
            <a:r>
              <a:rPr lang="en-US" altLang="zh-TW" sz="1400" dirty="0"/>
              <a:t>a program runs into an infinite loop:</a:t>
            </a:r>
          </a:p>
          <a:p>
            <a:pPr lvl="1" eaLnBrk="1" hangingPunct="1"/>
            <a:r>
              <a:rPr lang="en-US" altLang="zh-TW" sz="1400" dirty="0"/>
              <a:t>	The program may stop responding to user input</a:t>
            </a:r>
          </a:p>
          <a:p>
            <a:pPr lvl="1" eaLnBrk="1" hangingPunct="1"/>
            <a:r>
              <a:rPr lang="en-US" altLang="zh-TW" sz="1400" dirty="0"/>
              <a:t>	The program may exhaust the system resources (memory space, disk space, CPU cycles) and cause the system to slow down dramatically.</a:t>
            </a:r>
          </a:p>
          <a:p>
            <a:pPr lvl="1" eaLnBrk="1" hangingPunct="1"/>
            <a:endParaRPr lang="en-US" altLang="zh-TW" sz="1400" dirty="0"/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3FBA3-FF73-4CAF-9AEF-8B4BE8F96046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3FBA3-FF73-4CAF-9AEF-8B4BE8F96046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3279773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Control Structures (Part 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1017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1963" y="1371600"/>
            <a:ext cx="8682037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FEF0F28-40A6-443C-ABA4-09D66751E264}" type="slidenum">
              <a:rPr lang="zh-TW" altLang="en-US" b="0" smtClean="0">
                <a:latin typeface="Calibri" panose="020F0502020204030204" pitchFamily="34" charset="0"/>
              </a:rPr>
              <a:pPr/>
              <a:t>10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498475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</a:t>
            </a:r>
            <a:r>
              <a:rPr lang="en-US" altLang="zh-TW" sz="4000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while</a:t>
            </a:r>
            <a:r>
              <a:rPr lang="en-US" altLang="zh-TW" sz="4000" dirty="0" smtClean="0">
                <a:ea typeface="新細明體" pitchFamily="18" charset="-120"/>
              </a:rPr>
              <a:t> </a:t>
            </a:r>
            <a:r>
              <a:rPr lang="en-US" altLang="zh-TW" sz="4000" dirty="0">
                <a:ea typeface="新細明體" pitchFamily="18" charset="-120"/>
              </a:rPr>
              <a:t>Statement (Example #2)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1962" y="2286000"/>
            <a:ext cx="8682037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1962" y="3733800"/>
            <a:ext cx="8682037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input, sum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To store input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value and their sum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getZero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;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    // For controlling the loop;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                   // 1 =&gt; stop loop; 0 =&gt; continue iterate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while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getZero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==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"Input: 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, &amp;input);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(input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==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getZero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=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   else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      sum = sum + input;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"Sum =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, sum);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0539" y="1219200"/>
            <a:ext cx="2893219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Loop variable initialization 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230538" y="2276475"/>
            <a:ext cx="2893220" cy="542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Loop condition 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6230539" y="3619500"/>
            <a:ext cx="2913459" cy="800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Loop condition</a:t>
            </a:r>
          </a:p>
          <a:p>
            <a:pPr algn="ctr"/>
            <a:r>
              <a:rPr lang="en-US" sz="2000" b="1" dirty="0" smtClean="0"/>
              <a:t>update (conditionally )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4724400"/>
            <a:ext cx="3886200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Again, all components of a loop are included.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2568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D6B4146-3C37-4E72-B3BF-37B31B12CBA1}" type="slidenum">
              <a:rPr lang="zh-TW" altLang="en-US" b="0" smtClean="0">
                <a:latin typeface="Calibri" panose="020F0502020204030204" pitchFamily="34" charset="0"/>
              </a:rPr>
              <a:pPr/>
              <a:t>11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1.4. Infinite Loop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01738"/>
            <a:ext cx="8642350" cy="55022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loop that never stops. e.g.,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5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while (1)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5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  </a:t>
            </a:r>
            <a:r>
              <a:rPr lang="en-US" altLang="zh-TW" sz="25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5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("Hello!\n");</a:t>
            </a:r>
            <a:endParaRPr lang="en-US" altLang="zh-TW" sz="900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Usually introduced by mistakes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What could happen when a program runs into an infinite loop?</a:t>
            </a:r>
            <a:endParaRPr lang="en-US" altLang="zh-TW" sz="9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428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6E9CBE9-C78A-4882-B477-FAE9B3C92290}" type="slidenum">
              <a:rPr lang="zh-TW" altLang="en-US" b="0" smtClean="0">
                <a:latin typeface="Calibri" panose="020F0502020204030204" pitchFamily="34" charset="0"/>
              </a:rPr>
              <a:pPr/>
              <a:t>12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67310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ea typeface="新細明體" pitchFamily="18" charset="-120"/>
              </a:rPr>
              <a:t>1.4.1. </a:t>
            </a:r>
            <a:r>
              <a:rPr lang="en-US" altLang="zh-TW" sz="3200" dirty="0">
                <a:ea typeface="新細明體" pitchFamily="18" charset="-120"/>
              </a:rPr>
              <a:t>C</a:t>
            </a:r>
            <a:r>
              <a:rPr lang="en-US" altLang="en-US" sz="3200" dirty="0" smtClean="0">
                <a:ea typeface="新細明體" pitchFamily="18" charset="-120"/>
              </a:rPr>
              <a:t>ommon mistakes that result in infinite loops</a:t>
            </a:r>
            <a:endParaRPr lang="zh-TW" altLang="en-US" sz="3200" dirty="0" smtClean="0">
              <a:ea typeface="新細明體" pitchFamily="18" charset="-120"/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799"/>
            <a:ext cx="8458200" cy="53578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A condition that is always true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while (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a &gt; -10 || a &lt; 10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)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itchFamily="18" charset="-120"/>
              </a:rPr>
              <a:t> { 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新細明體" pitchFamily="18" charset="-120"/>
              </a:rPr>
              <a:t>	}</a:t>
            </a:r>
          </a:p>
          <a:p>
            <a:pPr lvl="1" eaLnBrk="1" hangingPunct="1"/>
            <a:endParaRPr lang="en-US" altLang="zh-TW" sz="1400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Failing to update/modify the value of the loop variable in the loop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=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while (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&lt;= 5)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itchFamily="18" charset="-120"/>
              </a:rPr>
              <a:t> {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 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("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= %d\n",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);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	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itchFamily="18" charset="-120"/>
              </a:rPr>
              <a:t>}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In this example, </a:t>
            </a:r>
            <a:r>
              <a:rPr lang="en-US" altLang="zh-TW" sz="2400" b="1" dirty="0" err="1" smtClean="0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ea typeface="新細明體" pitchFamily="18" charset="-120"/>
              </a:rPr>
              <a:t> is always 0.</a:t>
            </a:r>
          </a:p>
        </p:txBody>
      </p:sp>
    </p:spTree>
    <p:extLst>
      <p:ext uri="{BB962C8B-B14F-4D97-AF65-F5344CB8AC3E}">
        <p14:creationId xmlns:p14="http://schemas.microsoft.com/office/powerpoint/2010/main" val="1853803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5965BDDB-09F9-4B61-B752-232DA0BF4EF7}" type="slidenum">
              <a:rPr lang="zh-TW" altLang="en-US" b="0" smtClean="0">
                <a:latin typeface="Calibri" panose="020F0502020204030204" pitchFamily="34" charset="0"/>
              </a:rPr>
              <a:pPr/>
              <a:t>13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066799"/>
            <a:ext cx="8229600" cy="54340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Using </a:t>
            </a:r>
            <a:r>
              <a:rPr lang="en-US" altLang="zh-TW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=</a:t>
            </a:r>
            <a:r>
              <a:rPr lang="en-US" altLang="zh-TW" sz="2800" dirty="0" smtClean="0">
                <a:ea typeface="新細明體" pitchFamily="18" charset="-120"/>
              </a:rPr>
              <a:t> instead of </a:t>
            </a:r>
            <a:r>
              <a:rPr lang="en-US" altLang="zh-TW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==</a:t>
            </a:r>
            <a:r>
              <a:rPr lang="en-US" altLang="zh-TW" sz="2800" dirty="0" smtClean="0">
                <a:ea typeface="新細明體" pitchFamily="18" charset="-120"/>
              </a:rPr>
              <a:t> as equality operator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	while (a </a:t>
            </a:r>
            <a:r>
              <a:rPr lang="en-US" altLang="zh-TW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</a:rPr>
              <a:t>=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 1)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		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	}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Variable 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a</a:t>
            </a:r>
            <a:r>
              <a:rPr lang="en-US" altLang="zh-TW" sz="2400" dirty="0" smtClean="0">
                <a:ea typeface="新細明體" pitchFamily="18" charset="-120"/>
              </a:rPr>
              <a:t> is assigned 1 and the whole expression is evaluated to 1, and 1 means true.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Placing '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  <a:r>
              <a:rPr lang="en-US" altLang="zh-TW" sz="2800" dirty="0" smtClean="0">
                <a:ea typeface="新細明體" pitchFamily="18" charset="-120"/>
              </a:rPr>
              <a:t>' after the condition of a </a:t>
            </a:r>
            <a:r>
              <a:rPr lang="en-US" altLang="zh-TW" sz="2800" b="1" dirty="0" smtClean="0">
                <a:latin typeface="Consolas" panose="020B0609020204030204" pitchFamily="49" charset="0"/>
                <a:ea typeface="新細明體" pitchFamily="18" charset="-120"/>
              </a:rPr>
              <a:t>while</a:t>
            </a:r>
            <a:r>
              <a:rPr lang="en-US" altLang="zh-TW" sz="2800" dirty="0" smtClean="0">
                <a:ea typeface="新細明體" pitchFamily="18" charset="-120"/>
              </a:rPr>
              <a:t> loop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while (a != 0)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	 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}</a:t>
            </a: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3035300" y="4965700"/>
            <a:ext cx="5953125" cy="172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represents an </a:t>
            </a:r>
            <a:r>
              <a:rPr lang="en-US" altLang="zh-TW" sz="2000" b="0" i="1" dirty="0">
                <a:latin typeface="Calibri" panose="020F0502020204030204" pitchFamily="34" charset="0"/>
                <a:ea typeface="新細明體" pitchFamily="18" charset="-120"/>
              </a:rPr>
              <a:t>empty statement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 That 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while (a != 0);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is interpreted the same as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while (a != 0)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}</a:t>
            </a:r>
            <a:endParaRPr lang="en-US" altLang="zh-TW" sz="200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459781" name="Line 5"/>
          <p:cNvSpPr>
            <a:spLocks noChangeShapeType="1"/>
          </p:cNvSpPr>
          <p:nvPr/>
        </p:nvSpPr>
        <p:spPr bwMode="auto">
          <a:xfrm flipH="1" flipV="1">
            <a:off x="4033838" y="4695825"/>
            <a:ext cx="42227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67310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ea typeface="新細明體" pitchFamily="18" charset="-120"/>
              </a:rPr>
              <a:t>1.4.1. </a:t>
            </a:r>
            <a:r>
              <a:rPr lang="en-US" altLang="zh-TW" sz="3200" dirty="0">
                <a:ea typeface="新細明體" pitchFamily="18" charset="-120"/>
              </a:rPr>
              <a:t>C</a:t>
            </a:r>
            <a:r>
              <a:rPr lang="en-US" altLang="en-US" sz="3200" dirty="0" smtClean="0">
                <a:ea typeface="新細明體" pitchFamily="18" charset="-120"/>
              </a:rPr>
              <a:t>ommon mistakes that result in infinite loops</a:t>
            </a:r>
            <a:endParaRPr lang="zh-TW" altLang="en-US" sz="32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121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nimBg="1"/>
      <p:bldP spid="4597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2. </a:t>
            </a:r>
            <a:r>
              <a:rPr lang="en-US" altLang="zh-TW" b="1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for</a:t>
            </a:r>
            <a:r>
              <a:rPr lang="en-US" altLang="zh-TW" b="1" dirty="0" smtClean="0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TW" b="1" dirty="0" smtClean="0">
                <a:ea typeface="新細明體" pitchFamily="18" charset="-120"/>
              </a:rPr>
              <a:t>statement (Syntax)</a:t>
            </a:r>
            <a:endParaRPr lang="en-US" altLang="zh-TW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CF4-7484-41D7-B20A-8F9043140677}" type="slidenum">
              <a:rPr lang="zh-TW" altLang="en-US" smtClean="0"/>
              <a:pPr/>
              <a:t>14</a:t>
            </a:fld>
            <a:endParaRPr lang="en-US" altLang="zh-TW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9" y="1066800"/>
            <a:ext cx="5492261" cy="5181600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chemeClr val="accent1"/>
                </a:solidFill>
                <a:ea typeface="新細明體" pitchFamily="18" charset="-120"/>
              </a:rPr>
              <a:t>initialization</a:t>
            </a:r>
            <a:r>
              <a:rPr lang="en-US" altLang="zh-TW" dirty="0" smtClean="0"/>
              <a:t> (init) statement.</a:t>
            </a:r>
          </a:p>
          <a:p>
            <a:pPr lvl="1">
              <a:defRPr/>
            </a:pPr>
            <a:r>
              <a:rPr lang="en-US" altLang="zh-TW" dirty="0" smtClean="0"/>
              <a:t>Execute once and before the </a:t>
            </a:r>
            <a:r>
              <a:rPr lang="en-US" altLang="zh-TW" b="1" dirty="0" smtClean="0">
                <a:solidFill>
                  <a:schemeClr val="accent1"/>
                </a:solidFill>
              </a:rPr>
              <a:t>condition</a:t>
            </a:r>
            <a:r>
              <a:rPr lang="en-US" altLang="zh-TW" dirty="0" smtClean="0"/>
              <a:t> statement.</a:t>
            </a:r>
          </a:p>
          <a:p>
            <a:pPr lvl="1">
              <a:defRPr/>
            </a:pPr>
            <a:endParaRPr lang="en-US" altLang="zh-TW" dirty="0" smtClean="0"/>
          </a:p>
          <a:p>
            <a:pPr lvl="0"/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chemeClr val="accent1"/>
                </a:solidFill>
              </a:rPr>
              <a:t>condition</a:t>
            </a:r>
            <a:r>
              <a:rPr lang="en-US" altLang="zh-TW" dirty="0" smtClean="0"/>
              <a:t> statement.</a:t>
            </a:r>
          </a:p>
          <a:p>
            <a:pPr lvl="1"/>
            <a:r>
              <a:rPr lang="en-US" altLang="zh-TW" dirty="0" smtClean="0"/>
              <a:t>It is the same for the while-loop statement.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The loop body (</a:t>
            </a:r>
            <a:r>
              <a:rPr lang="en-US" altLang="zh-TW" sz="3100" b="1" dirty="0" smtClean="0">
                <a:solidFill>
                  <a:schemeClr val="accent1"/>
                </a:solidFill>
              </a:rPr>
              <a:t>statement1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 smtClean="0"/>
              <a:t>Repeat until the </a:t>
            </a:r>
            <a:r>
              <a:rPr lang="en-US" altLang="zh-TW" b="1" dirty="0" smtClean="0">
                <a:solidFill>
                  <a:schemeClr val="accent1"/>
                </a:solidFill>
              </a:rPr>
              <a:t>condition</a:t>
            </a:r>
            <a:r>
              <a:rPr lang="en-US" altLang="zh-TW" dirty="0" smtClean="0"/>
              <a:t> statement becomes false.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chemeClr val="accent1"/>
                </a:solidFill>
              </a:rPr>
              <a:t>update</a:t>
            </a:r>
            <a:r>
              <a:rPr lang="en-US" altLang="zh-TW" dirty="0" smtClean="0"/>
              <a:t> statement.</a:t>
            </a:r>
          </a:p>
          <a:p>
            <a:pPr lvl="1"/>
            <a:r>
              <a:rPr lang="en-US" altLang="zh-TW" dirty="0" smtClean="0"/>
              <a:t>Executed after </a:t>
            </a:r>
            <a:r>
              <a:rPr lang="en-US" altLang="zh-TW" b="1" dirty="0" smtClean="0">
                <a:solidFill>
                  <a:srgbClr val="0070C0"/>
                </a:solidFill>
              </a:rPr>
              <a:t>statement1</a:t>
            </a:r>
            <a:r>
              <a:rPr lang="en-US" altLang="zh-TW" dirty="0" smtClean="0"/>
              <a:t> in each iteration</a:t>
            </a:r>
          </a:p>
          <a:p>
            <a:pPr lvl="1"/>
            <a:r>
              <a:rPr lang="en-US" altLang="zh-TW" dirty="0" smtClean="0"/>
              <a:t>It is usually for updating the loop condition.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34000" y="2743200"/>
            <a:ext cx="3467100" cy="2971800"/>
            <a:chOff x="5181600" y="1066800"/>
            <a:chExt cx="3505200" cy="3276600"/>
          </a:xfrm>
        </p:grpSpPr>
        <p:sp>
          <p:nvSpPr>
            <p:cNvPr id="8" name="Rectangle 7"/>
            <p:cNvSpPr/>
            <p:nvPr/>
          </p:nvSpPr>
          <p:spPr>
            <a:xfrm>
              <a:off x="5410200" y="35814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statement2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20" idx="2"/>
              <a:endCxn id="18" idx="0"/>
            </p:cNvCxnSpPr>
            <p:nvPr/>
          </p:nvCxnSpPr>
          <p:spPr>
            <a:xfrm>
              <a:off x="6172200" y="1828800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8" idx="2"/>
              <a:endCxn id="8" idx="0"/>
            </p:cNvCxnSpPr>
            <p:nvPr/>
          </p:nvCxnSpPr>
          <p:spPr>
            <a:xfrm>
              <a:off x="6172200" y="2971800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72200" y="3962400"/>
              <a:ext cx="0" cy="381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3246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true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2971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false</a:t>
              </a:r>
              <a:endParaRPr lang="en-US" sz="1400" dirty="0"/>
            </a:p>
          </p:txBody>
        </p:sp>
        <p:cxnSp>
          <p:nvCxnSpPr>
            <p:cNvPr id="14" name="Shape 13"/>
            <p:cNvCxnSpPr/>
            <p:nvPr/>
          </p:nvCxnSpPr>
          <p:spPr>
            <a:xfrm rot="16200000" flipH="1">
              <a:off x="6096000" y="26670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/>
            <p:nvPr/>
          </p:nvCxnSpPr>
          <p:spPr>
            <a:xfrm rot="10800000" flipH="1">
              <a:off x="6781800" y="26670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/>
            <p:nvPr/>
          </p:nvCxnSpPr>
          <p:spPr>
            <a:xfrm rot="5400000" flipH="1">
              <a:off x="6781800" y="19812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/>
            <p:nvPr/>
          </p:nvCxnSpPr>
          <p:spPr>
            <a:xfrm flipH="1">
              <a:off x="6096000" y="19812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181600" y="2362200"/>
              <a:ext cx="1981200" cy="609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condition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28956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statement1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14478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init</a:t>
              </a:r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72200" y="1066800"/>
              <a:ext cx="0" cy="381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162800" y="21336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105400" y="1362670"/>
            <a:ext cx="3810000" cy="9233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for (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init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;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condition</a:t>
            </a:r>
            <a:r>
              <a:rPr lang="en-US" altLang="zh-TW" b="1" dirty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;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update</a:t>
            </a:r>
            <a:r>
              <a:rPr lang="en-US" altLang="zh-TW" b="1" dirty="0" smtClean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</a:t>
            </a:r>
            <a:endParaRPr lang="en-US" altLang="zh-TW" b="1" dirty="0">
              <a:solidFill>
                <a:srgbClr val="FF3300"/>
              </a:solidFill>
              <a:latin typeface="Consolas" pitchFamily="49" charset="0"/>
              <a:ea typeface="MS Gothic" pitchFamily="49" charset="-128"/>
            </a:endParaRP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statement1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statement2;</a:t>
            </a:r>
            <a:endParaRPr lang="en-US" altLang="zh-TW" b="1" dirty="0">
              <a:latin typeface="Consolas" pitchFamily="49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030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990599"/>
            <a:ext cx="461963" cy="32004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>
                <a:latin typeface="Calibri" panose="020F0502020204030204" pitchFamily="34" charset="0"/>
              </a:rPr>
              <a:pPr/>
              <a:t>15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739434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2.1. </a:t>
            </a:r>
            <a:r>
              <a:rPr lang="en-US" altLang="zh-TW" sz="4000" b="1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for</a:t>
            </a:r>
            <a:r>
              <a:rPr lang="en-US" altLang="zh-TW" sz="4000" dirty="0" smtClean="0">
                <a:ea typeface="新細明體" pitchFamily="18" charset="-120"/>
              </a:rPr>
              <a:t> Statement (Example #3)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76393" y="990600"/>
            <a:ext cx="8667607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 smtClean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 simple loop that iterates 5 times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1;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"Lastly, </a:t>
            </a:r>
            <a:r>
              <a:rPr lang="en-US" altLang="zh-TW" sz="2000" b="0" dirty="0" err="1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23"/>
          <p:cNvSpPr txBox="1">
            <a:spLocks noChangeArrowheads="1"/>
          </p:cNvSpPr>
          <p:nvPr/>
        </p:nvSpPr>
        <p:spPr bwMode="auto">
          <a:xfrm>
            <a:off x="457200" y="5694363"/>
            <a:ext cx="822960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altLang="zh-TW" sz="2800" b="0" kern="0" dirty="0"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77000" y="1962684"/>
            <a:ext cx="2514600" cy="2018231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Lastly,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6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flipH="1" flipV="1">
            <a:off x="76200" y="2133600"/>
            <a:ext cx="419386" cy="838200"/>
          </a:xfrm>
          <a:prstGeom prst="curvedLeftArrow">
            <a:avLst>
              <a:gd name="adj1" fmla="val 23604"/>
              <a:gd name="adj2" fmla="val 62857"/>
              <a:gd name="adj3" fmla="val 35241"/>
            </a:avLst>
          </a:prstGeom>
          <a:solidFill>
            <a:srgbClr val="FF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04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124200" y="4443757"/>
            <a:ext cx="236220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36631" y="3056604"/>
            <a:ext cx="53340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320562" y="2370804"/>
            <a:ext cx="973015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444262" y="2066004"/>
            <a:ext cx="87630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910862" y="3764728"/>
            <a:ext cx="533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987062" y="1456404"/>
            <a:ext cx="457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2.1. </a:t>
            </a:r>
            <a:r>
              <a:rPr lang="en-US" altLang="zh-TW" b="1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for-loop</a:t>
            </a:r>
            <a:r>
              <a:rPr lang="en-US" altLang="zh-TW" dirty="0" smtClean="0">
                <a:ea typeface="新細明體" pitchFamily="18" charset="-120"/>
              </a:rPr>
              <a:t>  VS </a:t>
            </a:r>
            <a:r>
              <a:rPr lang="en-US" altLang="zh-TW" b="1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while-loop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CF4-7484-41D7-B20A-8F9043140677}" type="slidenum">
              <a:rPr lang="zh-TW" altLang="en-US" smtClean="0"/>
              <a:pPr/>
              <a:t>16</a:t>
            </a:fld>
            <a:endParaRPr lang="en-US" altLang="zh-TW"/>
          </a:p>
        </p:txBody>
      </p:sp>
      <p:sp>
        <p:nvSpPr>
          <p:cNvPr id="9" name="Rectangle 8"/>
          <p:cNvSpPr/>
          <p:nvPr/>
        </p:nvSpPr>
        <p:spPr>
          <a:xfrm>
            <a:off x="539262" y="1456404"/>
            <a:ext cx="1447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82880" bIns="182880" rtlCol="0" anchor="t" anchorCtr="0"/>
          <a:lstStyle/>
          <a:p>
            <a:pPr algn="ctr"/>
            <a:r>
              <a:rPr lang="en-US" b="1" dirty="0" smtClean="0"/>
              <a:t>While-Loop Version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39262" y="3764728"/>
            <a:ext cx="14478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82880" bIns="182880" rtlCol="0" anchor="t" anchorCtr="0"/>
          <a:lstStyle/>
          <a:p>
            <a:pPr algn="ctr"/>
            <a:r>
              <a:rPr lang="en-US" b="1" dirty="0" smtClean="0"/>
              <a:t>For-Loop Version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52446" y="2209068"/>
            <a:ext cx="47830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35462" y="2209068"/>
            <a:ext cx="0" cy="24328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00" y="2575906"/>
            <a:ext cx="3587262" cy="3704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38953" y="3209004"/>
            <a:ext cx="429650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43954" y="4596157"/>
            <a:ext cx="23915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87062" y="3764728"/>
            <a:ext cx="5867400" cy="17543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54864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1;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7062" y="1456404"/>
            <a:ext cx="5867400" cy="230832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54864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dirty="0" smtClean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while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++;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91400" y="4175391"/>
            <a:ext cx="1371600" cy="609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Comparison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2.1. </a:t>
            </a:r>
            <a:r>
              <a:rPr lang="en-US" altLang="zh-TW" b="1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for-loop</a:t>
            </a: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>
                <a:ea typeface="新細明體" pitchFamily="18" charset="-120"/>
              </a:rPr>
              <a:t>VS </a:t>
            </a:r>
            <a:r>
              <a:rPr lang="en-US" altLang="zh-TW" b="1" dirty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while-loop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They are "equivalent" in terms of what you can accomplish with them.</a:t>
            </a:r>
          </a:p>
          <a:p>
            <a:pPr lvl="1"/>
            <a:r>
              <a:rPr lang="en-US" sz="2400" dirty="0" smtClean="0"/>
              <a:t>Any task you can accomplish with one of these loop structures, you can also accomplish the task with the other loop structure.</a:t>
            </a:r>
          </a:p>
          <a:p>
            <a:endParaRPr lang="en-US" sz="2800" dirty="0"/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/>
              <a:t>-</a:t>
            </a:r>
            <a:r>
              <a:rPr lang="en-US" sz="2800" dirty="0" smtClean="0"/>
              <a:t>loop is more expressive for tasks to be repeated a </a:t>
            </a:r>
            <a:r>
              <a:rPr lang="en-US" sz="2800" u="sng" dirty="0" smtClean="0"/>
              <a:t>finite number</a:t>
            </a:r>
            <a:r>
              <a:rPr lang="en-US" sz="2800" dirty="0" smtClean="0"/>
              <a:t> of times.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8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>
                <a:latin typeface="Calibri" panose="020F0502020204030204" pitchFamily="34" charset="0"/>
              </a:rPr>
              <a:pPr/>
              <a:t>18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739434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2.2. </a:t>
            </a:r>
            <a:r>
              <a:rPr lang="en-US" altLang="zh-TW" sz="4000" b="1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for</a:t>
            </a:r>
            <a:r>
              <a:rPr lang="en-US" altLang="zh-TW" sz="4000" dirty="0" smtClean="0">
                <a:ea typeface="新細明體" pitchFamily="18" charset="-120"/>
              </a:rPr>
              <a:t> Statement (Example #4)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984738"/>
            <a:ext cx="4495800" cy="2514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N;</a:t>
            </a:r>
            <a:endParaRPr lang="en-US" altLang="zh-TW" sz="2000" b="0" dirty="0" smtClean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changes from 0 to N-1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N –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23"/>
          <p:cNvSpPr txBox="1">
            <a:spLocks noChangeArrowheads="1"/>
          </p:cNvSpPr>
          <p:nvPr/>
        </p:nvSpPr>
        <p:spPr bwMode="auto">
          <a:xfrm>
            <a:off x="457200" y="5694363"/>
            <a:ext cx="822960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altLang="zh-TW" sz="2800" b="0" kern="0" dirty="0"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48201" y="984738"/>
            <a:ext cx="4495800" cy="2514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N;</a:t>
            </a:r>
            <a:endParaRPr lang="en-US" altLang="zh-TW" sz="2000" b="0" dirty="0" smtClean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changes from 1 to N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1;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N;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N –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3499338"/>
            <a:ext cx="4495800" cy="2514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N;</a:t>
            </a:r>
            <a:endParaRPr lang="en-US" altLang="zh-TW" sz="2000" b="0" dirty="0" smtClean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changes from N to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N;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1;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--)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648201" y="3657599"/>
            <a:ext cx="4340224" cy="25360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Different ways to output numbers from N to 1 using a for loop.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alibri" panose="020F0502020204030204" pitchFamily="34" charset="0"/>
              <a:ea typeface="新細明體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The numbers we want to generate inside a loop can usually be expressed in terms of the loop variable.</a:t>
            </a:r>
          </a:p>
        </p:txBody>
      </p:sp>
    </p:spTree>
    <p:extLst>
      <p:ext uri="{BB962C8B-B14F-4D97-AF65-F5344CB8AC3E}">
        <p14:creationId xmlns:p14="http://schemas.microsoft.com/office/powerpoint/2010/main" val="819198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7" y="76200"/>
            <a:ext cx="8921263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3. Nested Loops – A loop inside another loop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9" y="3505200"/>
            <a:ext cx="6940062" cy="26670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TW" sz="2800" dirty="0" smtClean="0">
                <a:ea typeface="新細明體" pitchFamily="18" charset="-120"/>
              </a:rPr>
              <a:t>A loop is considered as only </a:t>
            </a:r>
            <a:r>
              <a:rPr lang="en-US" altLang="zh-TW" sz="2800" u="sng" dirty="0" smtClean="0">
                <a:ea typeface="新細明體" pitchFamily="18" charset="-120"/>
              </a:rPr>
              <a:t>ONE</a:t>
            </a:r>
            <a:r>
              <a:rPr lang="en-US" altLang="zh-TW" sz="2800" dirty="0" smtClean="0">
                <a:ea typeface="新細明體" pitchFamily="18" charset="-120"/>
              </a:rPr>
              <a:t> statement.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TW" sz="2800" dirty="0" smtClean="0">
                <a:ea typeface="新細明體" pitchFamily="18" charset="-120"/>
              </a:rPr>
              <a:t>For </a:t>
            </a:r>
            <a:r>
              <a:rPr lang="en-US" altLang="zh-TW" sz="2800" dirty="0">
                <a:ea typeface="新細明體" pitchFamily="18" charset="-120"/>
              </a:rPr>
              <a:t>each outer loop iteration, the inner loop iterates 4 times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2471" y="1155566"/>
            <a:ext cx="6206929" cy="21034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j;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(j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j);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1882648"/>
            <a:ext cx="4114800" cy="1066799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62800" y="1118116"/>
            <a:ext cx="1728787" cy="3840162"/>
            <a:chOff x="7259638" y="471488"/>
            <a:chExt cx="1728787" cy="3840162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59638" y="471488"/>
              <a:ext cx="1728787" cy="3840162"/>
            </a:xfrm>
            <a:prstGeom prst="rect">
              <a:avLst/>
            </a:prstGeom>
            <a:solidFill>
              <a:srgbClr val="D9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1 1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1 2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1 3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1 4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2 1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2 2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2 3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2 4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3 1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3 2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3 3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3 4</a:t>
              </a:r>
            </a:p>
          </p:txBody>
        </p:sp>
        <p:sp>
          <p:nvSpPr>
            <p:cNvPr id="18" name="AutoShape 8"/>
            <p:cNvSpPr>
              <a:spLocks/>
            </p:cNvSpPr>
            <p:nvPr/>
          </p:nvSpPr>
          <p:spPr bwMode="auto">
            <a:xfrm>
              <a:off x="7913688" y="549275"/>
              <a:ext cx="153987" cy="1150938"/>
            </a:xfrm>
            <a:prstGeom prst="rightBrace">
              <a:avLst>
                <a:gd name="adj1" fmla="val 62285"/>
                <a:gd name="adj2" fmla="val 50000"/>
              </a:avLst>
            </a:prstGeom>
            <a:noFill/>
            <a:ln w="25400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8105775" y="971550"/>
              <a:ext cx="8178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0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TW" b="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1</a:t>
              </a:r>
            </a:p>
          </p:txBody>
        </p:sp>
        <p:sp>
          <p:nvSpPr>
            <p:cNvPr id="20" name="AutoShape 10"/>
            <p:cNvSpPr>
              <a:spLocks/>
            </p:cNvSpPr>
            <p:nvPr/>
          </p:nvSpPr>
          <p:spPr bwMode="auto">
            <a:xfrm>
              <a:off x="7913688" y="1778000"/>
              <a:ext cx="153987" cy="1150938"/>
            </a:xfrm>
            <a:prstGeom prst="rightBrace">
              <a:avLst>
                <a:gd name="adj1" fmla="val 62285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8105775" y="2200275"/>
              <a:ext cx="8178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TW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2</a:t>
              </a:r>
            </a:p>
          </p:txBody>
        </p:sp>
        <p:sp>
          <p:nvSpPr>
            <p:cNvPr id="22" name="AutoShape 12"/>
            <p:cNvSpPr>
              <a:spLocks/>
            </p:cNvSpPr>
            <p:nvPr/>
          </p:nvSpPr>
          <p:spPr bwMode="auto">
            <a:xfrm>
              <a:off x="7913688" y="3006725"/>
              <a:ext cx="153987" cy="1150938"/>
            </a:xfrm>
            <a:prstGeom prst="rightBrace">
              <a:avLst>
                <a:gd name="adj1" fmla="val 62285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8105775" y="3429000"/>
              <a:ext cx="8178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0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TW" b="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300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b="1" dirty="0" smtClean="0">
                <a:latin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loop</a:t>
            </a:r>
          </a:p>
          <a:p>
            <a:endParaRPr lang="en-US" dirty="0"/>
          </a:p>
          <a:p>
            <a:r>
              <a:rPr lang="en-US" dirty="0"/>
              <a:t>Nested loops</a:t>
            </a:r>
          </a:p>
          <a:p>
            <a:endParaRPr lang="en-US" dirty="0"/>
          </a:p>
          <a:p>
            <a:r>
              <a:rPr lang="en-US" dirty="0"/>
              <a:t>[Optional] </a:t>
            </a:r>
            <a:r>
              <a:rPr lang="en-US" dirty="0" smtClean="0"/>
              <a:t>Interrupting the flow in a loop with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Nested Loops (Example #5)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371600"/>
          </a:xfrm>
        </p:spPr>
        <p:txBody>
          <a:bodyPr/>
          <a:lstStyle/>
          <a:p>
            <a:r>
              <a:rPr lang="en-US" dirty="0" smtClean="0"/>
              <a:t>Objective: To output a </a:t>
            </a:r>
            <a:r>
              <a:rPr lang="en-US" i="1" u="sng" dirty="0" smtClean="0"/>
              <a:t>multiplication table</a:t>
            </a:r>
            <a:r>
              <a:rPr lang="en-US" dirty="0" smtClean="0"/>
              <a:t> in the following format: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59905" y="2590800"/>
            <a:ext cx="3962400" cy="16203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1 2 3 4 5 6 7 8 9 10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2 4 6 8 10 12 14 16 18 20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......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9 18 27 36 45 54 63 72 81 90</a:t>
            </a:r>
          </a:p>
        </p:txBody>
      </p:sp>
      <p:sp>
        <p:nvSpPr>
          <p:cNvPr id="6" name="Left Brace 5"/>
          <p:cNvSpPr/>
          <p:nvPr/>
        </p:nvSpPr>
        <p:spPr>
          <a:xfrm>
            <a:off x="2478905" y="2839570"/>
            <a:ext cx="304800" cy="1143000"/>
          </a:xfrm>
          <a:prstGeom prst="lef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0705" y="3220570"/>
            <a:ext cx="81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 rows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2145" y="4572000"/>
            <a:ext cx="8932985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things being repeated? </a:t>
            </a:r>
          </a:p>
          <a:p>
            <a:pPr lvl="1"/>
            <a:r>
              <a:rPr lang="en-US" dirty="0"/>
              <a:t>There are 9 rows </a:t>
            </a:r>
          </a:p>
          <a:p>
            <a:pPr lvl="1"/>
            <a:r>
              <a:rPr lang="en-US" dirty="0"/>
              <a:t>Each row contains 10 </a:t>
            </a:r>
            <a:r>
              <a:rPr lang="en-US" dirty="0" smtClean="0"/>
              <a:t>numbers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536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Nested Loops (Example #5)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1" y="4343400"/>
            <a:ext cx="8932985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expression, in terms of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 smtClean="0"/>
              <a:t> 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800" dirty="0" smtClean="0"/>
              <a:t>, will yield the numbers we need?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1" y="1143000"/>
            <a:ext cx="8453437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j;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    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9 rows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(j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 &lt;=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10 numbers per row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 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______________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Newline appears only once per row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439" y="1143000"/>
            <a:ext cx="461963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26101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Nested Loops (Example #5)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1" y="4343400"/>
            <a:ext cx="8932985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Often, the numbers we want to generate inside a loop (or nested loops) can be expressed in terms the loop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1" y="1143000"/>
            <a:ext cx="8453437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j;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    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9 rows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(j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 &lt;=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10 numbers per row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 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 j);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Newline appears only once per row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439" y="1143000"/>
            <a:ext cx="461963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6653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Nested Loops (Example #6)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Objective: Given a positive integer N, output a triangle in the following format (e.g., when N = 5):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31842" y="2410145"/>
            <a:ext cx="1166973" cy="213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endParaRPr lang="en-US" altLang="zh-TW" sz="2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</a:t>
            </a:r>
            <a:endParaRPr lang="en-US" altLang="zh-TW" sz="2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***</a:t>
            </a:r>
            <a:endParaRPr lang="en-US" altLang="zh-TW" sz="2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****</a:t>
            </a:r>
            <a:endParaRPr lang="en-US" altLang="zh-TW" sz="2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*****</a:t>
            </a:r>
            <a:endParaRPr lang="en-US" altLang="zh-TW" sz="2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3843757" y="2445457"/>
            <a:ext cx="304800" cy="2098288"/>
          </a:xfrm>
          <a:prstGeom prst="lef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31815" y="3292279"/>
            <a:ext cx="92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 rows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63386" y="4950485"/>
            <a:ext cx="130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 columns</a:t>
            </a:r>
            <a:endParaRPr lang="en-US" sz="2000" b="1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4762929" y="4188858"/>
            <a:ext cx="304800" cy="1166973"/>
          </a:xfrm>
          <a:prstGeom prst="lef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7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Nested </a:t>
            </a:r>
            <a:r>
              <a:rPr lang="en-US" dirty="0"/>
              <a:t>Loops (Example </a:t>
            </a:r>
            <a:r>
              <a:rPr lang="en-US" dirty="0" smtClean="0"/>
              <a:t>#6)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1" y="1143000"/>
            <a:ext cx="8453437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j, N;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 = ? 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N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    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 rows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(j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 &lt;=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row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has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stars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"*"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439" y="1143000"/>
            <a:ext cx="461963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78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 loop</a:t>
            </a:r>
          </a:p>
          <a:p>
            <a:endParaRPr lang="en-US" dirty="0"/>
          </a:p>
          <a:p>
            <a:r>
              <a:rPr lang="en-US" b="1" dirty="0" smtClean="0"/>
              <a:t>Nested</a:t>
            </a:r>
            <a:r>
              <a:rPr lang="en-US" dirty="0" smtClean="0"/>
              <a:t> loop</a:t>
            </a:r>
          </a:p>
          <a:p>
            <a:endParaRPr lang="en-US" dirty="0"/>
          </a:p>
          <a:p>
            <a:r>
              <a:rPr lang="en-US" dirty="0" smtClean="0"/>
              <a:t>For more examples, please refer to the "05. Examples (loop)"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7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Appendix (Optional)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statement</a:t>
            </a:r>
            <a:endParaRPr lang="en-US" b="1" dirty="0"/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statement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5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419600" y="1726525"/>
            <a:ext cx="4648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break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515" y="5404884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statement3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18" idx="2"/>
            <a:endCxn id="16" idx="0"/>
          </p:cNvCxnSpPr>
          <p:nvPr/>
        </p:nvCxnSpPr>
        <p:spPr>
          <a:xfrm>
            <a:off x="1132233" y="2900916"/>
            <a:ext cx="0" cy="94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6" idx="0"/>
          </p:cNvCxnSpPr>
          <p:nvPr/>
        </p:nvCxnSpPr>
        <p:spPr>
          <a:xfrm>
            <a:off x="1132233" y="4394791"/>
            <a:ext cx="0" cy="101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2233" y="5750442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648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16" name="Flowchart: Decision 15"/>
          <p:cNvSpPr/>
          <p:nvPr/>
        </p:nvSpPr>
        <p:spPr>
          <a:xfrm>
            <a:off x="152400" y="3841898"/>
            <a:ext cx="1959665" cy="55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</a:t>
            </a:r>
          </a:p>
          <a:p>
            <a:pPr algn="ctr"/>
            <a:r>
              <a:rPr lang="en-US" sz="1400" dirty="0" smtClean="0"/>
              <a:t>Condition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209800" y="4648200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statement1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78515" y="2555358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2233" y="2209800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0165" y="3048000"/>
            <a:ext cx="1507435" cy="57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statement2 &amp;</a:t>
            </a:r>
          </a:p>
          <a:p>
            <a:pPr algn="ctr"/>
            <a:r>
              <a:rPr lang="en-US" sz="1400" dirty="0" smtClean="0"/>
              <a:t>update</a:t>
            </a:r>
            <a:endParaRPr lang="en-US" sz="1400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343400" y="1143000"/>
            <a:ext cx="4648200" cy="203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for (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init; </a:t>
            </a:r>
            <a:r>
              <a:rPr lang="en-US" altLang="zh-TW" b="1" dirty="0" err="1" smtClean="0">
                <a:latin typeface="Consolas" pitchFamily="49" charset="0"/>
                <a:ea typeface="MS Gothic" pitchFamily="49" charset="-128"/>
              </a:rPr>
              <a:t>LoopCondition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; update</a:t>
            </a:r>
            <a:r>
              <a:rPr lang="en-US" altLang="zh-TW" b="1" dirty="0" smtClean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 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{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</a:t>
            </a:r>
            <a:r>
              <a:rPr lang="en-US" altLang="zh-TW" b="1" dirty="0" smtClean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if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(</a:t>
            </a:r>
            <a:r>
              <a:rPr lang="en-US" altLang="zh-TW" b="1" dirty="0" err="1" smtClean="0">
                <a:latin typeface="Consolas" pitchFamily="49" charset="0"/>
                <a:ea typeface="MS Gothic" pitchFamily="49" charset="-128"/>
              </a:rPr>
              <a:t>BreakCondition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    break;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statement2;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}</a:t>
            </a:r>
            <a:endParaRPr lang="en-US" altLang="zh-TW" b="1" dirty="0">
              <a:latin typeface="Consolas" pitchFamily="49" charset="0"/>
              <a:ea typeface="MS Gothic" pitchFamily="49" charset="-128"/>
            </a:endParaRP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statement3;</a:t>
            </a:r>
            <a:endParaRPr lang="en-US" altLang="zh-TW" b="1" dirty="0">
              <a:latin typeface="Consolas" pitchFamily="49" charset="0"/>
              <a:ea typeface="MS Gothic" pitchFamily="49" charset="-128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3124200" y="3886200"/>
            <a:ext cx="1959665" cy="5528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Break</a:t>
            </a:r>
          </a:p>
          <a:p>
            <a:pPr algn="ctr"/>
            <a:r>
              <a:rPr lang="en-US" sz="1400" dirty="0" smtClean="0"/>
              <a:t>Condition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52600" y="4267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cxnSp>
        <p:nvCxnSpPr>
          <p:cNvPr id="58" name="Shape 57"/>
          <p:cNvCxnSpPr/>
          <p:nvPr/>
        </p:nvCxnSpPr>
        <p:spPr>
          <a:xfrm rot="16200000" flipH="1">
            <a:off x="1742410" y="4277390"/>
            <a:ext cx="477580" cy="4572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3"/>
            <a:endCxn id="27" idx="2"/>
          </p:cNvCxnSpPr>
          <p:nvPr/>
        </p:nvCxnSpPr>
        <p:spPr>
          <a:xfrm flipV="1">
            <a:off x="3717235" y="4439093"/>
            <a:ext cx="386798" cy="3818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20" idx="1"/>
          </p:cNvCxnSpPr>
          <p:nvPr/>
        </p:nvCxnSpPr>
        <p:spPr>
          <a:xfrm rot="10800000" flipV="1">
            <a:off x="1676405" y="3335079"/>
            <a:ext cx="473761" cy="6104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0"/>
            <a:endCxn id="20" idx="3"/>
          </p:cNvCxnSpPr>
          <p:nvPr/>
        </p:nvCxnSpPr>
        <p:spPr>
          <a:xfrm rot="16200000" flipV="1">
            <a:off x="3605257" y="3387423"/>
            <a:ext cx="551121" cy="44643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/>
          <p:nvPr/>
        </p:nvCxnSpPr>
        <p:spPr>
          <a:xfrm flipV="1">
            <a:off x="1896717" y="4290288"/>
            <a:ext cx="2833313" cy="1348513"/>
          </a:xfrm>
          <a:prstGeom prst="curvedConnector2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55654" y="426422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962400" y="350222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5486400" y="4246652"/>
            <a:ext cx="3657600" cy="190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ctr"/>
          <a:lstStyle/>
          <a:p>
            <a:r>
              <a:rPr lang="en-US" b="1" u="sng" dirty="0" smtClean="0"/>
              <a:t>Early Exit in a Loop</a:t>
            </a:r>
          </a:p>
          <a:p>
            <a:endParaRPr lang="en-US" b="1" u="sng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nsolas" pitchFamily="49" charset="0"/>
              </a:rPr>
              <a:t>break</a:t>
            </a:r>
            <a:r>
              <a:rPr lang="en-US" dirty="0" smtClean="0"/>
              <a:t> statement, when executed, causes the program to leave the </a:t>
            </a:r>
            <a:r>
              <a:rPr lang="en-US" b="1" u="sng" dirty="0" smtClean="0">
                <a:solidFill>
                  <a:srgbClr val="C00000"/>
                </a:solidFill>
              </a:rPr>
              <a:t>closest enclosing loop </a:t>
            </a:r>
            <a:r>
              <a:rPr lang="en-US" dirty="0" smtClean="0"/>
              <a:t>immediately.</a:t>
            </a:r>
          </a:p>
        </p:txBody>
      </p:sp>
    </p:spTree>
    <p:extLst>
      <p:ext uri="{BB962C8B-B14F-4D97-AF65-F5344CB8AC3E}">
        <p14:creationId xmlns:p14="http://schemas.microsoft.com/office/powerpoint/2010/main" val="1667810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break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input, sum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To store input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value and their sum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while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) {        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// Use "break" to stop the loop instead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"Input: 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, &amp;input);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(input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==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break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; 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// Loop will stop when input value is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   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  sum = sum + input;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"Sum =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, sum);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</p:txBody>
      </p:sp>
      <p:sp>
        <p:nvSpPr>
          <p:cNvPr id="8" name="Rounded Rectangle 7">
            <a:hlinkClick r:id="rId2" action="ppaction://hlinksldjump"/>
          </p:cNvPr>
          <p:cNvSpPr/>
          <p:nvPr/>
        </p:nvSpPr>
        <p:spPr>
          <a:xfrm>
            <a:off x="6898240" y="5224267"/>
            <a:ext cx="21336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Rewriting example on Page 8.</a:t>
            </a:r>
          </a:p>
        </p:txBody>
      </p:sp>
    </p:spTree>
    <p:extLst>
      <p:ext uri="{BB962C8B-B14F-4D97-AF65-F5344CB8AC3E}">
        <p14:creationId xmlns:p14="http://schemas.microsoft.com/office/powerpoint/2010/main" val="1438276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break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break to stop a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7638" y="1828800"/>
            <a:ext cx="461963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1828800"/>
            <a:ext cx="8453437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&lt;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3)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break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"Bye!\n"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77390" y="3009900"/>
            <a:ext cx="2133600" cy="152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2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299735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>
                <a:latin typeface="Consolas" pitchFamily="49" charset="0"/>
              </a:rPr>
              <a:t>if-else</a:t>
            </a:r>
            <a:r>
              <a:rPr lang="en-US" altLang="zh-TW" dirty="0"/>
              <a:t> statement allows some statements to be executed </a:t>
            </a:r>
            <a:r>
              <a:rPr lang="en-US" altLang="zh-TW" dirty="0" smtClean="0"/>
              <a:t>zero or one times.</a:t>
            </a:r>
            <a:endParaRPr lang="en-US" altLang="zh-TW" dirty="0"/>
          </a:p>
          <a:p>
            <a:endParaRPr lang="en-US" dirty="0" smtClean="0"/>
          </a:p>
          <a:p>
            <a:r>
              <a:rPr lang="en-US" dirty="0" smtClean="0"/>
              <a:t>Loop statements allows some tasks to be executed repeatedly zero or more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0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419600" y="1650325"/>
            <a:ext cx="4648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continue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515" y="5404884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statement3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18" idx="2"/>
            <a:endCxn id="16" idx="0"/>
          </p:cNvCxnSpPr>
          <p:nvPr/>
        </p:nvCxnSpPr>
        <p:spPr>
          <a:xfrm>
            <a:off x="1132233" y="2900916"/>
            <a:ext cx="0" cy="94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6" idx="0"/>
          </p:cNvCxnSpPr>
          <p:nvPr/>
        </p:nvCxnSpPr>
        <p:spPr>
          <a:xfrm>
            <a:off x="1132233" y="4394791"/>
            <a:ext cx="0" cy="101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2233" y="5750442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648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16" name="Flowchart: Decision 15"/>
          <p:cNvSpPr/>
          <p:nvPr/>
        </p:nvSpPr>
        <p:spPr>
          <a:xfrm>
            <a:off x="152400" y="3841898"/>
            <a:ext cx="1959665" cy="55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</a:t>
            </a:r>
          </a:p>
          <a:p>
            <a:pPr algn="ctr"/>
            <a:r>
              <a:rPr lang="en-US" sz="1400" dirty="0" smtClean="0"/>
              <a:t>Condition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209800" y="4648200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statement1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78515" y="2555358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2233" y="2209800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0165" y="3352800"/>
            <a:ext cx="1507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statement2</a:t>
            </a:r>
            <a:endParaRPr lang="en-US" sz="1400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419600" y="1066800"/>
            <a:ext cx="4648200" cy="203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for (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init; </a:t>
            </a:r>
            <a:r>
              <a:rPr lang="en-US" altLang="zh-TW" b="1" dirty="0" err="1" smtClean="0">
                <a:latin typeface="Consolas" pitchFamily="49" charset="0"/>
                <a:ea typeface="MS Gothic" pitchFamily="49" charset="-128"/>
              </a:rPr>
              <a:t>LoopCondition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; update</a:t>
            </a:r>
            <a:r>
              <a:rPr lang="en-US" altLang="zh-TW" b="1" dirty="0" smtClean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 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{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</a:t>
            </a:r>
            <a:r>
              <a:rPr lang="en-US" altLang="zh-TW" b="1" dirty="0" smtClean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if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(</a:t>
            </a:r>
            <a:r>
              <a:rPr lang="en-US" altLang="zh-TW" b="1" dirty="0" err="1" smtClean="0">
                <a:latin typeface="Consolas" pitchFamily="49" charset="0"/>
                <a:ea typeface="MS Gothic" pitchFamily="49" charset="-128"/>
              </a:rPr>
              <a:t>continueCondition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    continue;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statement2;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}</a:t>
            </a:r>
            <a:endParaRPr lang="en-US" altLang="zh-TW" b="1" dirty="0">
              <a:latin typeface="Consolas" pitchFamily="49" charset="0"/>
              <a:ea typeface="MS Gothic" pitchFamily="49" charset="-128"/>
            </a:endParaRP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statement3;</a:t>
            </a:r>
            <a:endParaRPr lang="en-US" altLang="zh-TW" b="1" dirty="0">
              <a:latin typeface="Consolas" pitchFamily="49" charset="0"/>
              <a:ea typeface="MS Gothic" pitchFamily="49" charset="-128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3124200" y="3886200"/>
            <a:ext cx="1959665" cy="5528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Continue</a:t>
            </a:r>
          </a:p>
          <a:p>
            <a:pPr algn="ctr"/>
            <a:r>
              <a:rPr lang="en-US" sz="1400" dirty="0" smtClean="0"/>
              <a:t>Condition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52600" y="4267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cxnSp>
        <p:nvCxnSpPr>
          <p:cNvPr id="58" name="Shape 57"/>
          <p:cNvCxnSpPr/>
          <p:nvPr/>
        </p:nvCxnSpPr>
        <p:spPr>
          <a:xfrm rot="16200000" flipH="1">
            <a:off x="1742410" y="4277390"/>
            <a:ext cx="477580" cy="4572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3"/>
            <a:endCxn id="27" idx="2"/>
          </p:cNvCxnSpPr>
          <p:nvPr/>
        </p:nvCxnSpPr>
        <p:spPr>
          <a:xfrm flipV="1">
            <a:off x="3717235" y="4439093"/>
            <a:ext cx="386798" cy="3818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31" idx="1"/>
          </p:cNvCxnSpPr>
          <p:nvPr/>
        </p:nvCxnSpPr>
        <p:spPr>
          <a:xfrm rot="10800000" flipV="1">
            <a:off x="1600201" y="2819400"/>
            <a:ext cx="549965" cy="1143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0"/>
            <a:endCxn id="20" idx="3"/>
          </p:cNvCxnSpPr>
          <p:nvPr/>
        </p:nvCxnSpPr>
        <p:spPr>
          <a:xfrm rot="16200000" flipV="1">
            <a:off x="3690317" y="3472483"/>
            <a:ext cx="381000" cy="44643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31" idx="3"/>
          </p:cNvCxnSpPr>
          <p:nvPr/>
        </p:nvCxnSpPr>
        <p:spPr>
          <a:xfrm>
            <a:off x="3657600" y="2819400"/>
            <a:ext cx="990600" cy="1143000"/>
          </a:xfrm>
          <a:prstGeom prst="curvedConnector2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79454" y="3682603"/>
            <a:ext cx="67834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429000" y="365462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5410200" y="3695698"/>
            <a:ext cx="3657600" cy="2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ctr"/>
          <a:lstStyle/>
          <a:p>
            <a:r>
              <a:rPr lang="en-US" b="1" u="sng" dirty="0" smtClean="0"/>
              <a:t>Continuation in a Loop</a:t>
            </a:r>
          </a:p>
          <a:p>
            <a:endParaRPr lang="en-US" b="1" u="sng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nsolas" pitchFamily="49" charset="0"/>
              </a:rPr>
              <a:t>continue</a:t>
            </a:r>
            <a:r>
              <a:rPr lang="en-US" dirty="0" smtClean="0"/>
              <a:t> statement, when executed, causes the program to skip the remaining statements in the </a:t>
            </a:r>
            <a:r>
              <a:rPr lang="en-US" b="1" u="sng" dirty="0" smtClean="0">
                <a:solidFill>
                  <a:srgbClr val="C00000"/>
                </a:solidFill>
              </a:rPr>
              <a:t>closest enclosing loop</a:t>
            </a:r>
            <a:r>
              <a:rPr lang="en-US" dirty="0" smtClean="0"/>
              <a:t> for the current iteration.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50165" y="2667000"/>
            <a:ext cx="1507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95600" y="2971800"/>
            <a:ext cx="0" cy="34555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2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105400" y="1726525"/>
            <a:ext cx="3886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continue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515" y="5404884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statement3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18" idx="2"/>
            <a:endCxn id="16" idx="0"/>
          </p:cNvCxnSpPr>
          <p:nvPr/>
        </p:nvCxnSpPr>
        <p:spPr>
          <a:xfrm>
            <a:off x="1132233" y="2900916"/>
            <a:ext cx="0" cy="94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6" idx="0"/>
          </p:cNvCxnSpPr>
          <p:nvPr/>
        </p:nvCxnSpPr>
        <p:spPr>
          <a:xfrm>
            <a:off x="1132233" y="4394791"/>
            <a:ext cx="0" cy="101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2233" y="5750442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648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16" name="Flowchart: Decision 15"/>
          <p:cNvSpPr/>
          <p:nvPr/>
        </p:nvSpPr>
        <p:spPr>
          <a:xfrm>
            <a:off x="152400" y="3841898"/>
            <a:ext cx="1959665" cy="55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</a:t>
            </a:r>
          </a:p>
          <a:p>
            <a:pPr algn="ctr"/>
            <a:r>
              <a:rPr lang="en-US" sz="1400" dirty="0" smtClean="0"/>
              <a:t>Condition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209800" y="4648200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statement1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78515" y="2555358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2233" y="2209800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0165" y="3352800"/>
            <a:ext cx="1507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statement2</a:t>
            </a:r>
            <a:endParaRPr lang="en-US" sz="1400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105400" y="1143000"/>
            <a:ext cx="3886200" cy="203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while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(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b="1" dirty="0" err="1" smtClean="0">
                <a:latin typeface="Consolas" pitchFamily="49" charset="0"/>
                <a:ea typeface="MS Gothic" pitchFamily="49" charset="-128"/>
              </a:rPr>
              <a:t>LoopCondition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b="1" dirty="0" smtClean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 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{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</a:t>
            </a:r>
            <a:r>
              <a:rPr lang="en-US" altLang="zh-TW" b="1" dirty="0" smtClean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if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(</a:t>
            </a:r>
            <a:r>
              <a:rPr lang="en-US" altLang="zh-TW" b="1" dirty="0" err="1" smtClean="0">
                <a:latin typeface="Consolas" pitchFamily="49" charset="0"/>
                <a:ea typeface="MS Gothic" pitchFamily="49" charset="-128"/>
              </a:rPr>
              <a:t>continueCondition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    continue;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  statement2;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}</a:t>
            </a:r>
            <a:endParaRPr lang="en-US" altLang="zh-TW" b="1" dirty="0">
              <a:latin typeface="Consolas" pitchFamily="49" charset="0"/>
              <a:ea typeface="MS Gothic" pitchFamily="49" charset="-128"/>
            </a:endParaRP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statement3;</a:t>
            </a:r>
            <a:endParaRPr lang="en-US" altLang="zh-TW" b="1" dirty="0">
              <a:latin typeface="Consolas" pitchFamily="49" charset="0"/>
              <a:ea typeface="MS Gothic" pitchFamily="49" charset="-128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3124200" y="3886200"/>
            <a:ext cx="1959665" cy="5528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Continue</a:t>
            </a:r>
          </a:p>
          <a:p>
            <a:pPr algn="ctr"/>
            <a:r>
              <a:rPr lang="en-US" sz="1400" dirty="0" smtClean="0"/>
              <a:t>Condition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52600" y="4267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cxnSp>
        <p:nvCxnSpPr>
          <p:cNvPr id="58" name="Shape 57"/>
          <p:cNvCxnSpPr/>
          <p:nvPr/>
        </p:nvCxnSpPr>
        <p:spPr>
          <a:xfrm rot="16200000" flipH="1">
            <a:off x="1742410" y="4277390"/>
            <a:ext cx="477580" cy="4572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3"/>
            <a:endCxn id="27" idx="2"/>
          </p:cNvCxnSpPr>
          <p:nvPr/>
        </p:nvCxnSpPr>
        <p:spPr>
          <a:xfrm flipV="1">
            <a:off x="3717235" y="4439093"/>
            <a:ext cx="386798" cy="3818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0"/>
            <a:endCxn id="20" idx="3"/>
          </p:cNvCxnSpPr>
          <p:nvPr/>
        </p:nvCxnSpPr>
        <p:spPr>
          <a:xfrm rot="16200000" flipV="1">
            <a:off x="3690317" y="3472483"/>
            <a:ext cx="381000" cy="44643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19600" y="3682603"/>
            <a:ext cx="67834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429000" y="365462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5943600" y="5334000"/>
            <a:ext cx="3124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ctr"/>
          <a:lstStyle/>
          <a:p>
            <a:pPr algn="ctr"/>
            <a:r>
              <a:rPr lang="en-US" sz="2000" b="1" u="sng" dirty="0" smtClean="0"/>
              <a:t>The while-loop version</a:t>
            </a:r>
            <a:endParaRPr lang="en-US" sz="2000" dirty="0" smtClean="0"/>
          </a:p>
        </p:txBody>
      </p:sp>
      <p:cxnSp>
        <p:nvCxnSpPr>
          <p:cNvPr id="36" name="Shape 35"/>
          <p:cNvCxnSpPr>
            <a:stCxn id="20" idx="1"/>
          </p:cNvCxnSpPr>
          <p:nvPr/>
        </p:nvCxnSpPr>
        <p:spPr>
          <a:xfrm rot="10800000" flipV="1">
            <a:off x="1752601" y="3505200"/>
            <a:ext cx="397565" cy="5334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1382486" y="2728686"/>
            <a:ext cx="3254828" cy="1309914"/>
          </a:xfrm>
          <a:custGeom>
            <a:avLst/>
            <a:gdLst>
              <a:gd name="connsiteX0" fmla="*/ 3254828 w 3254828"/>
              <a:gd name="connsiteY0" fmla="*/ 1139372 h 1139372"/>
              <a:gd name="connsiteX1" fmla="*/ 1883228 w 3254828"/>
              <a:gd name="connsiteY1" fmla="*/ 18143 h 1139372"/>
              <a:gd name="connsiteX2" fmla="*/ 0 w 3254828"/>
              <a:gd name="connsiteY2" fmla="*/ 1030515 h 1139372"/>
              <a:gd name="connsiteX0" fmla="*/ 3254828 w 3254828"/>
              <a:gd name="connsiteY0" fmla="*/ 1280886 h 1280886"/>
              <a:gd name="connsiteX1" fmla="*/ 1589314 w 3254828"/>
              <a:gd name="connsiteY1" fmla="*/ 18143 h 1280886"/>
              <a:gd name="connsiteX2" fmla="*/ 0 w 3254828"/>
              <a:gd name="connsiteY2" fmla="*/ 1172029 h 1280886"/>
              <a:gd name="connsiteX0" fmla="*/ 3254828 w 3254828"/>
              <a:gd name="connsiteY0" fmla="*/ 1309914 h 1309914"/>
              <a:gd name="connsiteX1" fmla="*/ 1589314 w 3254828"/>
              <a:gd name="connsiteY1" fmla="*/ 47171 h 1309914"/>
              <a:gd name="connsiteX2" fmla="*/ 0 w 3254828"/>
              <a:gd name="connsiteY2" fmla="*/ 1201057 h 1309914"/>
              <a:gd name="connsiteX0" fmla="*/ 3254828 w 3254828"/>
              <a:gd name="connsiteY0" fmla="*/ 1309914 h 1309914"/>
              <a:gd name="connsiteX1" fmla="*/ 1589314 w 3254828"/>
              <a:gd name="connsiteY1" fmla="*/ 47171 h 1309914"/>
              <a:gd name="connsiteX2" fmla="*/ 0 w 3254828"/>
              <a:gd name="connsiteY2" fmla="*/ 1201057 h 130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828" h="1309914">
                <a:moveTo>
                  <a:pt x="3254828" y="1309914"/>
                </a:moveTo>
                <a:cubicBezTo>
                  <a:pt x="2840263" y="758371"/>
                  <a:pt x="2120899" y="0"/>
                  <a:pt x="1589314" y="47171"/>
                </a:cubicBezTo>
                <a:cubicBezTo>
                  <a:pt x="1046843" y="29028"/>
                  <a:pt x="507092" y="544285"/>
                  <a:pt x="0" y="1201057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1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762000"/>
          </a:xfrm>
        </p:spPr>
        <p:txBody>
          <a:bodyPr/>
          <a:lstStyle/>
          <a:p>
            <a:r>
              <a:rPr lang="en-US" dirty="0" smtClean="0"/>
              <a:t>for-loop </a:t>
            </a:r>
            <a:r>
              <a:rPr lang="en-US" dirty="0"/>
              <a:t>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7638" y="1828800"/>
            <a:ext cx="461963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828800"/>
            <a:ext cx="8453437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&lt;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continue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"Bye!\n"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77390" y="2057400"/>
            <a:ext cx="2133600" cy="3429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6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8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9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4034358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762000"/>
          </a:xfrm>
        </p:spPr>
        <p:txBody>
          <a:bodyPr/>
          <a:lstStyle/>
          <a:p>
            <a:r>
              <a:rPr lang="en-US" dirty="0" smtClean="0"/>
              <a:t>while-loop </a:t>
            </a:r>
            <a:r>
              <a:rPr lang="en-US" dirty="0"/>
              <a:t>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7639" y="16002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1600200"/>
            <a:ext cx="8453437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while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continue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"Bye!\n"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64216" y="1828800"/>
            <a:ext cx="2133600" cy="2971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6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8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9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Bye!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5029200"/>
            <a:ext cx="4872038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>
                <a:solidFill>
                  <a:schemeClr val="tx1"/>
                </a:solidFill>
              </a:rPr>
              <a:t> at line 10 will be skipped when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>
                <a:solidFill>
                  <a:schemeClr val="tx1"/>
                </a:solidFill>
              </a:rPr>
              <a:t> is executed. Without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>
                <a:solidFill>
                  <a:schemeClr val="tx1"/>
                </a:solidFill>
              </a:rPr>
              <a:t> at line 6, the loop will iterate forever.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90800" y="3505201"/>
            <a:ext cx="1981200" cy="1524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71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3 Structured Program Development in C</a:t>
            </a:r>
          </a:p>
          <a:p>
            <a:pPr lvl="1"/>
            <a:r>
              <a:rPr lang="en-US" dirty="0"/>
              <a:t>Sections </a:t>
            </a:r>
            <a:r>
              <a:rPr lang="en-US" dirty="0" smtClean="0"/>
              <a:t>3.4</a:t>
            </a:r>
            <a:endParaRPr lang="en-US" dirty="0"/>
          </a:p>
          <a:p>
            <a:r>
              <a:rPr lang="en-US" dirty="0" smtClean="0"/>
              <a:t>Chapter 4 C Program Control</a:t>
            </a:r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4.1 </a:t>
            </a:r>
            <a:r>
              <a:rPr lang="en-US" smtClean="0"/>
              <a:t>- 4.6, 4.9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74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Repeatedly execute </a:t>
            </a:r>
            <a:r>
              <a:rPr lang="en-US" altLang="zh-TW" b="1" dirty="0" smtClean="0">
                <a:solidFill>
                  <a:schemeClr val="accent1"/>
                </a:solidFill>
                <a:ea typeface="新細明體" pitchFamily="18" charset="-120"/>
              </a:rPr>
              <a:t>statement1</a:t>
            </a:r>
            <a:r>
              <a:rPr lang="en-US" altLang="zh-TW" dirty="0" smtClean="0">
                <a:ea typeface="新細明體" pitchFamily="18" charset="-120"/>
              </a:rPr>
              <a:t> as long as </a:t>
            </a:r>
            <a:r>
              <a:rPr lang="en-US" altLang="zh-TW" b="1" dirty="0" smtClean="0">
                <a:solidFill>
                  <a:schemeClr val="accent1"/>
                </a:solidFill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is 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</a:rPr>
              <a:t>true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When </a:t>
            </a:r>
            <a:r>
              <a:rPr lang="en-US" altLang="zh-TW" b="1" dirty="0" smtClean="0">
                <a:solidFill>
                  <a:schemeClr val="accent1"/>
                </a:solidFill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is 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</a:rPr>
              <a:t>false</a:t>
            </a:r>
            <a:r>
              <a:rPr lang="en-US" altLang="zh-TW" dirty="0" smtClean="0">
                <a:solidFill>
                  <a:srgbClr val="996600"/>
                </a:solidFill>
                <a:ea typeface="新細明體" pitchFamily="18" charset="-120"/>
              </a:rPr>
              <a:t>,</a:t>
            </a:r>
            <a:r>
              <a:rPr lang="en-US" altLang="zh-TW" dirty="0" smtClean="0">
                <a:ea typeface="新細明體" pitchFamily="18" charset="-120"/>
              </a:rPr>
              <a:t> execute </a:t>
            </a:r>
            <a:r>
              <a:rPr lang="en-US" altLang="zh-TW" b="1" dirty="0" smtClean="0">
                <a:solidFill>
                  <a:schemeClr val="accent1"/>
                </a:solidFill>
                <a:ea typeface="新細明體" pitchFamily="18" charset="-120"/>
              </a:rPr>
              <a:t>statement2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1. </a:t>
            </a:r>
            <a:r>
              <a:rPr lang="en-US" altLang="zh-TW" b="1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while</a:t>
            </a:r>
            <a:r>
              <a:rPr lang="en-US" altLang="zh-TW" b="1" dirty="0" smtClean="0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TW" b="1" dirty="0" smtClean="0">
                <a:ea typeface="新細明體" pitchFamily="18" charset="-120"/>
              </a:rPr>
              <a:t>Statement (Syntax)</a:t>
            </a:r>
            <a:endParaRPr lang="en-US" altLang="zh-TW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CF4-7484-41D7-B20A-8F9043140677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3581400" cy="9233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while (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condition</a:t>
            </a:r>
            <a:r>
              <a:rPr lang="en-US" altLang="zh-TW" b="1" dirty="0" smtClean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</a:t>
            </a:r>
            <a:endParaRPr lang="en-US" altLang="zh-TW" b="1" dirty="0">
              <a:solidFill>
                <a:srgbClr val="FF3300"/>
              </a:solidFill>
              <a:latin typeface="Consolas" pitchFamily="49" charset="0"/>
              <a:ea typeface="MS Gothic" pitchFamily="49" charset="-128"/>
            </a:endParaRP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</a:t>
            </a:r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  statement1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;</a:t>
            </a:r>
          </a:p>
          <a:p>
            <a:r>
              <a:rPr lang="en-US" altLang="zh-TW" b="1" dirty="0" smtClean="0">
                <a:latin typeface="Consolas" pitchFamily="49" charset="0"/>
                <a:ea typeface="MS Gothic" pitchFamily="49" charset="-128"/>
              </a:rPr>
              <a:t>statement2;</a:t>
            </a:r>
            <a:endParaRPr lang="en-US" altLang="zh-TW" b="1" dirty="0">
              <a:latin typeface="Consolas" pitchFamily="49" charset="0"/>
              <a:ea typeface="MS Gothic" pitchFamily="49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statement2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5715000" y="1447800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5715000" y="2438400"/>
            <a:ext cx="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3429000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243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1" name="Shape 40"/>
          <p:cNvCxnSpPr/>
          <p:nvPr/>
        </p:nvCxnSpPr>
        <p:spPr>
          <a:xfrm rot="16200000" flipH="1">
            <a:off x="5638800" y="2133600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 flipH="1">
            <a:off x="6324600" y="2133600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/>
          <p:nvPr/>
        </p:nvCxnSpPr>
        <p:spPr>
          <a:xfrm rot="5400000" flipH="1">
            <a:off x="6324600" y="1447800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 flipH="1">
            <a:off x="5638800" y="1447800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4724400" y="1828800"/>
            <a:ext cx="19812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58000" y="1981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35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>
                <a:latin typeface="Calibri" panose="020F0502020204030204" pitchFamily="34" charset="0"/>
              </a:rPr>
              <a:pPr/>
              <a:t>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739434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1.1. </a:t>
            </a:r>
            <a:r>
              <a:rPr lang="en-US" altLang="zh-TW" sz="4000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while</a:t>
            </a:r>
            <a:r>
              <a:rPr lang="en-US" altLang="zh-TW" sz="4000" dirty="0" smtClean="0">
                <a:ea typeface="新細明體" pitchFamily="18" charset="-120"/>
              </a:rPr>
              <a:t> Statement (Example #1)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76393" y="990600"/>
            <a:ext cx="8667607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 smtClean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 simple loop that iterates 5 times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while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"Lastly, </a:t>
            </a:r>
            <a:r>
              <a:rPr lang="en-US" altLang="zh-TW" sz="2000" b="0" dirty="0" err="1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23"/>
          <p:cNvSpPr txBox="1">
            <a:spLocks noChangeArrowheads="1"/>
          </p:cNvSpPr>
          <p:nvPr/>
        </p:nvSpPr>
        <p:spPr bwMode="auto">
          <a:xfrm>
            <a:off x="457200" y="5694363"/>
            <a:ext cx="822960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altLang="zh-TW" sz="2800" b="0" kern="0" dirty="0"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07406" y="3849169"/>
            <a:ext cx="2514600" cy="2018231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Lastly,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6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flipH="1" flipV="1">
            <a:off x="76200" y="2743200"/>
            <a:ext cx="419386" cy="1219200"/>
          </a:xfrm>
          <a:prstGeom prst="curvedLeftArrow">
            <a:avLst>
              <a:gd name="adj1" fmla="val 23604"/>
              <a:gd name="adj2" fmla="val 62857"/>
              <a:gd name="adj3" fmla="val 35241"/>
            </a:avLst>
          </a:prstGeom>
          <a:solidFill>
            <a:srgbClr val="FF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82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3340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>
                <a:latin typeface="Calibri" panose="020F0502020204030204" pitchFamily="34" charset="0"/>
              </a:rPr>
              <a:pPr/>
              <a:t>6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739434"/>
          </a:xfrm>
        </p:spPr>
        <p:txBody>
          <a:bodyPr>
            <a:no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1.2. Key Components </a:t>
            </a:r>
            <a:r>
              <a:rPr lang="en-US" sz="4000" dirty="0"/>
              <a:t>of a </a:t>
            </a:r>
            <a:r>
              <a:rPr lang="en-US" sz="4000" dirty="0" smtClean="0"/>
              <a:t>loop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76393" y="990599"/>
            <a:ext cx="8667607" cy="53340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 smtClean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 simple loop that iterates 5 times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while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"Lastly, </a:t>
            </a:r>
            <a:r>
              <a:rPr lang="en-US" altLang="zh-TW" sz="2000" b="0" dirty="0" err="1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2514600"/>
            <a:ext cx="37338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Loop condition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When this condition is true, the loop body is executed.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Usually </a:t>
            </a:r>
            <a:r>
              <a:rPr lang="en-US" dirty="0">
                <a:solidFill>
                  <a:schemeClr val="tx1"/>
                </a:solidFill>
              </a:rPr>
              <a:t>controlled by a </a:t>
            </a:r>
            <a:r>
              <a:rPr lang="en-US" dirty="0" smtClean="0">
                <a:solidFill>
                  <a:schemeClr val="tx1"/>
                </a:solidFill>
              </a:rPr>
              <a:t>variable.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896" y="4343400"/>
            <a:ext cx="4082103" cy="1981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3. Change of loop condition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stop the loop, we need to make the loop condition false. This can usually be done by changing the loop variable.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You should never omit it!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5656" y="4745017"/>
            <a:ext cx="3733800" cy="1046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2. Loop body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Statements to be repeated.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1145893"/>
            <a:ext cx="5181600" cy="1213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4. "Loop variable" initialization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Assign a value to the variable that is used in the loop condition to make the loop condition true initially.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581400" y="2819400"/>
            <a:ext cx="381000" cy="113999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7800" y="27432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80447" y="3397531"/>
            <a:ext cx="672153" cy="304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9422" y="1752600"/>
            <a:ext cx="948378" cy="304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16523" y="3727780"/>
            <a:ext cx="0" cy="4632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447801" y="1673506"/>
            <a:ext cx="1371599" cy="22469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90800" y="2754086"/>
            <a:ext cx="26670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038600" y="3397531"/>
            <a:ext cx="1600200" cy="13474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825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2" grpId="0" animBg="1"/>
      <p:bldP spid="3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B5A7EF9-55C1-48C3-94A2-52901846D874}" type="slidenum">
              <a:rPr lang="zh-TW" altLang="en-US" b="0" smtClean="0">
                <a:latin typeface="Calibri" panose="020F0502020204030204" pitchFamily="34" charset="0"/>
              </a:rPr>
              <a:pPr/>
              <a:t>7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6731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1.3. </a:t>
            </a:r>
            <a:r>
              <a:rPr lang="en-US" altLang="zh-TW" sz="4000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while</a:t>
            </a:r>
            <a:r>
              <a:rPr lang="en-US" altLang="zh-TW" sz="4000" dirty="0" smtClean="0">
                <a:ea typeface="新細明體" pitchFamily="18" charset="-120"/>
              </a:rPr>
              <a:t> Statement (Example #2)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526463" cy="5105401"/>
          </a:xfrm>
        </p:spPr>
        <p:txBody>
          <a:bodyPr>
            <a:norm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iven </a:t>
            </a:r>
            <a:r>
              <a:rPr lang="en-US" sz="2800" dirty="0"/>
              <a:t>the following task:</a:t>
            </a:r>
          </a:p>
          <a:p>
            <a:pPr lvl="1">
              <a:buNone/>
            </a:pPr>
            <a:r>
              <a:rPr lang="en-US" sz="2400" u="sng" dirty="0"/>
              <a:t>Step 1.</a:t>
            </a:r>
            <a:r>
              <a:rPr lang="en-US" sz="2400" dirty="0"/>
              <a:t> Ask the user for a </a:t>
            </a:r>
            <a:r>
              <a:rPr lang="en-US" sz="2400" dirty="0" smtClean="0"/>
              <a:t>number.</a:t>
            </a:r>
            <a:endParaRPr lang="en-US" sz="2400" dirty="0"/>
          </a:p>
          <a:p>
            <a:pPr lvl="1">
              <a:buNone/>
            </a:pPr>
            <a:r>
              <a:rPr lang="en-US" sz="2400" u="sng" dirty="0"/>
              <a:t>Step 2.</a:t>
            </a:r>
            <a:r>
              <a:rPr lang="en-US" sz="2400" dirty="0"/>
              <a:t> If the input is </a:t>
            </a:r>
            <a:r>
              <a:rPr lang="en-US" sz="2400" dirty="0" smtClean="0"/>
              <a:t>not zero</a:t>
            </a:r>
            <a:r>
              <a:rPr lang="en-US" sz="2400" dirty="0"/>
              <a:t>, add the new input to the sum all previous inputs. Then, go back to Step 1.</a:t>
            </a:r>
          </a:p>
          <a:p>
            <a:pPr lvl="1">
              <a:buNone/>
            </a:pPr>
            <a:r>
              <a:rPr lang="en-US" sz="2400" u="sng" dirty="0"/>
              <a:t>Step 3.</a:t>
            </a:r>
            <a:r>
              <a:rPr lang="en-US" sz="2400" dirty="0"/>
              <a:t> If the input is zero, print the sum of all inputs and terminate the program.</a:t>
            </a:r>
          </a:p>
          <a:p>
            <a:pPr lvl="1">
              <a:buNone/>
            </a:pPr>
            <a:endParaRPr lang="en-US" sz="2400" dirty="0"/>
          </a:p>
          <a:p>
            <a:r>
              <a:rPr lang="en-US" sz="2800" dirty="0"/>
              <a:t>How can we transform it in a while-loop program?</a:t>
            </a:r>
          </a:p>
        </p:txBody>
      </p:sp>
    </p:spTree>
    <p:extLst>
      <p:ext uri="{BB962C8B-B14F-4D97-AF65-F5344CB8AC3E}">
        <p14:creationId xmlns:p14="http://schemas.microsoft.com/office/powerpoint/2010/main" val="1870489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</a:t>
            </a:r>
            <a:r>
              <a:rPr lang="en-US" altLang="zh-TW" sz="4000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while</a:t>
            </a:r>
            <a:r>
              <a:rPr lang="en-US" altLang="zh-TW" sz="4000" dirty="0" smtClean="0">
                <a:ea typeface="新細明體" pitchFamily="18" charset="-120"/>
              </a:rPr>
              <a:t> </a:t>
            </a:r>
            <a:r>
              <a:rPr lang="en-US" altLang="zh-TW" sz="4000" dirty="0">
                <a:ea typeface="新細明體" pitchFamily="18" charset="-120"/>
              </a:rPr>
              <a:t>Statement (Example #2)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Steps 1 – 3 to a flow chart: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676400" y="1790700"/>
            <a:ext cx="2895600" cy="1104900"/>
            <a:chOff x="1676400" y="1790700"/>
            <a:chExt cx="2895600" cy="1104900"/>
          </a:xfrm>
        </p:grpSpPr>
        <p:sp>
          <p:nvSpPr>
            <p:cNvPr id="6" name="Flowchart: Process 5"/>
            <p:cNvSpPr/>
            <p:nvPr/>
          </p:nvSpPr>
          <p:spPr>
            <a:xfrm>
              <a:off x="1676400" y="1790700"/>
              <a:ext cx="2133600" cy="838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Ask User for a number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29000" y="2476500"/>
              <a:ext cx="1143000" cy="4191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Step 1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34000" y="4191000"/>
            <a:ext cx="3200400" cy="1981200"/>
            <a:chOff x="5334000" y="4191000"/>
            <a:chExt cx="3200400" cy="1981200"/>
          </a:xfrm>
        </p:grpSpPr>
        <p:sp>
          <p:nvSpPr>
            <p:cNvPr id="9" name="Flowchart: Process 8"/>
            <p:cNvSpPr/>
            <p:nvPr/>
          </p:nvSpPr>
          <p:spPr>
            <a:xfrm>
              <a:off x="5334000" y="5029200"/>
              <a:ext cx="2133600" cy="838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terminates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391400" y="5753100"/>
              <a:ext cx="1143000" cy="4191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Step 3</a:t>
              </a:r>
              <a:endParaRPr lang="en-US" b="1" dirty="0"/>
            </a:p>
          </p:txBody>
        </p:sp>
        <p:cxnSp>
          <p:nvCxnSpPr>
            <p:cNvPr id="31" name="Straight Arrow Connector 30"/>
            <p:cNvCxnSpPr>
              <a:stCxn id="8" idx="2"/>
              <a:endCxn id="9" idx="0"/>
            </p:cNvCxnSpPr>
            <p:nvPr/>
          </p:nvCxnSpPr>
          <p:spPr>
            <a:xfrm>
              <a:off x="6400800" y="4191000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6200" y="2209800"/>
            <a:ext cx="1612900" cy="3238500"/>
            <a:chOff x="76200" y="2209800"/>
            <a:chExt cx="1612900" cy="3238500"/>
          </a:xfrm>
        </p:grpSpPr>
        <p:cxnSp>
          <p:nvCxnSpPr>
            <p:cNvPr id="39" name="Elbow Connector 38"/>
            <p:cNvCxnSpPr>
              <a:stCxn id="7" idx="1"/>
              <a:endCxn id="6" idx="1"/>
            </p:cNvCxnSpPr>
            <p:nvPr/>
          </p:nvCxnSpPr>
          <p:spPr>
            <a:xfrm rot="10800000">
              <a:off x="1676400" y="2209800"/>
              <a:ext cx="12700" cy="3238500"/>
            </a:xfrm>
            <a:prstGeom prst="bentConnector3">
              <a:avLst>
                <a:gd name="adj1" fmla="val 820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76200" y="4419600"/>
              <a:ext cx="1143000" cy="609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Go back to Step 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4800" y="3352800"/>
            <a:ext cx="4419600" cy="1047750"/>
            <a:chOff x="4114800" y="3352800"/>
            <a:chExt cx="4419600" cy="1047750"/>
          </a:xfrm>
        </p:grpSpPr>
        <p:sp>
          <p:nvSpPr>
            <p:cNvPr id="8" name="Flowchart: Process 7"/>
            <p:cNvSpPr/>
            <p:nvPr/>
          </p:nvSpPr>
          <p:spPr>
            <a:xfrm>
              <a:off x="5334000" y="3352800"/>
              <a:ext cx="2133600" cy="838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 the sum of all inputs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391400" y="3981450"/>
              <a:ext cx="1143000" cy="4191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Step 3</a:t>
              </a:r>
              <a:endParaRPr lang="en-US" b="1" dirty="0"/>
            </a:p>
          </p:txBody>
        </p:sp>
        <p:cxnSp>
          <p:nvCxnSpPr>
            <p:cNvPr id="22" name="Straight Arrow Connector 21"/>
            <p:cNvCxnSpPr>
              <a:stCxn id="5" idx="3"/>
              <a:endCxn id="8" idx="1"/>
            </p:cNvCxnSpPr>
            <p:nvPr/>
          </p:nvCxnSpPr>
          <p:spPr>
            <a:xfrm>
              <a:off x="4114800" y="3771900"/>
              <a:ext cx="1219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343400" y="3581400"/>
              <a:ext cx="609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YES</a:t>
              </a:r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71600" y="2628900"/>
            <a:ext cx="3276600" cy="3543300"/>
            <a:chOff x="1371600" y="2628900"/>
            <a:chExt cx="3276600" cy="3543300"/>
          </a:xfrm>
        </p:grpSpPr>
        <p:cxnSp>
          <p:nvCxnSpPr>
            <p:cNvPr id="15" name="Straight Arrow Connector 14"/>
            <p:cNvCxnSpPr>
              <a:stCxn id="6" idx="2"/>
              <a:endCxn id="5" idx="0"/>
            </p:cNvCxnSpPr>
            <p:nvPr/>
          </p:nvCxnSpPr>
          <p:spPr>
            <a:xfrm>
              <a:off x="2743200" y="2628900"/>
              <a:ext cx="0" cy="647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Decision 4"/>
            <p:cNvSpPr/>
            <p:nvPr/>
          </p:nvSpPr>
          <p:spPr>
            <a:xfrm>
              <a:off x="1371600" y="3276600"/>
              <a:ext cx="2743200" cy="990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 the input == 0?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676400" y="5029200"/>
              <a:ext cx="2133600" cy="838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new input to the sum of all numbers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05200" y="5753100"/>
              <a:ext cx="1143000" cy="4191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Step 2</a:t>
              </a:r>
              <a:endParaRPr lang="en-US" b="1" dirty="0"/>
            </a:p>
          </p:txBody>
        </p:sp>
        <p:cxnSp>
          <p:nvCxnSpPr>
            <p:cNvPr id="19" name="Straight Arrow Connector 18"/>
            <p:cNvCxnSpPr>
              <a:stCxn id="5" idx="2"/>
              <a:endCxn id="7" idx="0"/>
            </p:cNvCxnSpPr>
            <p:nvPr/>
          </p:nvCxnSpPr>
          <p:spPr>
            <a:xfrm>
              <a:off x="2743200" y="4267200"/>
              <a:ext cx="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2438400" y="4343400"/>
              <a:ext cx="6096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NO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880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FEF0F28-40A6-443C-ABA4-09D66751E264}" type="slidenum">
              <a:rPr lang="zh-TW" altLang="en-US" b="0" smtClean="0">
                <a:latin typeface="Calibri" panose="020F0502020204030204" pitchFamily="34" charset="0"/>
              </a:rPr>
              <a:pPr/>
              <a:t>9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498475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</a:t>
            </a:r>
            <a:r>
              <a:rPr lang="en-US" altLang="zh-TW" sz="4000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</a:rPr>
              <a:t>while</a:t>
            </a:r>
            <a:r>
              <a:rPr lang="en-US" altLang="zh-TW" sz="4000" dirty="0" smtClean="0">
                <a:ea typeface="新細明體" pitchFamily="18" charset="-120"/>
              </a:rPr>
              <a:t> </a:t>
            </a:r>
            <a:r>
              <a:rPr lang="en-US" altLang="zh-TW" sz="4000" dirty="0">
                <a:ea typeface="新細明體" pitchFamily="18" charset="-120"/>
              </a:rPr>
              <a:t>Statement (Example #2)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input, sum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To store input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value and their sum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getZero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;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    // For controlling the loop;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                   // 1 =&gt; stop loop; 0 =&gt; continue iterate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while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getZero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==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"Input: 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, &amp;input);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(input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==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getZero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=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   else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        sum = sum + input;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"Sum =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</a:rPr>
              <a:t>, sum);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0" y="2971799"/>
            <a:ext cx="2514600" cy="2018231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Input: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Input: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Input: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Input: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Input: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Sum = 16</a:t>
            </a:r>
          </a:p>
        </p:txBody>
      </p:sp>
    </p:spTree>
    <p:extLst>
      <p:ext uri="{BB962C8B-B14F-4D97-AF65-F5344CB8AC3E}">
        <p14:creationId xmlns:p14="http://schemas.microsoft.com/office/powerpoint/2010/main" val="41168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2217</Words>
  <Application>Microsoft Office PowerPoint</Application>
  <PresentationFormat>On-screen Show (4:3)</PresentationFormat>
  <Paragraphs>703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Consolas</vt:lpstr>
      <vt:lpstr>Calibri</vt:lpstr>
      <vt:lpstr>Wingdings</vt:lpstr>
      <vt:lpstr>新細明體</vt:lpstr>
      <vt:lpstr>MS Gothic</vt:lpstr>
      <vt:lpstr>Arial</vt:lpstr>
      <vt:lpstr>Helvetica</vt:lpstr>
      <vt:lpstr>Times New Roman</vt:lpstr>
      <vt:lpstr>Office Theme</vt:lpstr>
      <vt:lpstr> Control Structures (Part 2)</vt:lpstr>
      <vt:lpstr>Outline</vt:lpstr>
      <vt:lpstr>Loop</vt:lpstr>
      <vt:lpstr>1. while Statement (Syntax)</vt:lpstr>
      <vt:lpstr>1.1. while Statement (Example #1)</vt:lpstr>
      <vt:lpstr> 1.2. Key Components of a loop</vt:lpstr>
      <vt:lpstr>1.3. while Statement (Example #2)</vt:lpstr>
      <vt:lpstr>1.3. while Statement (Example #2)</vt:lpstr>
      <vt:lpstr>1.3. while Statement (Example #2)</vt:lpstr>
      <vt:lpstr>1.3. while Statement (Example #2)</vt:lpstr>
      <vt:lpstr>1.4. Infinite Loop</vt:lpstr>
      <vt:lpstr>1.4.1. Common mistakes that result in infinite loops</vt:lpstr>
      <vt:lpstr>1.4.1. Common mistakes that result in infinite loops</vt:lpstr>
      <vt:lpstr>2. for statement (Syntax)</vt:lpstr>
      <vt:lpstr>2.1. for Statement (Example #3)</vt:lpstr>
      <vt:lpstr>2.1. for-loop  VS while-loop</vt:lpstr>
      <vt:lpstr>2.1. for-loop  VS while-loop</vt:lpstr>
      <vt:lpstr>2.2. for Statement (Example #4)</vt:lpstr>
      <vt:lpstr>3. Nested Loops – A loop inside another loop</vt:lpstr>
      <vt:lpstr>3.1. Nested Loops (Example #5)</vt:lpstr>
      <vt:lpstr>3.1. Nested Loops (Example #5)</vt:lpstr>
      <vt:lpstr>3.1. Nested Loops (Example #5)</vt:lpstr>
      <vt:lpstr>3.2. Nested Loops (Example #6)</vt:lpstr>
      <vt:lpstr>3.2. Nested Loops (Example #6)</vt:lpstr>
      <vt:lpstr>Summary</vt:lpstr>
      <vt:lpstr>Appendix (Optional)</vt:lpstr>
      <vt:lpstr>What is break?</vt:lpstr>
      <vt:lpstr>Examples of break statement</vt:lpstr>
      <vt:lpstr>Examples of break statement</vt:lpstr>
      <vt:lpstr>What is continue?</vt:lpstr>
      <vt:lpstr>What is continue?</vt:lpstr>
      <vt:lpstr>Examples of continue statement</vt:lpstr>
      <vt:lpstr>Examples of continue statement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255</cp:revision>
  <dcterms:created xsi:type="dcterms:W3CDTF">2011-07-19T12:51:33Z</dcterms:created>
  <dcterms:modified xsi:type="dcterms:W3CDTF">2016-09-20T10:06:36Z</dcterms:modified>
</cp:coreProperties>
</file>