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94" r:id="rId4"/>
    <p:sldId id="299" r:id="rId5"/>
    <p:sldId id="295" r:id="rId6"/>
    <p:sldId id="296" r:id="rId7"/>
    <p:sldId id="298" r:id="rId8"/>
    <p:sldId id="300" r:id="rId9"/>
    <p:sldId id="327" r:id="rId10"/>
    <p:sldId id="303" r:id="rId11"/>
    <p:sldId id="306" r:id="rId12"/>
    <p:sldId id="326" r:id="rId13"/>
    <p:sldId id="310" r:id="rId14"/>
    <p:sldId id="331" r:id="rId15"/>
    <p:sldId id="311" r:id="rId16"/>
    <p:sldId id="312" r:id="rId17"/>
    <p:sldId id="314" r:id="rId18"/>
    <p:sldId id="315" r:id="rId19"/>
    <p:sldId id="316" r:id="rId20"/>
    <p:sldId id="328" r:id="rId21"/>
    <p:sldId id="330" r:id="rId22"/>
    <p:sldId id="318" r:id="rId23"/>
    <p:sldId id="319" r:id="rId24"/>
    <p:sldId id="320" r:id="rId25"/>
    <p:sldId id="321" r:id="rId26"/>
    <p:sldId id="324" r:id="rId27"/>
    <p:sldId id="292" r:id="rId28"/>
    <p:sldId id="332" r:id="rId29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新細明體" panose="02020500000000000000" pitchFamily="18" charset="-120"/>
      <p:regular r:id="rId40"/>
    </p:embeddedFont>
    <p:embeddedFont>
      <p:font typeface="Helvetica" panose="020B0604020202020204" pitchFamily="34" charset="0"/>
      <p:regular r:id="rId41"/>
      <p:bold r:id="rId42"/>
      <p:italic r:id="rId43"/>
      <p:boldItalic r:id="rId44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5615" autoAdjust="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2016-10-11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2016-10-11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8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32996429-F486-4407-9499-7AC487EF9A74}" type="slidenum">
              <a:rPr lang="zh-TW" altLang="en-US">
                <a:latin typeface="Helvetica" pitchFamily="34" charset="0"/>
              </a:rPr>
              <a:pPr/>
              <a:t>14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4596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32996429-F486-4407-9499-7AC487EF9A74}" type="slidenum">
              <a:rPr lang="zh-TW" altLang="en-US">
                <a:latin typeface="Helvetica" pitchFamily="34" charset="0"/>
              </a:rPr>
              <a:pPr/>
              <a:t>15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76112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35242047-2399-45EB-94F8-F8F8C3391995}" type="slidenum">
              <a:rPr lang="zh-TW" altLang="en-US">
                <a:latin typeface="Helvetica" pitchFamily="34" charset="0"/>
              </a:rPr>
              <a:pPr/>
              <a:t>16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47722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C69480F-9D59-4765-9278-39D1E29CCDCC}" type="slidenum">
              <a:rPr lang="zh-TW" altLang="en-US">
                <a:latin typeface="Helvetica" pitchFamily="34" charset="0"/>
              </a:rPr>
              <a:pPr/>
              <a:t>18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985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768AA27-5BF1-4E62-BCAC-A54F667A499A}" type="slidenum">
              <a:rPr lang="zh-TW" altLang="en-US">
                <a:latin typeface="Helvetica" pitchFamily="34" charset="0"/>
              </a:rPr>
              <a:pPr/>
              <a:t>19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3430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0E8853B3-95C8-4BF8-BD47-E5356120F960}" type="slidenum">
              <a:rPr lang="zh-TW" altLang="en-US">
                <a:latin typeface="Helvetica" pitchFamily="34" charset="0"/>
              </a:rPr>
              <a:pPr/>
              <a:t>25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4754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658C-C1A7-450C-89D2-DFF02B4821E9}" type="datetime1">
              <a:rPr lang="zh-TW" altLang="en-US"/>
              <a:pPr/>
              <a:t>2016/10/11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02A09-46C3-4B27-B4E1-E80642C8317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r>
              <a:rPr lang="en-US" b="1" dirty="0" smtClean="0"/>
              <a:t>Arrays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FCF-A420-4F53-8007-A3368F976619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66724" y="990600"/>
            <a:ext cx="8677276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list[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4 #'s: 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&amp;list[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 the input values in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have entered:"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list[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–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-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762" y="990600"/>
            <a:ext cx="461962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-20638" y="5029200"/>
            <a:ext cx="8427244" cy="762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Enter 4 #'s: </a:t>
            </a:r>
            <a:r>
              <a:rPr kumimoji="0" lang="en-US" altLang="zh-TW" sz="2000" b="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7 11 45 23</a:t>
            </a:r>
          </a:p>
          <a:p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have entered: 23 45 11 7</a:t>
            </a:r>
            <a:endParaRPr kumimoji="0"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337" y="76200"/>
            <a:ext cx="899746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1.5. Example #1</a:t>
            </a:r>
            <a:endParaRPr lang="en-US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4254500" y="1062035"/>
            <a:ext cx="4813298" cy="962025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We usually use loops to process array elements.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37" y="5942568"/>
            <a:ext cx="638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Input values can be separated by any white space character.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EB32A114-65B3-4057-AAA1-D4AF8AD62376}" type="slidenum">
              <a:rPr lang="zh-TW" altLang="en-US" b="0">
                <a:latin typeface="Calibri" panose="020F0502020204030204" pitchFamily="34" charset="0"/>
              </a:rPr>
              <a:pPr/>
              <a:t>11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915400" cy="749300"/>
          </a:xfrm>
        </p:spPr>
        <p:txBody>
          <a:bodyPr/>
          <a:lstStyle/>
          <a:p>
            <a:pPr eaLnBrk="1" hangingPunct="1"/>
            <a:r>
              <a:rPr lang="en-US" altLang="zh-TW" sz="4200" dirty="0" smtClean="0">
                <a:ea typeface="新細明體" pitchFamily="18" charset="-120"/>
              </a:rPr>
              <a:t>1.6. Array Bounds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Indexes to an array of size N range from 0 to N-1.</a:t>
            </a:r>
          </a:p>
          <a:p>
            <a:pPr eaLnBrk="1" hangingPunct="1"/>
            <a:endParaRPr lang="en-US" altLang="zh-TW" sz="14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An array index that is out of this range can cause a so called “array index out of bounds” runtime error.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c[ 10 ];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c[ -1 ] = 5;		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Index out of bounds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c[ 10 ] = 0;		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Index out of bounds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TW" sz="1800" b="1" dirty="0" smtClean="0">
              <a:solidFill>
                <a:schemeClr val="hlink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The consequence of the error is unpredictable.</a:t>
            </a:r>
            <a:endParaRPr lang="en-US" altLang="zh-TW" sz="2400" dirty="0">
              <a:ea typeface="新細明體" pitchFamily="18" charset="-120"/>
            </a:endParaRPr>
          </a:p>
          <a:p>
            <a:pPr lvl="1"/>
            <a:r>
              <a:rPr lang="en-US" altLang="zh-TW" sz="2400" dirty="0">
                <a:ea typeface="新細明體" pitchFamily="18" charset="-120"/>
              </a:rPr>
              <a:t>T</a:t>
            </a:r>
            <a:r>
              <a:rPr lang="en-US" altLang="zh-TW" sz="2400" dirty="0" smtClean="0">
                <a:ea typeface="新細明體" pitchFamily="18" charset="-120"/>
              </a:rPr>
              <a:t>he program may crash.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Other variables may get modified unknowingly.</a:t>
            </a:r>
          </a:p>
          <a:p>
            <a:pPr marL="457200" lvl="1" indent="0">
              <a:buNone/>
            </a:pPr>
            <a:endParaRPr lang="en-US" altLang="zh-TW" sz="20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034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6E2BC9C4-4333-4A31-8452-1CB44D5012B5}" type="slidenum">
              <a:rPr lang="zh-TW" altLang="en-US" b="0">
                <a:latin typeface="Calibri" panose="020F0502020204030204" pitchFamily="34" charset="0"/>
              </a:rPr>
              <a:pPr/>
              <a:t>12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915400" cy="825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 smtClean="0">
                <a:ea typeface="新細明體" pitchFamily="18" charset="-120"/>
              </a:rPr>
              <a:t>1.7. Syntax: Initializing an Array In </a:t>
            </a:r>
            <a:r>
              <a:rPr lang="en-US" altLang="zh-TW" sz="3600" u="sng" dirty="0" smtClean="0">
                <a:ea typeface="新細明體" pitchFamily="18" charset="-120"/>
              </a:rPr>
              <a:t>Declaration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Specify a value for each element using an initializer</a:t>
            </a:r>
            <a:endParaRPr lang="en-US" altLang="zh-TW" sz="2400" i="1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n[ 5 ] = { 1, 2, 3, 4, 5 };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600" b="1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Not enough values in the initializer </a:t>
            </a:r>
            <a:r>
              <a:rPr lang="en-US" altLang="zh-TW" sz="2400" dirty="0" smtClean="0">
                <a:ea typeface="新細明體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R</a:t>
            </a:r>
            <a:r>
              <a:rPr lang="en-US" altLang="zh-TW" sz="2400" dirty="0" smtClean="0">
                <a:ea typeface="新細明體" pitchFamily="18" charset="-120"/>
              </a:rPr>
              <a:t>ightmost elements are set to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n[ 5 ] = { 1 }; 	</a:t>
            </a:r>
            <a:r>
              <a:rPr lang="en-US" altLang="zh-TW" sz="20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n[1], …, n[4] are set to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m[ 5 ] = { 0 }; 	</a:t>
            </a:r>
            <a:r>
              <a:rPr lang="en-US" altLang="zh-TW" sz="20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All elements are set to 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600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Too many values in the initializer </a:t>
            </a:r>
            <a:r>
              <a:rPr lang="en-US" altLang="zh-TW" sz="2400" dirty="0" smtClean="0">
                <a:ea typeface="新細明體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S</a:t>
            </a:r>
            <a:r>
              <a:rPr lang="en-US" altLang="zh-TW" sz="2400" dirty="0" smtClean="0">
                <a:ea typeface="新細明體" pitchFamily="18" charset="-120"/>
              </a:rPr>
              <a:t>yntax 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n[ 5 ] = { 1, 2, 3, 4, 5, 6 }; 	</a:t>
            </a:r>
            <a:r>
              <a:rPr lang="en-US" altLang="zh-TW" sz="2000" dirty="0" smtClean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</a:rPr>
              <a:t>// Error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>
              <a:solidFill>
                <a:srgbClr val="FF3300"/>
              </a:solidFill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If array size is omitted, its size is determined by the initializer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n[] = { 1, 2, 3, 4, 5 };	</a:t>
            </a:r>
            <a:r>
              <a:rPr lang="en-US" altLang="zh-TW" sz="20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Size of n is 5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zh-TW" sz="1600" b="1" dirty="0" smtClean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p[];      </a:t>
            </a:r>
            <a:r>
              <a:rPr lang="en-US" altLang="zh-TW" sz="2000" dirty="0" smtClean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</a:rPr>
              <a:t>// </a:t>
            </a:r>
            <a:r>
              <a:rPr lang="en-US" altLang="zh-TW" sz="2000" dirty="0" smtClean="0">
                <a:solidFill>
                  <a:srgbClr val="FF3300"/>
                </a:solidFill>
                <a:ea typeface="新細明體" pitchFamily="18" charset="-120"/>
              </a:rPr>
              <a:t>Error. Need a size or an initializer</a:t>
            </a:r>
          </a:p>
        </p:txBody>
      </p:sp>
    </p:spTree>
    <p:extLst>
      <p:ext uri="{BB962C8B-B14F-4D97-AF65-F5344CB8AC3E}">
        <p14:creationId xmlns:p14="http://schemas.microsoft.com/office/powerpoint/2010/main" val="467275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7619BF6-5C42-4F3D-B25F-3DE68CC54D6E}" type="slidenum">
              <a:rPr lang="zh-TW" altLang="en-US" b="0">
                <a:latin typeface="Calibri" panose="020F0502020204030204" pitchFamily="34" charset="0"/>
              </a:rPr>
              <a:pPr/>
              <a:t>13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1.8. Examples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The following few slides are some examples illustrating how we can process the data in an array. The examples include:</a:t>
            </a:r>
          </a:p>
          <a:p>
            <a:pPr lvl="1" eaLnBrk="1" hangingPunct="1"/>
            <a:r>
              <a:rPr kumimoji="1" lang="en-US" altLang="zh-TW" sz="2400" dirty="0" smtClean="0">
                <a:ea typeface="新細明體" pitchFamily="18" charset="-120"/>
              </a:rPr>
              <a:t>Reading N numbers from a user and store the numbers in the array</a:t>
            </a:r>
          </a:p>
          <a:p>
            <a:pPr lvl="1" eaLnBrk="1" hangingPunct="1"/>
            <a:r>
              <a:rPr kumimoji="1" lang="en-US" altLang="zh-TW" sz="2400" dirty="0" smtClean="0">
                <a:ea typeface="新細明體" pitchFamily="18" charset="-120"/>
              </a:rPr>
              <a:t>Computing average of all the numbers in an array</a:t>
            </a:r>
          </a:p>
          <a:p>
            <a:pPr lvl="1" eaLnBrk="1" hangingPunct="1"/>
            <a:r>
              <a:rPr kumimoji="1" lang="en-US" altLang="zh-TW" sz="2400" dirty="0" smtClean="0">
                <a:ea typeface="新細明體" pitchFamily="18" charset="-120"/>
              </a:rPr>
              <a:t>Finding the largest value in an array</a:t>
            </a:r>
          </a:p>
          <a:p>
            <a:pPr lvl="1" eaLnBrk="1" hangingPunct="1"/>
            <a:r>
              <a:rPr kumimoji="1" lang="en-US" altLang="zh-TW" sz="2400" dirty="0" smtClean="0">
                <a:ea typeface="新細明體" pitchFamily="18" charset="-120"/>
              </a:rPr>
              <a:t>Sorting the data in an array using Selection Sort</a:t>
            </a:r>
          </a:p>
          <a:p>
            <a:pPr lvl="1" eaLnBrk="1" hangingPunct="1"/>
            <a:endParaRPr lang="en-US" altLang="zh-TW" sz="2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19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4783699-FE48-4C5B-8CFB-810D4E9B8DE2}" type="slidenum">
              <a:rPr lang="zh-TW" altLang="en-US" b="0">
                <a:latin typeface="Calibri" panose="020F0502020204030204" pitchFamily="34" charset="0"/>
              </a:rPr>
              <a:pPr/>
              <a:t>14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          </a:t>
            </a:r>
            <a:r>
              <a:rPr lang="en-US" altLang="zh-TW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// # of data</a:t>
            </a:r>
          </a:p>
          <a:p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100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    </a:t>
            </a:r>
            <a:r>
              <a:rPr lang="en-US" altLang="zh-TW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// To store up to 100 numbers</a:t>
            </a:r>
          </a:p>
          <a:p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k;</a:t>
            </a:r>
          </a:p>
          <a:p>
            <a:pPr eaLnBrk="1" hangingPunct="1"/>
            <a:endParaRPr lang="en-US" altLang="zh-TW" sz="24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"# of data:"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);</a:t>
            </a:r>
          </a:p>
          <a:p>
            <a:r>
              <a:rPr lang="en-US" altLang="zh-TW" sz="24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scanf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"%d"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&amp;N);   </a:t>
            </a:r>
            <a:r>
              <a:rPr lang="en-US" altLang="zh-TW" sz="24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Assuming 1</a:t>
            </a:r>
            <a:r>
              <a:rPr lang="en-US" altLang="zh-TW" sz="24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&lt;= N &lt;= 100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endParaRPr lang="en-US" altLang="zh-TW" sz="24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r>
              <a:rPr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( k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N; k++ 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   </a:t>
            </a:r>
          </a:p>
          <a:p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"%d"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sz="24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]);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endParaRPr lang="en-US" altLang="zh-TW" sz="2400" b="0" dirty="0">
              <a:solidFill>
                <a:srgbClr val="008000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0" y="0"/>
            <a:ext cx="5334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/>
            <a:r>
              <a:rPr lang="en-US" altLang="zh-TW" sz="24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  <a:endParaRPr lang="en-US" altLang="zh-TW" sz="24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202803" y="3962400"/>
            <a:ext cx="873839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sz="2400" dirty="0" smtClean="0">
                <a:latin typeface="Calibri" panose="020F0502020204030204" pitchFamily="34" charset="0"/>
                <a:ea typeface="新細明體" pitchFamily="18" charset="-120"/>
              </a:rPr>
              <a:t>Example 1.8.1:  </a:t>
            </a:r>
            <a:r>
              <a:rPr kumimoji="1"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Read </a:t>
            </a:r>
            <a:r>
              <a:rPr kumimoji="1"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</a:t>
            </a:r>
            <a:r>
              <a:rPr kumimoji="1"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 integers (N &lt;= 100) from a user and store the integers in the array </a:t>
            </a:r>
            <a:r>
              <a:rPr kumimoji="1"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kumimoji="1"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[]</a:t>
            </a:r>
            <a:r>
              <a:rPr kumimoji="1"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31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4783699-FE48-4C5B-8CFB-810D4E9B8DE2}" type="slidenum">
              <a:rPr lang="zh-TW" altLang="en-US" b="0">
                <a:latin typeface="Calibri" panose="020F0502020204030204" pitchFamily="34" charset="0"/>
              </a:rPr>
              <a:pPr/>
              <a:t>15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Suppose </a:t>
            </a:r>
            <a:r>
              <a:rPr lang="en-US" altLang="zh-TW" sz="24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4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[] contains N numbers.</a:t>
            </a:r>
          </a:p>
          <a:p>
            <a:r>
              <a:rPr lang="en-US" altLang="zh-TW" sz="24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(Please refer to example 1.8.1 for the code)</a:t>
            </a:r>
          </a:p>
          <a:p>
            <a:endParaRPr lang="en-US" altLang="zh-TW" sz="24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sum;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endParaRPr lang="en-US" altLang="zh-TW" sz="24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sum = 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0.0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;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for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( </a:t>
            </a:r>
            <a:r>
              <a:rPr lang="en-US" altLang="zh-TW" sz="24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= 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&lt; 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N;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++ )                    </a:t>
            </a:r>
          </a:p>
          <a:p>
            <a:pPr eaLnBrk="1" hangingPunct="1"/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sum +=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num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[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];</a:t>
            </a:r>
          </a:p>
          <a:p>
            <a:pPr eaLnBrk="1" hangingPunct="1"/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"Average = %.2f\n"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sum 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/ 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N);  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endParaRPr lang="en-US" altLang="zh-TW" sz="2400" b="0" dirty="0">
              <a:solidFill>
                <a:srgbClr val="008000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0" y="0"/>
            <a:ext cx="533400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/>
            <a:r>
              <a:rPr lang="en-US" altLang="zh-TW" sz="24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/>
            <a:r>
              <a:rPr lang="en-US" altLang="zh-TW" sz="24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/>
            <a:r>
              <a:rPr lang="en-US" altLang="zh-TW" sz="24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177006" y="5518153"/>
            <a:ext cx="88145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sz="2400" dirty="0" smtClean="0">
                <a:latin typeface="Calibri" panose="020F0502020204030204" pitchFamily="34" charset="0"/>
                <a:ea typeface="新細明體" pitchFamily="18" charset="-120"/>
              </a:rPr>
              <a:t>Example 1.8.2.</a:t>
            </a:r>
            <a:r>
              <a:rPr kumimoji="1"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 Computing the average of the numbers in an array.</a:t>
            </a:r>
            <a:endParaRPr kumimoji="1" lang="en-US" altLang="zh-TW" sz="2400" b="0" dirty="0">
              <a:latin typeface="Calibri" panose="020F0502020204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948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AB51A560-536C-47C3-8B76-BA488F978825}" type="slidenum">
              <a:rPr lang="zh-TW" altLang="en-US" b="0">
                <a:latin typeface="Calibri" panose="020F0502020204030204" pitchFamily="34" charset="0"/>
              </a:rPr>
              <a:pPr/>
              <a:t>16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Suppose </a:t>
            </a:r>
            <a:r>
              <a:rPr lang="en-US" altLang="zh-TW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[] contains N numbers.</a:t>
            </a:r>
          </a:p>
          <a:p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(Please refer to example 1.8.1 for the code)</a:t>
            </a:r>
          </a:p>
          <a:p>
            <a:pPr eaLnBrk="1" hangingPunct="1"/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max; </a:t>
            </a:r>
            <a:endParaRPr lang="en-US" altLang="zh-TW" sz="2000" b="0" dirty="0">
              <a:solidFill>
                <a:srgbClr val="008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max =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the 1st element is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the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largest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 )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Update max if we encounter a larger value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max)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max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"The largest # is %d\n"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max);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solidFill>
                <a:srgbClr val="008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0" y="0"/>
            <a:ext cx="533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76200" y="5181600"/>
            <a:ext cx="8915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sz="2400" dirty="0" smtClean="0">
                <a:latin typeface="Calibri" panose="020F0502020204030204" pitchFamily="34" charset="0"/>
                <a:ea typeface="新細明體" pitchFamily="18" charset="-120"/>
              </a:rPr>
              <a:t>Example 1.8.3: </a:t>
            </a:r>
            <a:r>
              <a:rPr kumimoji="1"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Finding the largest number </a:t>
            </a:r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in an </a:t>
            </a:r>
            <a:r>
              <a:rPr kumimoji="1"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array.</a:t>
            </a:r>
          </a:p>
          <a:p>
            <a:pPr eaLnBrk="1" hangingPunct="1"/>
            <a:endParaRPr kumimoji="1" lang="en-US" altLang="zh-TW" sz="2400" b="0" dirty="0">
              <a:latin typeface="Calibri" panose="020F0502020204030204" pitchFamily="34" charset="0"/>
              <a:ea typeface="新細明體" pitchFamily="18" charset="-120"/>
            </a:endParaRPr>
          </a:p>
          <a:p>
            <a:pPr eaLnBrk="1" hangingPunct="1"/>
            <a:endParaRPr kumimoji="1" lang="en-US" altLang="zh-TW" sz="2400" b="0" dirty="0" smtClean="0">
              <a:latin typeface="Calibri" panose="020F0502020204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3661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EFD8FA91-C88F-4814-BFAB-9535308ED320}" type="slidenum">
              <a:rPr lang="zh-TW" altLang="en-US" b="0">
                <a:latin typeface="Calibri" panose="020F0502020204030204" pitchFamily="34" charset="0"/>
              </a:rPr>
              <a:pPr/>
              <a:t>17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9700"/>
            <a:ext cx="8763000" cy="825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400" dirty="0" smtClean="0">
                <a:ea typeface="新細明體" pitchFamily="18" charset="-120"/>
              </a:rPr>
              <a:t>1.8.4. Selection Sort Example (N = 6)</a:t>
            </a:r>
          </a:p>
        </p:txBody>
      </p:sp>
      <p:graphicFrame>
        <p:nvGraphicFramePr>
          <p:cNvPr id="537700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46670"/>
              </p:ext>
            </p:extLst>
          </p:nvPr>
        </p:nvGraphicFramePr>
        <p:xfrm>
          <a:off x="369094" y="1600200"/>
          <a:ext cx="8458200" cy="4453443"/>
        </p:xfrm>
        <a:graphic>
          <a:graphicData uri="http://schemas.openxmlformats.org/drawingml/2006/table">
            <a:tbl>
              <a:tblPr/>
              <a:tblGrid>
                <a:gridCol w="138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5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Iteration #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Subarray to be processed: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</a:t>
                      </a: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i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] … A[N-1]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Locate the 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smallest #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in the sub-array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Swap the smallest # with A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[</a:t>
                      </a: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i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= 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4 5 7 2 9 1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4 5 7 2 9 </a:t>
                      </a:r>
                      <a:r>
                        <a:rPr kumimoji="1" lang="en-US" altLang="zh-TW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5 7 2 9 4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= 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5 7 2 9 4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5 7 </a:t>
                      </a:r>
                      <a:r>
                        <a:rPr kumimoji="1" lang="en-US" altLang="zh-TW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9 4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7 5 9 4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= 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7 5 9 4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7 5 9 </a:t>
                      </a:r>
                      <a:r>
                        <a:rPr kumimoji="1" lang="en-US" altLang="zh-TW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5 9 7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= 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5 9 7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9 7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1 2 4 5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9 7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= 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1 2 4 5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9 7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1 2 4 5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9 </a:t>
                      </a:r>
                      <a:r>
                        <a:rPr kumimoji="1" lang="en-US" altLang="zh-TW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1 2 4 5 7</a:t>
                      </a: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9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41" name="Text Box 101"/>
          <p:cNvSpPr txBox="1">
            <a:spLocks noChangeArrowheads="1"/>
          </p:cNvSpPr>
          <p:nvPr/>
        </p:nvSpPr>
        <p:spPr bwMode="auto">
          <a:xfrm>
            <a:off x="1664494" y="990600"/>
            <a:ext cx="56220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dirty="0" err="1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A[6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] = { 4, 5, 7, 2, 9, 1};</a:t>
            </a:r>
          </a:p>
        </p:txBody>
      </p:sp>
    </p:spTree>
    <p:extLst>
      <p:ext uri="{BB962C8B-B14F-4D97-AF65-F5344CB8AC3E}">
        <p14:creationId xmlns:p14="http://schemas.microsoft.com/office/powerpoint/2010/main" val="2781903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1D8BBC-8870-406A-B1F3-8195740D335D}" type="slidenum">
              <a:rPr lang="zh-TW" altLang="en-US" b="0">
                <a:latin typeface="Calibri" panose="020F0502020204030204" pitchFamily="34" charset="0"/>
              </a:rPr>
              <a:pPr/>
              <a:t>18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6627" name="Line 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81768" y="1143000"/>
            <a:ext cx="8809832" cy="4953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4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Given an array A[] of size N</a:t>
            </a:r>
          </a:p>
          <a:p>
            <a:pPr eaLnBrk="1" hangingPunct="1"/>
            <a:endParaRPr lang="en-US" altLang="zh-TW" sz="2400" b="0" dirty="0">
              <a:solidFill>
                <a:srgbClr val="008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 </a:t>
            </a:r>
            <a:r>
              <a:rPr lang="en-US" altLang="zh-TW" sz="24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0 to N-2 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position of the smallest element</a:t>
            </a:r>
          </a:p>
          <a:p>
            <a:pPr eaLnBrk="1" hangingPunct="1"/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among 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4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… 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A[N-1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/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Swap 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4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with </a:t>
            </a:r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4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/>
            <a:r>
              <a:rPr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Note: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When there is only one element left, we do not </a:t>
            </a:r>
          </a:p>
          <a:p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need to perform the steps in the loop.</a:t>
            </a:r>
          </a:p>
          <a:p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Therefore, the loop only needs to iterate </a:t>
            </a:r>
          </a:p>
          <a:p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N-1 times (i.e., from 0 to N-2).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ea typeface="新細明體" pitchFamily="18" charset="-120"/>
              </a:rPr>
              <a:t>1.8.4. Selection </a:t>
            </a:r>
            <a:r>
              <a:rPr lang="en-US" altLang="zh-TW" sz="3600" dirty="0">
                <a:ea typeface="新細明體" pitchFamily="18" charset="-120"/>
              </a:rPr>
              <a:t>Sort </a:t>
            </a:r>
            <a:r>
              <a:rPr lang="en-US" altLang="zh-TW" sz="3600" dirty="0" smtClean="0">
                <a:ea typeface="新細明體" pitchFamily="18" charset="-120"/>
              </a:rPr>
              <a:t>Algorithm (</a:t>
            </a:r>
            <a:r>
              <a:rPr lang="en-US" altLang="zh-TW" sz="3600" dirty="0" err="1" smtClean="0">
                <a:ea typeface="新細明體" pitchFamily="18" charset="-120"/>
              </a:rPr>
              <a:t>Pseudocode</a:t>
            </a:r>
            <a:r>
              <a:rPr lang="en-US" altLang="zh-TW" sz="3600" dirty="0" smtClean="0">
                <a:ea typeface="新細明體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3401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821F7316-EA65-4BD3-917D-2C92519E69D0}" type="slidenum">
              <a:rPr lang="zh-TW" altLang="en-US" b="0">
                <a:latin typeface="Calibri" panose="020F0502020204030204" pitchFamily="34" charset="0"/>
              </a:rPr>
              <a:pPr/>
              <a:t>19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Suppose A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[]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contains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 numbers. The following segment of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code sorts the data in the array so that</a:t>
            </a:r>
            <a:endParaRPr lang="en-US" altLang="zh-TW" sz="2000" b="0" dirty="0">
              <a:solidFill>
                <a:srgbClr val="008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A[0]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&lt;=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A[1] &lt;= ... &lt;= A[N-2] &lt;= A[N-1]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j,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N-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 )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Locate the smallest element among A[</a:t>
            </a:r>
            <a:r>
              <a:rPr lang="en-US" altLang="zh-TW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… A[N-1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],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and store the location of such element in 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endParaRPr lang="en-US" altLang="zh-TW" sz="2000" b="0" dirty="0">
              <a:solidFill>
                <a:srgbClr val="008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j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i+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j &lt; N; j++ )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 j ] &lt;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] )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j;</a:t>
            </a: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Swap A[</a:t>
            </a:r>
            <a:r>
              <a:rPr lang="en-US" altLang="zh-TW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with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 err="1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only if necessary 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if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!=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A[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];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A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] = A[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A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18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19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20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21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22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1752600" y="6299200"/>
            <a:ext cx="72390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1.8.4. Sorting an </a:t>
            </a:r>
            <a:r>
              <a:rPr kumimoji="1"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array using the "selection sort" method</a:t>
            </a:r>
          </a:p>
        </p:txBody>
      </p:sp>
    </p:spTree>
    <p:extLst>
      <p:ext uri="{BB962C8B-B14F-4D97-AF65-F5344CB8AC3E}">
        <p14:creationId xmlns:p14="http://schemas.microsoft.com/office/powerpoint/2010/main" val="2342291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Introduction to arrays (1-D arrays)</a:t>
            </a:r>
          </a:p>
          <a:p>
            <a:r>
              <a:rPr lang="en-US" altLang="zh-TW" sz="2400" dirty="0">
                <a:ea typeface="新細明體" pitchFamily="18" charset="-120"/>
              </a:rPr>
              <a:t>Defining and declaring arrays</a:t>
            </a:r>
          </a:p>
          <a:p>
            <a:r>
              <a:rPr lang="en-US" altLang="zh-TW" sz="2400" dirty="0">
                <a:ea typeface="新細明體" pitchFamily="18" charset="-120"/>
              </a:rPr>
              <a:t>Accessing array elements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Examples</a:t>
            </a:r>
            <a:endParaRPr lang="en-US" altLang="zh-TW" sz="2400" dirty="0">
              <a:ea typeface="新細明體" pitchFamily="18" charset="-120"/>
            </a:endParaRPr>
          </a:p>
          <a:p>
            <a:pPr lvl="1"/>
            <a:r>
              <a:rPr lang="en-US" altLang="zh-TW" sz="2000" dirty="0">
                <a:ea typeface="新細明體" pitchFamily="18" charset="-120"/>
              </a:rPr>
              <a:t>Sorting array elements using Selection Sort</a:t>
            </a:r>
          </a:p>
          <a:p>
            <a:endParaRPr lang="en-US" altLang="zh-TW" sz="2400" dirty="0">
              <a:ea typeface="新細明體" pitchFamily="18" charset="-120"/>
            </a:endParaRPr>
          </a:p>
          <a:p>
            <a:r>
              <a:rPr lang="en-US" altLang="zh-TW" sz="2400" dirty="0">
                <a:ea typeface="新細明體" pitchFamily="18" charset="-120"/>
              </a:rPr>
              <a:t>2-D arrays</a:t>
            </a:r>
          </a:p>
          <a:p>
            <a:r>
              <a:rPr lang="en-US" altLang="zh-TW" sz="2400" dirty="0">
                <a:ea typeface="新細明體" pitchFamily="18" charset="-120"/>
              </a:rPr>
              <a:t>Declaring and initializing 2-D </a:t>
            </a:r>
            <a:r>
              <a:rPr lang="en-US" altLang="zh-TW" sz="2400" dirty="0" smtClean="0">
                <a:ea typeface="新細明體" pitchFamily="18" charset="-120"/>
              </a:rPr>
              <a:t>arrays</a:t>
            </a:r>
            <a:endParaRPr lang="en-US" altLang="zh-TW" sz="2400" dirty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Example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Representing matrices and finding the transpose of a matrix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7619BF6-5C42-4F3D-B25F-3DE68CC54D6E}" type="slidenum">
              <a:rPr lang="zh-TW" altLang="en-US" b="0">
                <a:latin typeface="Calibri" panose="020F0502020204030204" pitchFamily="34" charset="0"/>
              </a:rPr>
              <a:pPr/>
              <a:t>20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1.9. Copying Arrays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1"/>
            <a:ext cx="8610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We cannot copy an array using an assignment operator; we need to copy the array elements one by one.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2286000"/>
            <a:ext cx="8610600" cy="2438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], B[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],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A;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</a:t>
            </a:r>
            <a:r>
              <a:rPr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Compile-time error</a:t>
            </a: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Need to copy element by element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B[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A[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618860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7619BF6-5C42-4F3D-B25F-3DE68CC54D6E}" type="slidenum">
              <a:rPr lang="zh-TW" altLang="en-US" b="0">
                <a:latin typeface="Calibri" panose="020F0502020204030204" pitchFamily="34" charset="0"/>
              </a:rPr>
              <a:pPr/>
              <a:t>21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1.10. Common mistake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1"/>
            <a:ext cx="8610600" cy="762000"/>
          </a:xfrm>
        </p:spPr>
        <p:txBody>
          <a:bodyPr>
            <a:normAutofit/>
          </a:bodyPr>
          <a:lstStyle/>
          <a:p>
            <a:r>
              <a:rPr lang="en-US" sz="2800" dirty="0"/>
              <a:t>Typical </a:t>
            </a:r>
            <a:r>
              <a:rPr lang="en-US" sz="2800" dirty="0" smtClean="0"/>
              <a:t>cause of array </a:t>
            </a:r>
            <a:r>
              <a:rPr lang="en-US" sz="2800" dirty="0"/>
              <a:t>out-of-bound </a:t>
            </a:r>
            <a:r>
              <a:rPr lang="en-US" sz="2800" dirty="0" smtClean="0"/>
              <a:t>exception</a:t>
            </a:r>
            <a:endParaRPr lang="en-US" sz="2800" dirty="0"/>
          </a:p>
          <a:p>
            <a:endParaRPr lang="en-US" altLang="zh-TW" sz="2800" dirty="0" smtClean="0">
              <a:ea typeface="新細明體" pitchFamily="18" charset="-120"/>
            </a:endParaRPr>
          </a:p>
          <a:p>
            <a:pPr marL="0" indent="0" eaLnBrk="1" hangingPunct="1">
              <a:buNone/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/>
            <a:endParaRPr lang="en-US" altLang="zh-TW" sz="2400" dirty="0" smtClean="0">
              <a:ea typeface="新細明體" pitchFamily="18" charset="-12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0" y="1905000"/>
            <a:ext cx="8610600" cy="152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],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 )                    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A[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1000" y="3441700"/>
            <a:ext cx="861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sz="2000" b="0" dirty="0"/>
              <a:t>Remember, the index of an array element ranges from 0 to “array </a:t>
            </a:r>
            <a:r>
              <a:rPr lang="en-US" sz="2000" b="0" dirty="0" smtClean="0"/>
              <a:t>size - </a:t>
            </a:r>
            <a:r>
              <a:rPr lang="en-US" sz="2000" b="0" dirty="0"/>
              <a:t>1”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590800"/>
            <a:ext cx="1066800" cy="304800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81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987960C-7CD9-49EE-89C8-39A29A13C364}" type="slidenum">
              <a:rPr lang="zh-TW" altLang="en-US" b="0">
                <a:latin typeface="Calibri" panose="020F0502020204030204" pitchFamily="34" charset="0"/>
              </a:rPr>
              <a:pPr/>
              <a:t>22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ea typeface="新細明體" pitchFamily="18" charset="-120"/>
              </a:rPr>
              <a:t>2.1. 2-D Array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table that consists of rows and columns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Usually, rectangular in shape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Store values of the same type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Need two indexes to identify each element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  <p:graphicFrame>
        <p:nvGraphicFramePr>
          <p:cNvPr id="512004" name="Group 4"/>
          <p:cNvGraphicFramePr>
            <a:graphicFrameLocks noGrp="1"/>
          </p:cNvGraphicFramePr>
          <p:nvPr/>
        </p:nvGraphicFramePr>
        <p:xfrm>
          <a:off x="1371600" y="4044950"/>
          <a:ext cx="6096000" cy="1498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Row 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Row 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Row 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623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232D740-AD03-4ED3-8970-566F49B1A1B7}" type="slidenum">
              <a:rPr lang="zh-TW" altLang="en-US" b="0">
                <a:latin typeface="Calibri" panose="020F0502020204030204" pitchFamily="34" charset="0"/>
              </a:rPr>
              <a:pPr/>
              <a:t>23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2.2. Declaring a 2-D Array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143000"/>
            <a:ext cx="8839200" cy="32766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tabLst>
                <a:tab pos="5595938" algn="l"/>
              </a:tabLst>
            </a:pPr>
            <a:r>
              <a:rPr lang="en-US" altLang="zh-TW" sz="2400" i="1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	type </a:t>
            </a:r>
            <a:r>
              <a:rPr lang="en-US" altLang="zh-TW" sz="2400" i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arrayName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[ </a:t>
            </a:r>
            <a:r>
              <a:rPr lang="en-US" altLang="zh-TW" sz="2400" i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rowSize</a:t>
            </a:r>
            <a:r>
              <a:rPr lang="en-US" altLang="zh-TW" sz="2400" i="1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][ 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colSize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 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5595938" algn="l"/>
              </a:tabLst>
            </a:pPr>
            <a:endParaRPr lang="en-US" altLang="zh-TW" sz="1200" dirty="0" smtClean="0">
              <a:solidFill>
                <a:srgbClr val="0000FF"/>
              </a:solidFill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tabLst>
                <a:tab pos="5595938" algn="l"/>
              </a:tabLst>
            </a:pPr>
            <a:r>
              <a:rPr lang="en-US" altLang="zh-TW" sz="2400" i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type</a:t>
            </a:r>
            <a:r>
              <a:rPr lang="en-US" altLang="zh-TW" sz="2400" dirty="0" smtClean="0">
                <a:ea typeface="新細明體" pitchFamily="18" charset="-120"/>
              </a:rPr>
              <a:t>: Data type of each array element</a:t>
            </a:r>
          </a:p>
          <a:p>
            <a:pPr eaLnBrk="1" hangingPunct="1">
              <a:lnSpc>
                <a:spcPct val="90000"/>
              </a:lnSpc>
              <a:tabLst>
                <a:tab pos="5595938" algn="l"/>
              </a:tabLst>
            </a:pPr>
            <a:r>
              <a:rPr lang="en-US" altLang="zh-TW" sz="2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arrayName</a:t>
            </a:r>
            <a:r>
              <a:rPr lang="en-US" altLang="zh-TW" sz="2400" dirty="0" smtClean="0">
                <a:ea typeface="新細明體" pitchFamily="18" charset="-120"/>
              </a:rPr>
              <a:t>: A valid identifier</a:t>
            </a:r>
          </a:p>
          <a:p>
            <a:pPr eaLnBrk="1" hangingPunct="1">
              <a:lnSpc>
                <a:spcPct val="90000"/>
              </a:lnSpc>
              <a:tabLst>
                <a:tab pos="5595938" algn="l"/>
              </a:tabLst>
            </a:pPr>
            <a:r>
              <a:rPr lang="en-US" altLang="zh-TW" sz="2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rowSize</a:t>
            </a:r>
            <a:r>
              <a:rPr lang="en-US" altLang="zh-TW" sz="2400" dirty="0" smtClean="0">
                <a:ea typeface="新細明體" pitchFamily="18" charset="-120"/>
              </a:rPr>
              <a:t>: Number of rows (Size of the 1</a:t>
            </a:r>
            <a:r>
              <a:rPr lang="en-US" altLang="zh-TW" sz="2400" baseline="30000" dirty="0" smtClean="0">
                <a:ea typeface="新細明體" pitchFamily="18" charset="-120"/>
              </a:rPr>
              <a:t>st</a:t>
            </a:r>
            <a:r>
              <a:rPr lang="en-US" altLang="zh-TW" sz="2400" dirty="0" smtClean="0">
                <a:ea typeface="新細明體" pitchFamily="18" charset="-120"/>
              </a:rPr>
              <a:t> dimension)</a:t>
            </a:r>
          </a:p>
          <a:p>
            <a:pPr eaLnBrk="1" hangingPunct="1">
              <a:lnSpc>
                <a:spcPct val="90000"/>
              </a:lnSpc>
              <a:tabLst>
                <a:tab pos="5595938" algn="l"/>
              </a:tabLst>
            </a:pPr>
            <a:r>
              <a:rPr lang="en-US" altLang="zh-TW" sz="2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colSize</a:t>
            </a:r>
            <a:r>
              <a:rPr lang="en-US" altLang="zh-TW" sz="2400" dirty="0" smtClean="0">
                <a:ea typeface="新細明體" pitchFamily="18" charset="-120"/>
              </a:rPr>
              <a:t>: Number of columns (Size of the 2</a:t>
            </a:r>
            <a:r>
              <a:rPr lang="en-US" altLang="zh-TW" sz="2400" baseline="30000" dirty="0" smtClean="0">
                <a:ea typeface="新細明體" pitchFamily="18" charset="-120"/>
              </a:rPr>
              <a:t>nd</a:t>
            </a:r>
            <a:r>
              <a:rPr lang="en-US" altLang="zh-TW" sz="2400" dirty="0" smtClean="0">
                <a:ea typeface="新細明體" pitchFamily="18" charset="-120"/>
              </a:rPr>
              <a:t> dimension)</a:t>
            </a:r>
          </a:p>
          <a:p>
            <a:pPr eaLnBrk="1" hangingPunct="1">
              <a:lnSpc>
                <a:spcPct val="90000"/>
              </a:lnSpc>
              <a:tabLst>
                <a:tab pos="5595938" algn="l"/>
              </a:tabLst>
            </a:pPr>
            <a:endParaRPr lang="en-US" altLang="zh-TW" sz="14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tabLst>
                <a:tab pos="5595938" algn="l"/>
              </a:tabLst>
            </a:pPr>
            <a:r>
              <a:rPr lang="en-US" altLang="zh-TW" sz="2400" dirty="0" smtClean="0">
                <a:ea typeface="新細明體" pitchFamily="18" charset="-120"/>
              </a:rPr>
              <a:t>e.g.,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tabLst>
                <a:tab pos="5595938" algn="l"/>
              </a:tabLst>
            </a:pP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 a[3][4];  // 3 rows, 4 columns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511026" name="Group 50"/>
          <p:cNvGraphicFramePr>
            <a:graphicFrameLocks noGrp="1"/>
          </p:cNvGraphicFramePr>
          <p:nvPr/>
        </p:nvGraphicFramePr>
        <p:xfrm>
          <a:off x="609600" y="4495800"/>
          <a:ext cx="6096000" cy="146531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0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1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2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3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Row 0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a[0][1]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a[0][2]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a[0][3]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Row 1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a[1][1]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a[1][3]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Row 2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a[2][1]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a[2][3]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55" name="Line 52"/>
          <p:cNvSpPr>
            <a:spLocks noChangeShapeType="1"/>
          </p:cNvSpPr>
          <p:nvPr/>
        </p:nvSpPr>
        <p:spPr bwMode="auto">
          <a:xfrm flipH="1">
            <a:off x="6553200" y="5105400"/>
            <a:ext cx="6096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56" name="Text Box 54"/>
          <p:cNvSpPr txBox="1">
            <a:spLocks noChangeArrowheads="1"/>
          </p:cNvSpPr>
          <p:nvPr/>
        </p:nvSpPr>
        <p:spPr bwMode="auto">
          <a:xfrm>
            <a:off x="7162800" y="4608513"/>
            <a:ext cx="1946275" cy="1258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alibri" panose="020F0502020204030204" pitchFamily="34" charset="0"/>
                <a:ea typeface="新細明體" pitchFamily="18" charset="-120"/>
              </a:rPr>
              <a:t>1</a:t>
            </a:r>
            <a:r>
              <a:rPr lang="en-US" altLang="zh-TW" b="0" baseline="30000" dirty="0">
                <a:latin typeface="Calibri" panose="020F0502020204030204" pitchFamily="34" charset="0"/>
                <a:ea typeface="新細明體" pitchFamily="18" charset="-120"/>
              </a:rPr>
              <a:t>st</a:t>
            </a:r>
            <a:r>
              <a:rPr lang="en-US" altLang="zh-TW" b="0" dirty="0">
                <a:latin typeface="Calibri" panose="020F0502020204030204" pitchFamily="34" charset="0"/>
                <a:ea typeface="新細明體" pitchFamily="18" charset="-120"/>
              </a:rPr>
              <a:t> index to row</a:t>
            </a:r>
          </a:p>
          <a:p>
            <a:endParaRPr lang="en-US" altLang="zh-TW" b="0" dirty="0">
              <a:latin typeface="Calibri" panose="020F0502020204030204" pitchFamily="34" charset="0"/>
              <a:ea typeface="新細明體" pitchFamily="18" charset="-120"/>
            </a:endParaRPr>
          </a:p>
          <a:p>
            <a:r>
              <a:rPr lang="en-US" altLang="zh-TW" b="0" dirty="0">
                <a:latin typeface="Calibri" panose="020F0502020204030204" pitchFamily="34" charset="0"/>
                <a:ea typeface="新細明體" pitchFamily="18" charset="-120"/>
              </a:rPr>
              <a:t>2</a:t>
            </a:r>
            <a:r>
              <a:rPr lang="en-US" altLang="zh-TW" b="0" baseline="30000" dirty="0">
                <a:latin typeface="Calibri" panose="020F0502020204030204" pitchFamily="34" charset="0"/>
                <a:ea typeface="新細明體" pitchFamily="18" charset="-120"/>
              </a:rPr>
              <a:t>nd</a:t>
            </a:r>
            <a:r>
              <a:rPr lang="en-US" altLang="zh-TW" b="0" dirty="0">
                <a:latin typeface="Calibri" panose="020F0502020204030204" pitchFamily="34" charset="0"/>
                <a:ea typeface="新細明體" pitchFamily="18" charset="-120"/>
              </a:rPr>
              <a:t> index to column</a:t>
            </a:r>
          </a:p>
        </p:txBody>
      </p:sp>
    </p:spTree>
    <p:extLst>
      <p:ext uri="{BB962C8B-B14F-4D97-AF65-F5344CB8AC3E}">
        <p14:creationId xmlns:p14="http://schemas.microsoft.com/office/powerpoint/2010/main" val="683733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A924BC5-B1E8-44C6-857D-B921F72ABEED}" type="slidenum">
              <a:rPr lang="zh-TW" altLang="en-US" b="0">
                <a:latin typeface="Calibri" panose="020F0502020204030204" pitchFamily="34" charset="0"/>
              </a:rPr>
              <a:pPr/>
              <a:t>24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8450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 smtClean="0">
                <a:ea typeface="新細明體" pitchFamily="18" charset="-120"/>
              </a:rPr>
              <a:t>2.3. 2-D Array – Declaration and Initialization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1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Declaration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pitchFamily="18" charset="-120"/>
              </a:rPr>
              <a:t>	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</a:rPr>
              <a:t> a[3][4];		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</a:rPr>
              <a:t>// 3 rows, 4 columns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</a:rPr>
              <a:t>	string c[2][10];		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</a:rPr>
              <a:t>// 2 rows, 10 columns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 smtClean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Initialization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</a:rPr>
              <a:t>// As array of arrays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</a:rPr>
              <a:t> a[2][3] = {{1, 2, 3}, {4, 5, 6}};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 smtClean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</a:rPr>
              <a:t>// Not enough initializers, rest got zeroes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</a:rPr>
              <a:t> b[2][3] = {{1}, {4, 5}};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 smtClean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</a:rPr>
              <a:t>// Values assigned by order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</a:rPr>
              <a:t> c[2][3] = {1, 2, 3, 4 ,5};</a:t>
            </a:r>
            <a:endParaRPr lang="en-US" altLang="zh-TW" sz="3200" dirty="0" smtClean="0">
              <a:latin typeface="Consolas" panose="020B0609020204030204" pitchFamily="49" charset="0"/>
              <a:ea typeface="新細明體" pitchFamily="18" charset="-120"/>
            </a:endParaRPr>
          </a:p>
        </p:txBody>
      </p:sp>
      <p:graphicFrame>
        <p:nvGraphicFramePr>
          <p:cNvPr id="488452" name="Group 4"/>
          <p:cNvGraphicFramePr>
            <a:graphicFrameLocks noGrp="1"/>
          </p:cNvGraphicFramePr>
          <p:nvPr/>
        </p:nvGraphicFramePr>
        <p:xfrm>
          <a:off x="6757988" y="3367088"/>
          <a:ext cx="2081212" cy="762000"/>
        </p:xfrm>
        <a:graphic>
          <a:graphicData uri="http://schemas.openxmlformats.org/drawingml/2006/table">
            <a:tbl>
              <a:tblPr/>
              <a:tblGrid>
                <a:gridCol w="83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8472" name="Group 24"/>
          <p:cNvGraphicFramePr>
            <a:graphicFrameLocks noGrp="1"/>
          </p:cNvGraphicFramePr>
          <p:nvPr/>
        </p:nvGraphicFramePr>
        <p:xfrm>
          <a:off x="6757988" y="4343400"/>
          <a:ext cx="2081212" cy="762000"/>
        </p:xfrm>
        <a:graphic>
          <a:graphicData uri="http://schemas.openxmlformats.org/drawingml/2006/table">
            <a:tbl>
              <a:tblPr/>
              <a:tblGrid>
                <a:gridCol w="83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b[0]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b[1]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8492" name="Group 44"/>
          <p:cNvGraphicFramePr>
            <a:graphicFrameLocks noGrp="1"/>
          </p:cNvGraphicFramePr>
          <p:nvPr/>
        </p:nvGraphicFramePr>
        <p:xfrm>
          <a:off x="6757988" y="5410200"/>
          <a:ext cx="2081212" cy="762000"/>
        </p:xfrm>
        <a:graphic>
          <a:graphicData uri="http://schemas.openxmlformats.org/drawingml/2006/table">
            <a:tbl>
              <a:tblPr/>
              <a:tblGrid>
                <a:gridCol w="83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c[0]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c[1]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120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F3D816F0-4441-496C-84D5-BFC4C90346CF}" type="slidenum">
              <a:rPr lang="zh-TW" altLang="en-US" b="0">
                <a:latin typeface="Calibri" panose="020F0502020204030204" pitchFamily="34" charset="0"/>
              </a:rPr>
              <a:pPr/>
              <a:t>25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32771" name="Line 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2" name="Line 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579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A and B </a:t>
            </a:r>
            <a:r>
              <a:rPr lang="en-US" altLang="zh-TW" b="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represent two 3x3 </a:t>
            </a:r>
            <a:r>
              <a:rPr lang="en-US" altLang="zh-TW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matrixes</a:t>
            </a:r>
          </a:p>
          <a:p>
            <a:pPr eaLnBrk="1" hangingPunct="1"/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A[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][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] = { {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}, {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-1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}, {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} };</a:t>
            </a:r>
          </a:p>
          <a:p>
            <a:pPr eaLnBrk="1" hangingPunct="1"/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B[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][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];	</a:t>
            </a:r>
            <a:r>
              <a:rPr lang="en-US" altLang="zh-TW" b="0" dirty="0">
                <a:solidFill>
                  <a:schemeClr val="hlink"/>
                </a:solidFill>
                <a:latin typeface="Consolas" panose="020B0609020204030204" pitchFamily="49" charset="0"/>
                <a:ea typeface="新細明體" pitchFamily="18" charset="-120"/>
              </a:rPr>
              <a:t>// To store the transpose of matrix A</a:t>
            </a:r>
          </a:p>
          <a:p>
            <a:pPr eaLnBrk="1" hangingPunct="1"/>
            <a:r>
              <a:rPr lang="en-US" altLang="zh-TW" b="0" dirty="0" err="1" smtClean="0">
                <a:solidFill>
                  <a:schemeClr val="hlink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chemeClr val="hlink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, j;</a:t>
            </a:r>
          </a:p>
          <a:p>
            <a:pPr eaLnBrk="1" hangingPunct="1"/>
            <a:endParaRPr lang="en-US" altLang="zh-TW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Store transpose of A in B</a:t>
            </a: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for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=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 &lt;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++)</a:t>
            </a:r>
          </a:p>
          <a:p>
            <a:pPr eaLnBrk="1" hangingPunct="1"/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for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(j 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=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j &lt;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j++)</a:t>
            </a: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    B[j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][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] = A[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][j];</a:t>
            </a:r>
          </a:p>
          <a:p>
            <a:pPr eaLnBrk="1" hangingPunct="1"/>
            <a:endParaRPr lang="en-US" altLang="zh-TW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Print matrix A</a:t>
            </a: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for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=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 &lt;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++) {</a:t>
            </a:r>
          </a:p>
          <a:p>
            <a:pPr eaLnBrk="1" hangingPunct="1"/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for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(j 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=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j &lt;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j++)</a:t>
            </a: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 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     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"%4d"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, A[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][j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]);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"\n"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);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}</a:t>
            </a:r>
          </a:p>
          <a:p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);</a:t>
            </a:r>
          </a:p>
          <a:p>
            <a:pPr eaLnBrk="1" hangingPunct="1"/>
            <a:endParaRPr lang="en-US" altLang="zh-TW" b="0" dirty="0" smtClean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Repeat the above </a:t>
            </a:r>
            <a:r>
              <a:rPr lang="en-US" altLang="zh-TW" b="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for-loop </a:t>
            </a:r>
            <a:r>
              <a:rPr lang="en-US" altLang="zh-TW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for </a:t>
            </a:r>
            <a:r>
              <a:rPr lang="en-US" altLang="zh-TW" b="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matrix B</a:t>
            </a:r>
            <a:endParaRPr lang="en-US" altLang="zh-TW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</a:rPr>
              <a:t>...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0" y="0"/>
            <a:ext cx="533400" cy="579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18</a:t>
            </a:r>
          </a:p>
          <a:p>
            <a:pPr eaLnBrk="1" hangingPunct="1"/>
            <a:r>
              <a:rPr lang="en-US" altLang="zh-TW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19</a:t>
            </a:r>
          </a:p>
          <a:p>
            <a:pPr eaLnBrk="1" hangingPunct="1"/>
            <a:r>
              <a:rPr lang="en-US" altLang="zh-TW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20</a:t>
            </a:r>
            <a:endParaRPr lang="en-US" altLang="zh-TW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6675438" y="3657600"/>
            <a:ext cx="2286000" cy="201930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1   2   3   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0  -1   2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0   0   1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1   0   0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2  -1   0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3   2   1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5486400" y="1828800"/>
            <a:ext cx="3487738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alibri" panose="020F0502020204030204" pitchFamily="34" charset="0"/>
                <a:ea typeface="新細明體" pitchFamily="18" charset="-120"/>
              </a:rPr>
              <a:t>Example: Using 2-D arrays to represent matrixes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5791200"/>
            <a:ext cx="91440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dirty="0" smtClean="0">
                <a:latin typeface="Calibri" panose="020F0502020204030204" pitchFamily="34" charset="0"/>
                <a:ea typeface="新細明體" pitchFamily="18" charset="-120"/>
              </a:rPr>
              <a:t>Example 2.4.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Using 2-D arrays to represent matrixes</a:t>
            </a:r>
          </a:p>
        </p:txBody>
      </p:sp>
    </p:spTree>
    <p:extLst>
      <p:ext uri="{BB962C8B-B14F-4D97-AF65-F5344CB8AC3E}">
        <p14:creationId xmlns:p14="http://schemas.microsoft.com/office/powerpoint/2010/main" val="1842357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625D119-8849-4FD7-B2A3-BA3E79E49020}" type="slidenum">
              <a:rPr lang="zh-TW" altLang="en-US" b="0">
                <a:latin typeface="Calibri" panose="020F0502020204030204" pitchFamily="34" charset="0"/>
              </a:rPr>
              <a:pPr/>
              <a:t>26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2.4. Applications of 2-D arrays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zh-TW" sz="2900" dirty="0" smtClean="0">
                <a:ea typeface="新細明體" pitchFamily="18" charset="-120"/>
              </a:rPr>
              <a:t>Digital Images (2-D array of pixels)</a:t>
            </a:r>
          </a:p>
          <a:p>
            <a:pPr eaLnBrk="1" hangingPunct="1"/>
            <a:r>
              <a:rPr lang="en-US" altLang="zh-TW" sz="2900" dirty="0" smtClean="0">
                <a:ea typeface="新細明體" pitchFamily="18" charset="-120"/>
              </a:rPr>
              <a:t>Matrix</a:t>
            </a:r>
          </a:p>
          <a:p>
            <a:pPr eaLnBrk="1" hangingPunct="1"/>
            <a:r>
              <a:rPr lang="en-US" altLang="zh-TW" sz="2900" dirty="0" smtClean="0">
                <a:ea typeface="新細明體" pitchFamily="18" charset="-120"/>
              </a:rPr>
              <a:t>Assignment scores of students</a:t>
            </a:r>
          </a:p>
          <a:p>
            <a:pPr lvl="1" eaLnBrk="1" hangingPunct="1"/>
            <a:r>
              <a:rPr lang="en-US" altLang="zh-TW" sz="2600" dirty="0" smtClean="0">
                <a:ea typeface="新細明體" pitchFamily="18" charset="-120"/>
              </a:rPr>
              <a:t>Each row represent a student</a:t>
            </a:r>
          </a:p>
          <a:p>
            <a:pPr lvl="1" eaLnBrk="1" hangingPunct="1"/>
            <a:r>
              <a:rPr lang="en-US" altLang="zh-TW" sz="2600" dirty="0" smtClean="0">
                <a:ea typeface="新細明體" pitchFamily="18" charset="-120"/>
              </a:rPr>
              <a:t>Each column represent the student's scores from different components</a:t>
            </a:r>
          </a:p>
          <a:p>
            <a:pPr eaLnBrk="1" hangingPunct="1"/>
            <a:r>
              <a:rPr lang="en-US" altLang="zh-TW" sz="2900" dirty="0" smtClean="0">
                <a:ea typeface="新細明體" pitchFamily="18" charset="-120"/>
              </a:rPr>
              <a:t>Games (Chess, Minesweeper, etc.)</a:t>
            </a:r>
          </a:p>
          <a:p>
            <a:pPr eaLnBrk="1" hangingPunct="1"/>
            <a:r>
              <a:rPr lang="en-US" altLang="zh-TW" sz="2900" dirty="0" smtClean="0">
                <a:ea typeface="新細明體" pitchFamily="18" charset="-120"/>
              </a:rPr>
              <a:t>Spreadsheet</a:t>
            </a:r>
          </a:p>
          <a:p>
            <a:pPr eaLnBrk="1" hangingPunct="1"/>
            <a:r>
              <a:rPr lang="en-US" altLang="zh-TW" sz="2900" dirty="0" smtClean="0">
                <a:ea typeface="新細明體" pitchFamily="18" charset="-120"/>
              </a:rPr>
              <a:t>etc.</a:t>
            </a:r>
            <a:endParaRPr lang="en-US" altLang="zh-TW" sz="2500" dirty="0" smtClean="0"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84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Understanding the characteristics of 1-D and 2-D arrays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Knowing how to declare and initialize 1-D and  2-D arrays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Knowing how to </a:t>
            </a:r>
            <a:r>
              <a:rPr lang="en-US" altLang="zh-TW" sz="2800" dirty="0" smtClean="0">
                <a:ea typeface="新細明體" pitchFamily="18" charset="-120"/>
              </a:rPr>
              <a:t>process and copy </a:t>
            </a:r>
            <a:r>
              <a:rPr lang="en-US" altLang="zh-TW" sz="2800" dirty="0">
                <a:ea typeface="新細明體" pitchFamily="18" charset="-120"/>
              </a:rPr>
              <a:t>1-D and 2-D </a:t>
            </a:r>
            <a:r>
              <a:rPr lang="en-US" altLang="zh-TW" sz="2800" dirty="0" smtClean="0">
                <a:ea typeface="新細明體" pitchFamily="18" charset="-120"/>
              </a:rPr>
              <a:t>arrays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7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/>
              <a:t>Chapter </a:t>
            </a:r>
            <a:r>
              <a:rPr lang="en-US" dirty="0" smtClean="0"/>
              <a:t>6 C Arrays</a:t>
            </a:r>
            <a:endParaRPr lang="en-US" dirty="0"/>
          </a:p>
          <a:p>
            <a:pPr lvl="1"/>
            <a:r>
              <a:rPr lang="en-US" dirty="0" smtClean="0"/>
              <a:t>Sections 6.1 – 6.4: Basics and examples</a:t>
            </a:r>
            <a:endParaRPr lang="en-US" dirty="0"/>
          </a:p>
          <a:p>
            <a:pPr lvl="1"/>
            <a:r>
              <a:rPr lang="en-US" dirty="0" smtClean="0"/>
              <a:t>Sections 6.8: Sorting</a:t>
            </a:r>
            <a:endParaRPr lang="en-US" dirty="0"/>
          </a:p>
          <a:p>
            <a:pPr lvl="1"/>
            <a:r>
              <a:rPr lang="en-US" dirty="0"/>
              <a:t>Sections </a:t>
            </a:r>
            <a:r>
              <a:rPr lang="en-US" dirty="0" smtClean="0"/>
              <a:t>6.11: Multidimensional Arrays (2D Arrays)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226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 What is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 collection of things!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12" descr="mc_cabinet_5draw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14600"/>
            <a:ext cx="22002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61975" y="1752600"/>
            <a:ext cx="2667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Times New Roman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 algn="ctr"/>
            <a:r>
              <a:rPr lang="en-US" altLang="zh-TW" sz="2800">
                <a:latin typeface="Calibri"/>
                <a:ea typeface="新細明體" charset="0"/>
                <a:cs typeface="Calibri"/>
              </a:rPr>
              <a:t>Ordinary</a:t>
            </a:r>
          </a:p>
          <a:p>
            <a:pPr algn="ctr"/>
            <a:r>
              <a:rPr lang="en-US" altLang="zh-TW" sz="2800">
                <a:latin typeface="Calibri"/>
                <a:ea typeface="新細明體" charset="0"/>
                <a:cs typeface="Calibri"/>
              </a:rPr>
              <a:t>Variable</a:t>
            </a:r>
          </a:p>
          <a:p>
            <a:endParaRPr lang="en-US" altLang="zh-TW">
              <a:latin typeface="Calibri"/>
              <a:ea typeface="新細明體" charset="0"/>
              <a:cs typeface="Calibri"/>
            </a:endParaRPr>
          </a:p>
          <a:p>
            <a:r>
              <a:rPr lang="en-US" altLang="zh-TW" b="0">
                <a:latin typeface="Calibri"/>
                <a:ea typeface="新細明體" charset="0"/>
                <a:cs typeface="Calibri"/>
              </a:rPr>
              <a:t>Like a box for storing one value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391275" y="1524000"/>
            <a:ext cx="2447925" cy="457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Times New Roman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 algn="ctr"/>
            <a:r>
              <a:rPr lang="en-US" altLang="zh-TW" sz="2800">
                <a:latin typeface="Calibri"/>
                <a:ea typeface="新細明體" charset="0"/>
                <a:cs typeface="Calibri"/>
              </a:rPr>
              <a:t>Array</a:t>
            </a:r>
          </a:p>
          <a:p>
            <a:endParaRPr lang="en-US" altLang="zh-TW">
              <a:latin typeface="Calibri"/>
              <a:ea typeface="新細明體" charset="0"/>
              <a:cs typeface="Calibri"/>
            </a:endParaRPr>
          </a:p>
          <a:p>
            <a:r>
              <a:rPr lang="en-US" altLang="zh-TW" b="0">
                <a:latin typeface="Calibri"/>
                <a:ea typeface="新細明體" charset="0"/>
                <a:cs typeface="Calibri"/>
              </a:rPr>
              <a:t>Like a cabinet containing many drawers.</a:t>
            </a:r>
          </a:p>
          <a:p>
            <a:endParaRPr lang="en-US" altLang="zh-TW" b="0">
              <a:latin typeface="Calibri"/>
              <a:ea typeface="新細明體" charset="0"/>
              <a:cs typeface="Calibri"/>
            </a:endParaRPr>
          </a:p>
          <a:p>
            <a:r>
              <a:rPr lang="en-US" altLang="zh-TW" b="0">
                <a:latin typeface="Calibri"/>
                <a:ea typeface="新細明體" charset="0"/>
                <a:cs typeface="Calibri"/>
              </a:rPr>
              <a:t>Each drawer stores one value.</a:t>
            </a:r>
          </a:p>
          <a:p>
            <a:endParaRPr lang="en-US" altLang="zh-TW" b="0">
              <a:latin typeface="Calibri"/>
              <a:ea typeface="新細明體" charset="0"/>
              <a:cs typeface="Calibri"/>
            </a:endParaRPr>
          </a:p>
          <a:p>
            <a:r>
              <a:rPr lang="en-US" altLang="zh-TW" b="0">
                <a:latin typeface="Calibri"/>
                <a:ea typeface="新細明體" charset="0"/>
                <a:cs typeface="Calibri"/>
              </a:rPr>
              <a:t>We can refer to each drawer as 1</a:t>
            </a:r>
            <a:r>
              <a:rPr lang="en-US" altLang="zh-TW" b="0" baseline="30000">
                <a:latin typeface="Calibri"/>
                <a:ea typeface="新細明體" charset="0"/>
                <a:cs typeface="Calibri"/>
              </a:rPr>
              <a:t>st</a:t>
            </a:r>
            <a:r>
              <a:rPr lang="en-US" altLang="zh-TW" b="0">
                <a:latin typeface="Calibri"/>
                <a:ea typeface="新細明體" charset="0"/>
                <a:cs typeface="Calibri"/>
              </a:rPr>
              <a:t> drawer, 2</a:t>
            </a:r>
            <a:r>
              <a:rPr lang="en-US" altLang="zh-TW" b="0" baseline="30000">
                <a:latin typeface="Calibri"/>
                <a:ea typeface="新細明體" charset="0"/>
                <a:cs typeface="Calibri"/>
              </a:rPr>
              <a:t>nd</a:t>
            </a:r>
            <a:r>
              <a:rPr lang="en-US" altLang="zh-TW" b="0">
                <a:latin typeface="Calibri"/>
                <a:ea typeface="新細明體" charset="0"/>
                <a:cs typeface="Calibri"/>
              </a:rPr>
              <a:t> drawer, 3</a:t>
            </a:r>
            <a:r>
              <a:rPr lang="en-US" altLang="zh-TW" b="0" baseline="30000">
                <a:latin typeface="Calibri"/>
                <a:ea typeface="新細明體" charset="0"/>
                <a:cs typeface="Calibri"/>
              </a:rPr>
              <a:t>rd</a:t>
            </a:r>
            <a:r>
              <a:rPr lang="en-US" altLang="zh-TW" b="0">
                <a:latin typeface="Calibri"/>
                <a:ea typeface="新細明體" charset="0"/>
                <a:cs typeface="Calibri"/>
              </a:rPr>
              <a:t> drawer, etc.</a:t>
            </a:r>
          </a:p>
        </p:txBody>
      </p:sp>
      <p:pic>
        <p:nvPicPr>
          <p:cNvPr id="9" name="Picture 8" descr="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810000"/>
            <a:ext cx="20859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442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D5710C07-B6FE-46BD-8D05-1D46C53DA24E}" type="slidenum">
              <a:rPr lang="zh-TW" altLang="en-US" b="0">
                <a:latin typeface="Calibri" panose="020F0502020204030204" pitchFamily="34" charset="0"/>
                <a:cs typeface="Consolas" panose="020B0609020204030204" pitchFamily="49" charset="0"/>
              </a:rPr>
              <a:pPr/>
              <a:t>4</a:t>
            </a:fld>
            <a:endParaRPr lang="en-US" altLang="zh-TW" b="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1.2. Characteristics of an Array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08100"/>
            <a:ext cx="6172199" cy="4822825"/>
          </a:xfrm>
        </p:spPr>
        <p:txBody>
          <a:bodyPr>
            <a:normAutofit/>
          </a:bodyPr>
          <a:lstStyle/>
          <a:p>
            <a:pPr eaLnBrk="1" hangingPunct="1">
              <a:tabLst>
                <a:tab pos="4119563" algn="l"/>
              </a:tabLst>
            </a:pPr>
            <a:r>
              <a:rPr lang="en-US" altLang="zh-TW" sz="2400" dirty="0" smtClean="0">
                <a:ea typeface="新細明體" pitchFamily="18" charset="-120"/>
              </a:rPr>
              <a:t>Stores same type of data</a:t>
            </a:r>
          </a:p>
          <a:p>
            <a:pPr eaLnBrk="1" hangingPunct="1">
              <a:tabLst>
                <a:tab pos="4119563" algn="l"/>
              </a:tabLst>
            </a:pPr>
            <a:endParaRPr lang="en-US" altLang="zh-TW" sz="2400" i="1" dirty="0" smtClean="0">
              <a:solidFill>
                <a:srgbClr val="0070C0"/>
              </a:solidFill>
              <a:ea typeface="新細明體" pitchFamily="18" charset="-120"/>
            </a:endParaRPr>
          </a:p>
          <a:p>
            <a:pPr eaLnBrk="1" hangingPunct="1">
              <a:tabLst>
                <a:tab pos="4119563" algn="l"/>
              </a:tabLst>
            </a:pPr>
            <a:r>
              <a:rPr lang="en-US" altLang="zh-TW" sz="2400" i="1" dirty="0" smtClean="0">
                <a:solidFill>
                  <a:srgbClr val="0070C0"/>
                </a:solidFill>
                <a:ea typeface="新細明體" pitchFamily="18" charset="-120"/>
              </a:rPr>
              <a:t>Array size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dirty="0" smtClean="0">
                <a:ea typeface="新細明體" pitchFamily="18" charset="-120"/>
              </a:rPr>
              <a:t># of elements in the array)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remains unchanged throughout program execution</a:t>
            </a:r>
          </a:p>
          <a:p>
            <a:pPr lvl="1" eaLnBrk="1" hangingPunct="1">
              <a:tabLst>
                <a:tab pos="4119563" algn="l"/>
              </a:tabLst>
            </a:pPr>
            <a:endParaRPr lang="en-US" altLang="zh-TW" sz="1600" dirty="0" smtClean="0">
              <a:ea typeface="新細明體" pitchFamily="18" charset="-120"/>
            </a:endParaRPr>
          </a:p>
          <a:p>
            <a:pPr>
              <a:tabLst>
                <a:tab pos="4119563" algn="l"/>
              </a:tabLst>
            </a:pPr>
            <a:r>
              <a:rPr lang="en-US" altLang="zh-TW" sz="2400" dirty="0" smtClean="0">
                <a:ea typeface="新細明體" pitchFamily="18" charset="-120"/>
              </a:rPr>
              <a:t>The position of an element is indicated by an </a:t>
            </a:r>
            <a:r>
              <a:rPr lang="en-US" altLang="zh-TW" sz="2400" i="1" dirty="0" smtClean="0">
                <a:solidFill>
                  <a:srgbClr val="0070C0"/>
                </a:solidFill>
                <a:ea typeface="新細明體" pitchFamily="18" charset="-120"/>
              </a:rPr>
              <a:t>index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</a:p>
          <a:p>
            <a:pPr>
              <a:tabLst>
                <a:tab pos="4119563" algn="l"/>
              </a:tabLst>
            </a:pPr>
            <a:endParaRPr lang="en-US" altLang="zh-TW" sz="2400" dirty="0" smtClean="0">
              <a:ea typeface="新細明體" pitchFamily="18" charset="-120"/>
            </a:endParaRPr>
          </a:p>
          <a:p>
            <a:pPr>
              <a:tabLst>
                <a:tab pos="4119563" algn="l"/>
              </a:tabLst>
            </a:pPr>
            <a:r>
              <a:rPr lang="en-US" altLang="zh-TW" sz="2400" dirty="0" smtClean="0">
                <a:ea typeface="新細明體" pitchFamily="18" charset="-120"/>
              </a:rPr>
              <a:t>The indexes to an array of size </a:t>
            </a:r>
            <a:r>
              <a:rPr lang="en-US" altLang="zh-TW" sz="2400" dirty="0">
                <a:solidFill>
                  <a:srgbClr val="0070C0"/>
                </a:solidFill>
                <a:ea typeface="新細明體" pitchFamily="18" charset="-120"/>
              </a:rPr>
              <a:t>N</a:t>
            </a:r>
            <a:r>
              <a:rPr lang="en-US" altLang="zh-TW" sz="2400" dirty="0" smtClean="0">
                <a:ea typeface="新細明體" pitchFamily="18" charset="-120"/>
              </a:rPr>
              <a:t> ranges from 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0</a:t>
            </a:r>
            <a:r>
              <a:rPr lang="en-US" altLang="zh-TW" sz="2400" dirty="0" smtClean="0">
                <a:ea typeface="新細明體" pitchFamily="18" charset="-120"/>
              </a:rPr>
              <a:t> to 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N-1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  <a:endParaRPr lang="en-US" altLang="zh-TW" sz="2400" dirty="0">
              <a:solidFill>
                <a:srgbClr val="0070C0"/>
              </a:solidFill>
              <a:ea typeface="新細明體" pitchFamily="18" charset="-12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7839075" y="2265045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7839075" y="2646045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7839075" y="3027045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6696075" y="2265045"/>
            <a:ext cx="9750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b="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grade[0]</a:t>
            </a: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6696075" y="2660332"/>
            <a:ext cx="9750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b="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grade[1]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696075" y="2998470"/>
            <a:ext cx="9750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b="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grade[2]</a:t>
            </a:r>
          </a:p>
        </p:txBody>
      </p:sp>
      <p:sp>
        <p:nvSpPr>
          <p:cNvPr id="6158" name="Rectangle 13"/>
          <p:cNvSpPr>
            <a:spLocks noChangeArrowheads="1"/>
          </p:cNvSpPr>
          <p:nvPr/>
        </p:nvSpPr>
        <p:spPr bwMode="auto">
          <a:xfrm>
            <a:off x="7839075" y="416083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159" name="Rectangle 14"/>
          <p:cNvSpPr>
            <a:spLocks noChangeArrowheads="1"/>
          </p:cNvSpPr>
          <p:nvPr/>
        </p:nvSpPr>
        <p:spPr bwMode="auto">
          <a:xfrm>
            <a:off x="7839075" y="454183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160" name="Rectangle 15"/>
          <p:cNvSpPr>
            <a:spLocks noChangeArrowheads="1"/>
          </p:cNvSpPr>
          <p:nvPr/>
        </p:nvSpPr>
        <p:spPr bwMode="auto">
          <a:xfrm>
            <a:off x="7839075" y="492283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6696075" y="4175125"/>
            <a:ext cx="10920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b="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grade[97]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6696075" y="4513263"/>
            <a:ext cx="10920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b="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grade[98]</a:t>
            </a:r>
          </a:p>
        </p:txBody>
      </p:sp>
      <p:sp>
        <p:nvSpPr>
          <p:cNvPr id="6164" name="Text Box 19"/>
          <p:cNvSpPr txBox="1">
            <a:spLocks noChangeArrowheads="1"/>
          </p:cNvSpPr>
          <p:nvPr/>
        </p:nvSpPr>
        <p:spPr bwMode="auto">
          <a:xfrm>
            <a:off x="6696075" y="4908550"/>
            <a:ext cx="10920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b="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grade[99]</a:t>
            </a:r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>
            <a:off x="7141686" y="1901825"/>
            <a:ext cx="0" cy="363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166" name="Text Box 21"/>
          <p:cNvSpPr txBox="1">
            <a:spLocks noChangeArrowheads="1"/>
          </p:cNvSpPr>
          <p:nvPr/>
        </p:nvSpPr>
        <p:spPr bwMode="auto">
          <a:xfrm>
            <a:off x="6450965" y="1528921"/>
            <a:ext cx="12688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b="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Array name</a:t>
            </a:r>
          </a:p>
        </p:txBody>
      </p:sp>
      <p:sp>
        <p:nvSpPr>
          <p:cNvPr id="6167" name="Text Box 22"/>
          <p:cNvSpPr txBox="1">
            <a:spLocks noChangeArrowheads="1"/>
          </p:cNvSpPr>
          <p:nvPr/>
        </p:nvSpPr>
        <p:spPr bwMode="auto">
          <a:xfrm>
            <a:off x="8131175" y="3393758"/>
            <a:ext cx="2696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kumimoji="1" lang="en-US" altLang="zh-TW" sz="240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eaLnBrk="1" hangingPunct="1">
              <a:lnSpc>
                <a:spcPct val="60000"/>
              </a:lnSpc>
            </a:pPr>
            <a:r>
              <a:rPr kumimoji="1" lang="en-US" altLang="zh-TW" sz="240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eaLnBrk="1" hangingPunct="1">
              <a:lnSpc>
                <a:spcPct val="60000"/>
              </a:lnSpc>
            </a:pPr>
            <a:r>
              <a:rPr kumimoji="1" lang="en-US" altLang="zh-TW" sz="240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6168" name="Text Box 23"/>
          <p:cNvSpPr txBox="1">
            <a:spLocks noChangeArrowheads="1"/>
          </p:cNvSpPr>
          <p:nvPr/>
        </p:nvSpPr>
        <p:spPr bwMode="auto">
          <a:xfrm>
            <a:off x="6986588" y="3393758"/>
            <a:ext cx="2696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kumimoji="1" lang="en-US" altLang="zh-TW" sz="240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eaLnBrk="1" hangingPunct="1">
              <a:lnSpc>
                <a:spcPct val="60000"/>
              </a:lnSpc>
            </a:pPr>
            <a:r>
              <a:rPr kumimoji="1" lang="en-US" altLang="zh-TW" sz="240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eaLnBrk="1" hangingPunct="1">
              <a:lnSpc>
                <a:spcPct val="60000"/>
              </a:lnSpc>
            </a:pPr>
            <a:r>
              <a:rPr kumimoji="1" lang="en-US" altLang="zh-TW" sz="240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6169" name="Text Box 24"/>
          <p:cNvSpPr txBox="1">
            <a:spLocks noChangeArrowheads="1"/>
          </p:cNvSpPr>
          <p:nvPr/>
        </p:nvSpPr>
        <p:spPr bwMode="auto">
          <a:xfrm>
            <a:off x="6861175" y="5576888"/>
            <a:ext cx="124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b="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Array Index</a:t>
            </a:r>
          </a:p>
        </p:txBody>
      </p:sp>
      <p:sp>
        <p:nvSpPr>
          <p:cNvPr id="6170" name="Line 25"/>
          <p:cNvSpPr>
            <a:spLocks noChangeShapeType="1"/>
          </p:cNvSpPr>
          <p:nvPr/>
        </p:nvSpPr>
        <p:spPr bwMode="auto">
          <a:xfrm flipV="1">
            <a:off x="7562215" y="5289550"/>
            <a:ext cx="0" cy="27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71" name="Text Box 26"/>
          <p:cNvSpPr txBox="1">
            <a:spLocks noChangeArrowheads="1"/>
          </p:cNvSpPr>
          <p:nvPr/>
        </p:nvSpPr>
        <p:spPr bwMode="auto">
          <a:xfrm>
            <a:off x="7807325" y="594360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b="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Storage</a:t>
            </a:r>
          </a:p>
        </p:txBody>
      </p:sp>
      <p:sp>
        <p:nvSpPr>
          <p:cNvPr id="6172" name="Line 27"/>
          <p:cNvSpPr>
            <a:spLocks noChangeShapeType="1"/>
          </p:cNvSpPr>
          <p:nvPr/>
        </p:nvSpPr>
        <p:spPr bwMode="auto">
          <a:xfrm flipV="1">
            <a:off x="8399463" y="5426075"/>
            <a:ext cx="0" cy="531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0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845062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1.3. First look at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1066800"/>
            <a:ext cx="3962400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input is 5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95800" y="1066800"/>
            <a:ext cx="3962400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a, b, c;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 = a +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&amp;c);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input is 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c);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335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669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003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335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8669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4003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800100" y="49530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965700" y="4940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4432300" y="49276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273800" y="4940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5740400" y="49276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7543800" y="4940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7010400" y="49276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710" y="5789414"/>
            <a:ext cx="74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example illustrates the similarity between an array and ordinary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69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First look at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1066800"/>
            <a:ext cx="3962400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input is 5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335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669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003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335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8669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4003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800100" y="49530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1447800" cy="533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7"/>
          <p:cNvSpPr txBox="1">
            <a:spLocks noChangeArrowheads="1"/>
          </p:cNvSpPr>
          <p:nvPr/>
        </p:nvSpPr>
        <p:spPr>
          <a:xfrm>
            <a:off x="4267200" y="2552700"/>
            <a:ext cx="4611688" cy="3467099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This statement declares an array to store values of type </a:t>
            </a:r>
            <a:r>
              <a:rPr kumimoji="1"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800" dirty="0" smtClean="0">
              <a:ea typeface="新細明體" pitchFamily="18" charset="-12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The name of the array is </a:t>
            </a:r>
            <a:r>
              <a:rPr kumimoji="1"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.</a:t>
            </a:r>
            <a:endParaRPr kumimoji="1" lang="en-US" altLang="zh-TW" sz="2800" dirty="0">
              <a:ea typeface="新細明體" pitchFamily="18" charset="-12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800" dirty="0">
              <a:ea typeface="新細明體" pitchFamily="18" charset="-12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The array </a:t>
            </a:r>
            <a:r>
              <a:rPr kumimoji="1" lang="en-US" altLang="zh-TW" sz="2800" i="1" dirty="0" smtClean="0">
                <a:solidFill>
                  <a:srgbClr val="0070C0"/>
                </a:solidFill>
                <a:ea typeface="新細明體" pitchFamily="18" charset="-120"/>
                <a:cs typeface="Consolas" panose="020B0609020204030204" pitchFamily="49" charset="0"/>
              </a:rPr>
              <a:t>size</a:t>
            </a: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 is 3.</a:t>
            </a: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 flipV="1">
            <a:off x="1600200" y="1257297"/>
            <a:ext cx="2667000" cy="156210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Rectangle 7"/>
          <p:cNvSpPr txBox="1">
            <a:spLocks noChangeArrowheads="1"/>
          </p:cNvSpPr>
          <p:nvPr/>
        </p:nvSpPr>
        <p:spPr>
          <a:xfrm>
            <a:off x="4267200" y="1066800"/>
            <a:ext cx="4611688" cy="1428748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Just like a variable, we need to declare an array before using it.</a:t>
            </a:r>
          </a:p>
        </p:txBody>
      </p:sp>
    </p:spTree>
    <p:extLst>
      <p:ext uri="{BB962C8B-B14F-4D97-AF65-F5344CB8AC3E}">
        <p14:creationId xmlns:p14="http://schemas.microsoft.com/office/powerpoint/2010/main" val="3123390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First look at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1066800"/>
            <a:ext cx="3962400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input is 5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335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669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003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335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8669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4003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800100" y="49530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752600"/>
            <a:ext cx="698500" cy="36194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7"/>
          <p:cNvSpPr txBox="1">
            <a:spLocks noChangeArrowheads="1"/>
          </p:cNvSpPr>
          <p:nvPr/>
        </p:nvSpPr>
        <p:spPr>
          <a:xfrm>
            <a:off x="4267200" y="2400299"/>
            <a:ext cx="4611688" cy="990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A[0]</a:t>
            </a: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 refers to the 1</a:t>
            </a:r>
            <a:r>
              <a:rPr kumimoji="1" lang="en-US" altLang="zh-TW" sz="2800" baseline="30000" dirty="0" smtClean="0">
                <a:ea typeface="新細明體" pitchFamily="18" charset="-120"/>
                <a:cs typeface="Consolas" panose="020B0609020204030204" pitchFamily="49" charset="0"/>
              </a:rPr>
              <a:t>st</a:t>
            </a: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 element in array </a:t>
            </a:r>
            <a:r>
              <a:rPr kumimoji="1"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. </a:t>
            </a: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 flipV="1">
            <a:off x="1066800" y="1828799"/>
            <a:ext cx="31877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4254500" y="1062035"/>
            <a:ext cx="4611688" cy="962025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An array element is like an ordinary variable.</a:t>
            </a:r>
          </a:p>
        </p:txBody>
      </p:sp>
    </p:spTree>
    <p:extLst>
      <p:ext uri="{BB962C8B-B14F-4D97-AF65-F5344CB8AC3E}">
        <p14:creationId xmlns:p14="http://schemas.microsoft.com/office/powerpoint/2010/main" val="3252866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First look at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1066800"/>
            <a:ext cx="3962400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input is 5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335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669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003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335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8669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4003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800100" y="49530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050" y="3409947"/>
            <a:ext cx="698500" cy="47625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7"/>
          <p:cNvSpPr txBox="1">
            <a:spLocks noChangeArrowheads="1"/>
          </p:cNvSpPr>
          <p:nvPr/>
        </p:nvSpPr>
        <p:spPr>
          <a:xfrm>
            <a:off x="4267200" y="3390898"/>
            <a:ext cx="4598988" cy="1485901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In </a:t>
            </a: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an </a:t>
            </a:r>
            <a:r>
              <a:rPr kumimoji="1" lang="en-US" altLang="zh-TW" sz="2800" u="sng" dirty="0" smtClean="0">
                <a:ea typeface="新細明體" pitchFamily="18" charset="-120"/>
                <a:cs typeface="Consolas" panose="020B0609020204030204" pitchFamily="49" charset="0"/>
              </a:rPr>
              <a:t>expression</a:t>
            </a: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, the number 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in […] indicates </a:t>
            </a: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the </a:t>
            </a:r>
            <a:r>
              <a:rPr kumimoji="1" lang="en-US" altLang="zh-TW" sz="2800" u="sng" dirty="0" smtClean="0">
                <a:ea typeface="新細明體" pitchFamily="18" charset="-120"/>
                <a:cs typeface="Consolas" panose="020B0609020204030204" pitchFamily="49" charset="0"/>
              </a:rPr>
              <a:t>position</a:t>
            </a: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 of an array element.</a:t>
            </a:r>
            <a:endParaRPr kumimoji="1" lang="en-US" altLang="zh-TW" sz="2800" dirty="0"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 flipV="1">
            <a:off x="2590800" y="2552699"/>
            <a:ext cx="1676400" cy="10286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4254500" y="1062035"/>
            <a:ext cx="4611688" cy="1643063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In an array </a:t>
            </a:r>
            <a:r>
              <a:rPr kumimoji="1" lang="en-US" altLang="zh-TW" sz="2800" u="sng" dirty="0" smtClean="0">
                <a:ea typeface="新細明體" pitchFamily="18" charset="-120"/>
                <a:cs typeface="Consolas" panose="020B0609020204030204" pitchFamily="49" charset="0"/>
              </a:rPr>
              <a:t>declaration</a:t>
            </a: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, the number in […] indicates the </a:t>
            </a:r>
            <a:r>
              <a:rPr kumimoji="1" lang="en-US" altLang="zh-TW" sz="2800" u="sng" dirty="0" smtClean="0">
                <a:ea typeface="新細明體" pitchFamily="18" charset="-120"/>
                <a:cs typeface="Consolas" panose="020B0609020204030204" pitchFamily="49" charset="0"/>
              </a:rPr>
              <a:t>size</a:t>
            </a:r>
            <a:r>
              <a:rPr kumimoji="1" lang="en-US" altLang="zh-TW" sz="2800" dirty="0" smtClean="0">
                <a:ea typeface="新細明體" pitchFamily="18" charset="-120"/>
                <a:cs typeface="Consolas" panose="020B0609020204030204" pitchFamily="49" charset="0"/>
              </a:rPr>
              <a:t> of an array.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" y="990600"/>
            <a:ext cx="1447800" cy="533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1600200" y="1257296"/>
            <a:ext cx="2667000" cy="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" y="2076447"/>
            <a:ext cx="2362200" cy="47625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 flipV="1">
            <a:off x="2749550" y="3581397"/>
            <a:ext cx="151765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73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52ABC082-4758-44BA-B733-E50E27975EBB}" type="slidenum">
              <a:rPr lang="zh-TW" altLang="en-US" b="0">
                <a:latin typeface="Calibri" panose="020F0502020204030204" pitchFamily="34" charset="0"/>
                <a:cs typeface="Consolas" panose="020B0609020204030204" pitchFamily="49" charset="0"/>
              </a:rPr>
              <a:pPr/>
              <a:t>9</a:t>
            </a:fld>
            <a:endParaRPr lang="en-US" altLang="zh-TW" b="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1.4. Syntax: Declaring an Array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561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i="1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		type </a:t>
            </a:r>
            <a:r>
              <a:rPr lang="en-US" altLang="zh-TW" i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arrayName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[ </a:t>
            </a:r>
            <a:r>
              <a:rPr lang="en-US" altLang="zh-TW" i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arraySize</a:t>
            </a:r>
            <a:r>
              <a:rPr lang="en-US" altLang="zh-TW" i="1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 smtClean="0">
              <a:solidFill>
                <a:srgbClr val="0000FF"/>
              </a:solidFill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i="1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type</a:t>
            </a:r>
            <a:r>
              <a:rPr lang="en-US" altLang="zh-TW" sz="2400" dirty="0" smtClean="0">
                <a:ea typeface="新細明體" pitchFamily="18" charset="-120"/>
              </a:rPr>
              <a:t>: Data type of each array element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i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arrayName</a:t>
            </a:r>
            <a:r>
              <a:rPr lang="en-US" altLang="zh-TW" sz="2400" dirty="0" smtClean="0">
                <a:ea typeface="新細明體" pitchFamily="18" charset="-120"/>
              </a:rPr>
              <a:t>: A valid identifier</a:t>
            </a:r>
            <a:endParaRPr lang="en-US" altLang="zh-TW" sz="25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i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arraySize</a:t>
            </a:r>
            <a:r>
              <a:rPr lang="en-US" altLang="zh-TW" sz="2400" dirty="0" smtClean="0">
                <a:ea typeface="新細明體" pitchFamily="18" charset="-120"/>
              </a:rPr>
              <a:t>: Number of elements in the array</a:t>
            </a:r>
          </a:p>
          <a:p>
            <a:pPr eaLnBrk="1" hangingPunct="1">
              <a:lnSpc>
                <a:spcPct val="90000"/>
              </a:lnSpc>
            </a:pPr>
            <a:endParaRPr lang="en-US" altLang="zh-TW" sz="14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e.g.,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 grade[ 100 ];  // array of 100 integers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double d[ 3284 ];  // array of 3284 floats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800" dirty="0" smtClean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Declaring multiple arrays of the same type in one declaration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arrayA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[100],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</a:rPr>
              <a:t>arrayB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</a:rPr>
              <a:t>[27];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4814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1903</Words>
  <Application>Microsoft Office PowerPoint</Application>
  <PresentationFormat>On-screen Show (4:3)</PresentationFormat>
  <Paragraphs>577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Consolas</vt:lpstr>
      <vt:lpstr>Calibri</vt:lpstr>
      <vt:lpstr>Wingdings</vt:lpstr>
      <vt:lpstr>新細明體</vt:lpstr>
      <vt:lpstr>Arial</vt:lpstr>
      <vt:lpstr>Helvetica</vt:lpstr>
      <vt:lpstr>Times New Roman</vt:lpstr>
      <vt:lpstr>Office Theme</vt:lpstr>
      <vt:lpstr>Arrays</vt:lpstr>
      <vt:lpstr>Outline</vt:lpstr>
      <vt:lpstr>1.1. What is an array?</vt:lpstr>
      <vt:lpstr>1.2. Characteristics of an Array</vt:lpstr>
      <vt:lpstr>1.3. First look at an Array</vt:lpstr>
      <vt:lpstr>1.3. First look at an Array</vt:lpstr>
      <vt:lpstr>1.3. First look at an Array</vt:lpstr>
      <vt:lpstr>1.3. First look at an Array</vt:lpstr>
      <vt:lpstr>1.4. Syntax: Declaring an Array</vt:lpstr>
      <vt:lpstr>PowerPoint Presentation</vt:lpstr>
      <vt:lpstr>1.6. Array Bounds</vt:lpstr>
      <vt:lpstr>1.7. Syntax: Initializing an Array In Declaration</vt:lpstr>
      <vt:lpstr>1.8. Examples</vt:lpstr>
      <vt:lpstr>PowerPoint Presentation</vt:lpstr>
      <vt:lpstr>PowerPoint Presentation</vt:lpstr>
      <vt:lpstr>PowerPoint Presentation</vt:lpstr>
      <vt:lpstr>1.8.4. Selection Sort Example (N = 6)</vt:lpstr>
      <vt:lpstr>1.8.4. Selection Sort Algorithm (Pseudocode)</vt:lpstr>
      <vt:lpstr>PowerPoint Presentation</vt:lpstr>
      <vt:lpstr>1.9. Copying Arrays</vt:lpstr>
      <vt:lpstr>1.10. Common mistake</vt:lpstr>
      <vt:lpstr>2.1. 2-D Array</vt:lpstr>
      <vt:lpstr>2.2. Declaring a 2-D Array</vt:lpstr>
      <vt:lpstr>2.3. 2-D Array – Declaration and Initialization</vt:lpstr>
      <vt:lpstr>PowerPoint Presentation</vt:lpstr>
      <vt:lpstr>2.4. Applications of 2-D arrays</vt:lpstr>
      <vt:lpstr>Summary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264</cp:revision>
  <dcterms:created xsi:type="dcterms:W3CDTF">2011-07-19T12:51:33Z</dcterms:created>
  <dcterms:modified xsi:type="dcterms:W3CDTF">2016-10-11T10:29:22Z</dcterms:modified>
</cp:coreProperties>
</file>