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37" r:id="rId4"/>
    <p:sldId id="339" r:id="rId5"/>
    <p:sldId id="340" r:id="rId6"/>
    <p:sldId id="338" r:id="rId7"/>
    <p:sldId id="341" r:id="rId8"/>
    <p:sldId id="342" r:id="rId9"/>
    <p:sldId id="343" r:id="rId1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新細明體" panose="02020500000000000000" pitchFamily="18" charset="-120"/>
      <p:regular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615" autoAdjust="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Arrays</a:t>
            </a:r>
            <a:br>
              <a:rPr lang="en-US" b="1" dirty="0" smtClean="0"/>
            </a:br>
            <a:r>
              <a:rPr lang="en-US" b="1" dirty="0" smtClean="0"/>
              <a:t>(Examples)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Comparing </a:t>
            </a:r>
            <a:r>
              <a:rPr lang="en-US" altLang="zh-TW" dirty="0">
                <a:ea typeface="新細明體" pitchFamily="18" charset="-120"/>
              </a:rPr>
              <a:t>arrays</a:t>
            </a:r>
          </a:p>
          <a:p>
            <a:r>
              <a:rPr lang="en-US" altLang="zh-TW" dirty="0">
                <a:ea typeface="新細明體" pitchFamily="18" charset="-120"/>
              </a:rPr>
              <a:t>Array as </a:t>
            </a: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smtClean="0">
                <a:ea typeface="新細明體" pitchFamily="18" charset="-120"/>
              </a:rPr>
              <a:t>lookup table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a typeface="新細明體" pitchFamily="18" charset="-120"/>
              </a:rPr>
              <a:t>Comparing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" y="990600"/>
            <a:ext cx="8997462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To compare if two arrays have the same content, we need to compare their elements one by one.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41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A[10], B[10],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…    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Suppose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and B are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assigned some values here.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they have same content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10;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 (A[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!= B[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break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After the loop, if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is 1, then the arrays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have the same content.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28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D14BA05-3237-47C5-BB9F-C0F496DC549F}" type="slidenum">
              <a:rPr lang="zh-TW" altLang="en-US" b="0"/>
              <a:pPr/>
              <a:t>4</a:t>
            </a:fld>
            <a:endParaRPr lang="en-US" altLang="zh-TW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686800" cy="766763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Array as a lookup table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61963" y="10668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 smtClean="0">
                <a:ea typeface="新細明體" pitchFamily="18" charset="-120"/>
              </a:rPr>
              <a:t>General Idea</a:t>
            </a:r>
            <a:r>
              <a:rPr kumimoji="1" lang="en-US" altLang="zh-TW" sz="2400" b="0" dirty="0">
                <a:ea typeface="新細明體" pitchFamily="18" charset="-120"/>
              </a:rPr>
              <a:t>: Map </a:t>
            </a:r>
            <a:r>
              <a:rPr kumimoji="1" lang="en-US" altLang="zh-TW" sz="2400" b="0" dirty="0" smtClean="0">
                <a:ea typeface="新細明體" pitchFamily="18" charset="-120"/>
              </a:rPr>
              <a:t>a value to an </a:t>
            </a:r>
            <a:r>
              <a:rPr kumimoji="1" lang="en-US" altLang="zh-TW" sz="2400" b="0" dirty="0">
                <a:ea typeface="新細明體" pitchFamily="18" charset="-120"/>
              </a:rPr>
              <a:t>array index.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kumimoji="1" lang="en-US" altLang="zh-TW" sz="2400" b="0" dirty="0">
                <a:ea typeface="新細明體" pitchFamily="18" charset="-120"/>
              </a:rPr>
              <a:t>Given </a:t>
            </a:r>
            <a:r>
              <a:rPr kumimoji="1" lang="en-US" altLang="zh-TW" sz="2400" dirty="0">
                <a:latin typeface="Courier New" pitchFamily="49" charset="0"/>
                <a:ea typeface="新細明體" pitchFamily="18" charset="-120"/>
              </a:rPr>
              <a:t>x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kumimoji="1" lang="en-US" altLang="zh-TW" sz="2400" b="0" dirty="0" smtClean="0">
                <a:ea typeface="新細明體" pitchFamily="18" charset="-120"/>
              </a:rPr>
              <a:t>Calculate the </a:t>
            </a:r>
            <a:r>
              <a:rPr kumimoji="1" lang="en-US" altLang="zh-TW" sz="2400" dirty="0" smtClean="0">
                <a:latin typeface="Courier New" pitchFamily="49" charset="0"/>
                <a:ea typeface="新細明體" pitchFamily="18" charset="-120"/>
              </a:rPr>
              <a:t>index</a:t>
            </a:r>
            <a:r>
              <a:rPr kumimoji="1" lang="en-US" altLang="zh-TW" sz="2400" b="0" dirty="0" smtClean="0">
                <a:ea typeface="新細明體" pitchFamily="18" charset="-120"/>
              </a:rPr>
              <a:t> to the array element based </a:t>
            </a:r>
            <a:r>
              <a:rPr kumimoji="1" lang="en-US" altLang="zh-TW" sz="2400" b="0" dirty="0">
                <a:ea typeface="新細明體" pitchFamily="18" charset="-120"/>
              </a:rPr>
              <a:t>on the value of </a:t>
            </a:r>
            <a:r>
              <a:rPr kumimoji="1" lang="en-US" altLang="zh-TW" sz="2400" dirty="0">
                <a:latin typeface="Courier New" pitchFamily="49" charset="0"/>
                <a:ea typeface="新細明體" pitchFamily="18" charset="-120"/>
              </a:rPr>
              <a:t>x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kumimoji="1" lang="en-US" altLang="zh-TW" sz="2400" b="0" dirty="0">
                <a:ea typeface="新細明體" pitchFamily="18" charset="-120"/>
              </a:rPr>
              <a:t>Access </a:t>
            </a:r>
            <a:r>
              <a:rPr kumimoji="1" lang="en-US" altLang="zh-TW" sz="2400" dirty="0">
                <a:latin typeface="Courier New" pitchFamily="49" charset="0"/>
                <a:ea typeface="新細明體" pitchFamily="18" charset="-120"/>
              </a:rPr>
              <a:t>array[index]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47226" y="356488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7226" y="394588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947226" y="432688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90635" y="35648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 dirty="0" smtClean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kumimoji="1" lang="en-US" altLang="zh-TW" sz="2000" b="0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90635" y="396016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 dirty="0" smtClean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kumimoji="1" lang="en-US" altLang="zh-TW" sz="2000" b="0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90635" y="429830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 dirty="0" smtClean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kumimoji="1" lang="en-US" altLang="zh-TW" sz="2000" b="0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282189" y="4766865"/>
            <a:ext cx="2696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618089" y="4790864"/>
            <a:ext cx="266419" cy="78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algn="r"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algn="r" eaLnBrk="1" hangingPunct="1">
              <a:lnSpc>
                <a:spcPct val="60000"/>
              </a:lnSpc>
            </a:pPr>
            <a:r>
              <a:rPr kumimoji="1" lang="en-US" altLang="zh-TW" sz="240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947226" y="560241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389060" y="5614078"/>
            <a:ext cx="558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 dirty="0" smtClean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N-1</a:t>
            </a:r>
            <a:endParaRPr kumimoji="1" lang="en-US" altLang="zh-TW" sz="2000" b="0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208699" y="4246217"/>
            <a:ext cx="317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endParaRPr kumimoji="1" lang="en-US" altLang="zh-TW" b="0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361063" y="4286549"/>
            <a:ext cx="1566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index = f(x)</a:t>
            </a:r>
            <a:endParaRPr kumimoji="1" lang="en-US" altLang="zh-TW" sz="2400" b="0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32263" y="4517383"/>
            <a:ext cx="1828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4927646" y="4121431"/>
            <a:ext cx="1557617" cy="395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208699" y="3943680"/>
            <a:ext cx="317716" cy="302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985496" y="4024345"/>
            <a:ext cx="317716" cy="302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18944" y="3721808"/>
            <a:ext cx="317716" cy="302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95499" y="310649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latin typeface="Courier New" pitchFamily="49" charset="0"/>
                <a:ea typeface="新細明體" pitchFamily="18" charset="-120"/>
              </a:rPr>
              <a:t>array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3438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D14BA05-3237-47C5-BB9F-C0F496DC549F}" type="slidenum">
              <a:rPr lang="zh-TW" altLang="en-US" b="0"/>
              <a:pPr/>
              <a:t>5</a:t>
            </a:fld>
            <a:endParaRPr lang="en-US" altLang="zh-TW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as a lookup table (Example #1)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762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400" b="0" dirty="0" smtClean="0">
                <a:ea typeface="新細明體" pitchFamily="18" charset="-120"/>
              </a:rPr>
              <a:t>Advantage: Do not need to write several if-else statements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228600" y="1600200"/>
            <a:ext cx="8762999" cy="411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monthToDays</a:t>
            </a:r>
            <a:r>
              <a:rPr lang="en-US" altLang="zh-TW" sz="2000" b="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[month-1] =&gt; # of days in "month"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monthToDays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[12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31, 28, 31, 30, 31, 30,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31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31, 30, 31, 30, 31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month,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year;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user input</a:t>
            </a:r>
          </a:p>
          <a:p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days;  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# of days in the given month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", &amp;month, &amp;year);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(month == 2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 … </a:t>
            </a: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is leap year </a:t>
            </a:r>
            <a:r>
              <a:rPr lang="en-US" altLang="zh-TW" sz="2000" b="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*/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days = 29;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days =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monthToDays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[month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– 1];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715000"/>
            <a:ext cx="87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 condition for checking if a year is a leap year is a bit long and is omitted in this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0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D14BA05-3237-47C5-BB9F-C0F496DC549F}" type="slidenum">
              <a:rPr lang="zh-TW" altLang="en-US" b="0"/>
              <a:pPr/>
              <a:t>6</a:t>
            </a:fld>
            <a:endParaRPr lang="en-US" altLang="zh-TW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as a lookup table (Example #2)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76299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400" b="0" dirty="0" smtClean="0">
                <a:ea typeface="新細明體" pitchFamily="18" charset="-120"/>
              </a:rPr>
              <a:t>Read 100 integers between 1 and 10 (inclusive) from a user and output the frequency of each number.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304800" y="1905000"/>
            <a:ext cx="8686799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[x-1] will store the frequency of x, where x = 1,…,10</a:t>
            </a:r>
          </a:p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[10] = { 0 };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Initialize all elements to 0</a:t>
            </a:r>
          </a:p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100;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("%d", &amp;input);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all inputs are between 1 and 10 (inclusive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input - 1 ]++;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10;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("Frequency of %d: %d\n", i+1,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63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D14BA05-3237-47C5-BB9F-C0F496DC549F}" type="slidenum">
              <a:rPr lang="zh-TW" altLang="en-US" b="0"/>
              <a:pPr/>
              <a:t>7</a:t>
            </a:fld>
            <a:endParaRPr lang="en-US" altLang="zh-TW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as a lookup table (Example #3)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7629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400" b="0" dirty="0" smtClean="0">
                <a:ea typeface="新細明體" pitchFamily="18" charset="-120"/>
              </a:rPr>
              <a:t>Read 100 integers between 1 and 100 (inclusive) from a user and output the frequency of the numbers in the following ranges: 1-10, 11-20, 21-30, …, 91-100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sz="2400" b="0" dirty="0" smtClean="0">
              <a:ea typeface="新細明體" pitchFamily="18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400" b="0" dirty="0" smtClean="0">
                <a:ea typeface="新細明體" pitchFamily="18" charset="-120"/>
              </a:rPr>
              <a:t>In </a:t>
            </a:r>
            <a:r>
              <a:rPr kumimoji="1" lang="en-US" altLang="zh-TW" sz="2400" b="0" dirty="0">
                <a:ea typeface="新細明體" pitchFamily="18" charset="-120"/>
              </a:rPr>
              <a:t>this example</a:t>
            </a:r>
            <a:r>
              <a:rPr kumimoji="1" lang="en-US" altLang="zh-TW" sz="2400" b="0" dirty="0" smtClean="0">
                <a:ea typeface="新細明體" pitchFamily="18" charset="-120"/>
              </a:rPr>
              <a:t>, we can map to input to the array index as</a:t>
            </a:r>
          </a:p>
          <a:p>
            <a:pPr marL="450850" lvl="1" indent="0"/>
            <a:r>
              <a:rPr kumimoji="1" lang="en-US" altLang="zh-TW" sz="2400" b="0" dirty="0" smtClean="0">
                <a:ea typeface="新細明體" pitchFamily="18" charset="-120"/>
              </a:rPr>
              <a:t>	f(x) =	0, if 1  ≤ x </a:t>
            </a:r>
            <a:r>
              <a:rPr kumimoji="1" lang="en-US" altLang="zh-TW" sz="2400" b="0" dirty="0">
                <a:ea typeface="新細明體" pitchFamily="18" charset="-120"/>
              </a:rPr>
              <a:t>≤ </a:t>
            </a:r>
            <a:r>
              <a:rPr kumimoji="1" lang="en-US" altLang="zh-TW" sz="2400" b="0" dirty="0" smtClean="0">
                <a:ea typeface="新細明體" pitchFamily="18" charset="-120"/>
              </a:rPr>
              <a:t>10</a:t>
            </a:r>
          </a:p>
          <a:p>
            <a:pPr marL="450850" lvl="1" indent="0"/>
            <a:r>
              <a:rPr kumimoji="1" lang="en-US" altLang="zh-TW" sz="2400" b="0" dirty="0" smtClean="0">
                <a:ea typeface="新細明體" pitchFamily="18" charset="-120"/>
              </a:rPr>
              <a:t>		1, if 11 </a:t>
            </a:r>
            <a:r>
              <a:rPr kumimoji="1" lang="en-US" altLang="zh-TW" sz="2400" b="0" dirty="0">
                <a:ea typeface="新細明體" pitchFamily="18" charset="-120"/>
              </a:rPr>
              <a:t>≤ x ≤ </a:t>
            </a:r>
            <a:r>
              <a:rPr kumimoji="1" lang="en-US" altLang="zh-TW" sz="2400" b="0" dirty="0" smtClean="0">
                <a:ea typeface="新細明體" pitchFamily="18" charset="-120"/>
              </a:rPr>
              <a:t>20</a:t>
            </a: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</a:t>
            </a:r>
            <a:r>
              <a:rPr kumimoji="1" lang="en-US" altLang="zh-TW" sz="2400" b="0" dirty="0" smtClean="0">
                <a:ea typeface="新細明體" pitchFamily="18" charset="-120"/>
              </a:rPr>
              <a:t>	…</a:t>
            </a: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</a:t>
            </a:r>
            <a:r>
              <a:rPr kumimoji="1" lang="en-US" altLang="zh-TW" sz="2400" b="0" dirty="0" smtClean="0">
                <a:ea typeface="新細明體" pitchFamily="18" charset="-120"/>
              </a:rPr>
              <a:t>	9, if 91 </a:t>
            </a:r>
            <a:r>
              <a:rPr kumimoji="1" lang="en-US" altLang="zh-TW" sz="2400" b="0" dirty="0">
                <a:ea typeface="新細明體" pitchFamily="18" charset="-120"/>
              </a:rPr>
              <a:t>≤ x ≤ </a:t>
            </a:r>
            <a:r>
              <a:rPr kumimoji="1" lang="en-US" altLang="zh-TW" sz="2400" b="0" dirty="0" smtClean="0">
                <a:ea typeface="新細明體" pitchFamily="18" charset="-120"/>
              </a:rPr>
              <a:t>100</a:t>
            </a:r>
          </a:p>
          <a:p>
            <a:pPr marL="0" indent="0"/>
            <a:r>
              <a:rPr kumimoji="1" lang="en-US" altLang="zh-TW" sz="2400" b="0" dirty="0" smtClean="0">
                <a:ea typeface="新細明體" pitchFamily="18" charset="-120"/>
              </a:rPr>
              <a:t>	or</a:t>
            </a:r>
          </a:p>
          <a:p>
            <a:pPr marL="0" indent="0"/>
            <a:endParaRPr kumimoji="1" lang="en-US" altLang="zh-TW" sz="2400" b="0" dirty="0" smtClean="0">
              <a:ea typeface="新細明體" pitchFamily="18" charset="-120"/>
            </a:endParaRPr>
          </a:p>
          <a:p>
            <a:pPr marL="450850" lvl="1" indent="0"/>
            <a:r>
              <a:rPr kumimoji="1" lang="en-US" altLang="zh-TW" sz="2400" b="0" dirty="0" smtClean="0">
                <a:ea typeface="新細明體" pitchFamily="18" charset="-120"/>
              </a:rPr>
              <a:t>	f(x) = (x - 1) / 10	(note: integer division)</a:t>
            </a:r>
            <a:endParaRPr kumimoji="1" lang="en-US" altLang="zh-TW" sz="2400" b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881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D14BA05-3237-47C5-BB9F-C0F496DC549F}" type="slidenum">
              <a:rPr lang="zh-TW" altLang="en-US" b="0"/>
              <a:pPr/>
              <a:t>8</a:t>
            </a:fld>
            <a:endParaRPr lang="en-US" altLang="zh-TW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as a lookup table (Example #3)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304800" y="1143000"/>
            <a:ext cx="8686799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[10] = { 0 };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Initialize all elements to 0</a:t>
            </a:r>
          </a:p>
          <a:p>
            <a:pPr eaLnBrk="1" hangingPunct="1"/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input, index;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100;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("%d", &amp;input);</a:t>
            </a:r>
          </a:p>
          <a:p>
            <a:pPr eaLnBrk="1" hangingPunct="1"/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Assume all inputs are between 1 and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(inclusive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index = (input – 1) / 10;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index ]++;</a:t>
            </a: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10;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("Frequency of %d-%d: %d\n",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*10 + 1,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*10 + 10,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6 C Arrays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6.9 </a:t>
            </a:r>
            <a:r>
              <a:rPr lang="en-US" dirty="0" smtClean="0"/>
              <a:t>– </a:t>
            </a:r>
            <a:r>
              <a:rPr lang="en-US" dirty="0" smtClean="0"/>
              <a:t>6.10: More array 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916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655</Words>
  <Application>Microsoft Office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Calibri</vt:lpstr>
      <vt:lpstr>新細明體</vt:lpstr>
      <vt:lpstr>Arial</vt:lpstr>
      <vt:lpstr>Courier New</vt:lpstr>
      <vt:lpstr>Times New Roman</vt:lpstr>
      <vt:lpstr>Office Theme</vt:lpstr>
      <vt:lpstr>Using Arrays (Examples)</vt:lpstr>
      <vt:lpstr>Outline</vt:lpstr>
      <vt:lpstr>Comparing Arrays</vt:lpstr>
      <vt:lpstr>Array as a lookup table</vt:lpstr>
      <vt:lpstr>Array as a lookup table (Example #1)</vt:lpstr>
      <vt:lpstr>Array as a lookup table (Example #2)</vt:lpstr>
      <vt:lpstr>Array as a lookup table (Example #3)</vt:lpstr>
      <vt:lpstr>Array as a lookup table (Example #3)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279</cp:revision>
  <dcterms:created xsi:type="dcterms:W3CDTF">2011-07-19T12:51:33Z</dcterms:created>
  <dcterms:modified xsi:type="dcterms:W3CDTF">2016-10-11T10:30:06Z</dcterms:modified>
</cp:coreProperties>
</file>