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52" r:id="rId2"/>
    <p:sldId id="453" r:id="rId3"/>
    <p:sldId id="424" r:id="rId4"/>
    <p:sldId id="426" r:id="rId5"/>
    <p:sldId id="488" r:id="rId6"/>
    <p:sldId id="425" r:id="rId7"/>
    <p:sldId id="427" r:id="rId8"/>
    <p:sldId id="487" r:id="rId9"/>
    <p:sldId id="482" r:id="rId10"/>
    <p:sldId id="480" r:id="rId11"/>
    <p:sldId id="481" r:id="rId12"/>
    <p:sldId id="483" r:id="rId13"/>
    <p:sldId id="428" r:id="rId14"/>
    <p:sldId id="489" r:id="rId15"/>
    <p:sldId id="490" r:id="rId16"/>
    <p:sldId id="491" r:id="rId17"/>
    <p:sldId id="492" r:id="rId18"/>
    <p:sldId id="493" r:id="rId19"/>
    <p:sldId id="494" r:id="rId20"/>
    <p:sldId id="495" r:id="rId21"/>
  </p:sldIdLst>
  <p:sldSz cx="9144000" cy="6858000" type="screen4x3"/>
  <p:notesSz cx="6858000" cy="9144000"/>
  <p:embeddedFontLst>
    <p:embeddedFont>
      <p:font typeface="MS Gothic" panose="020B0609070205080204" pitchFamily="49" charset="-128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新細明體" panose="02020500000000000000" pitchFamily="18" charset="-120"/>
      <p:regular r:id="rId33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FF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542" autoAdjust="0"/>
  </p:normalViewPr>
  <p:slideViewPr>
    <p:cSldViewPr>
      <p:cViewPr varScale="1">
        <p:scale>
          <a:sx n="78" d="100"/>
          <a:sy n="78" d="100"/>
        </p:scale>
        <p:origin x="153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381000" y="2130426"/>
            <a:ext cx="8381999" cy="26701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lang="en-US" sz="4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</a:t>
            </a:r>
            <a:endParaRPr lang="en-US" sz="48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7214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533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7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8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9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101112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2514600"/>
            <a:ext cx="8001000" cy="341632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A program to convert temperature in degree Fahrenheit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to equivalent degrees in Celsius and Kelvin.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F, C, K; </a:t>
            </a: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Fahrenheit, Celsius, Kelvin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("%lf", &amp;F);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C = 5 / 9 * (F – 32);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K = C + 273.15;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("%.2lfF = %.2lfC = %.2lfK\n", F, C, K);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692662" cy="838200"/>
          </a:xfrm>
        </p:spPr>
        <p:txBody>
          <a:bodyPr>
            <a:normAutofit/>
          </a:bodyPr>
          <a:lstStyle/>
          <a:p>
            <a:r>
              <a:rPr lang="en-US" dirty="0"/>
              <a:t>How to locate a logical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statement computes in the following manners</a:t>
            </a:r>
          </a:p>
          <a:p>
            <a:pPr lvl="1"/>
            <a:r>
              <a:rPr lang="en-US" dirty="0"/>
              <a:t>Base its computation on the value of some variable(s)</a:t>
            </a:r>
          </a:p>
          <a:p>
            <a:pPr lvl="1"/>
            <a:r>
              <a:rPr lang="en-US" dirty="0"/>
              <a:t>Update </a:t>
            </a:r>
            <a:r>
              <a:rPr lang="en-US"/>
              <a:t>the value of </a:t>
            </a:r>
            <a:r>
              <a:rPr lang="en-US" dirty="0"/>
              <a:t>some variable(s)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5051" y="4256157"/>
            <a:ext cx="39624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/>
              <a:t>Use the value of F to compute, and update the value of C.</a:t>
            </a:r>
          </a:p>
        </p:txBody>
      </p:sp>
      <p:cxnSp>
        <p:nvCxnSpPr>
          <p:cNvPr id="9" name="Straight Arrow Connector 8"/>
          <p:cNvCxnSpPr>
            <a:stCxn id="7" idx="1"/>
            <a:endCxn id="11" idx="3"/>
          </p:cNvCxnSpPr>
          <p:nvPr/>
        </p:nvCxnSpPr>
        <p:spPr>
          <a:xfrm flipH="1">
            <a:off x="3886200" y="4610100"/>
            <a:ext cx="52885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2246" y="4419600"/>
            <a:ext cx="274395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90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533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7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8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9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101112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514600"/>
            <a:ext cx="8001000" cy="341632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A program to convert temperature in degree Fahrenheit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to equivalent degrees in Celsius and Kelvin.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F, C, K; </a:t>
            </a: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Fahrenheit, Celsius, Kelvin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("%lf", &amp;F);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C = 5 / 9 * (F – 32);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K = C + 273.15;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("%.2lfF = %.2lfC = %.2lfK\n", F, C, K);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locate a logical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a variable is assigned a wrongly computed value, subsequent computations will likely produce wrong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68792" y="3675358"/>
            <a:ext cx="4476939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/>
              <a:t>If C is assigned a wrong value here, then subsequently the value of K and the output will be affected.</a:t>
            </a:r>
          </a:p>
          <a:p>
            <a:endParaRPr lang="en-US" sz="2000" dirty="0"/>
          </a:p>
          <a:p>
            <a:r>
              <a:rPr lang="en-US" sz="2000" dirty="0"/>
              <a:t>How do we find out if C's value is wrong?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886199" y="4586276"/>
            <a:ext cx="482593" cy="34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2246" y="4419600"/>
            <a:ext cx="274395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940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locate a logical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295400"/>
          </a:xfrm>
        </p:spPr>
        <p:txBody>
          <a:bodyPr>
            <a:normAutofit/>
          </a:bodyPr>
          <a:lstStyle/>
          <a:p>
            <a:r>
              <a:rPr lang="en-US" dirty="0"/>
              <a:t>Variables usually hold some clues to the bug.</a:t>
            </a:r>
          </a:p>
          <a:p>
            <a:pPr lvl="1"/>
            <a:r>
              <a:rPr lang="en-US" dirty="0"/>
              <a:t>One way to inspect variables is to output their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533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7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8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9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101112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514600"/>
            <a:ext cx="8001000" cy="341632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A program to convert temperature in degree Fahrenheit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to equivalent degrees in Celsius and Kelvin.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F, C, K; </a:t>
            </a: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Fahrenheit, Celsius, Kelvin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("%lf", &amp;F);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C = 5 / 9 * (F – 32);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("DEBUG: C = %.2lf\n", C);   </a:t>
            </a: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Check C's value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K = C + 273.15;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("%.2lfF = %.2lfC = %.2lfK\n", F, C, K);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246" y="4724400"/>
            <a:ext cx="685875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91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locating logical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4267200" y="2971800"/>
            <a:ext cx="2667000" cy="1143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you see </a:t>
            </a:r>
            <a:r>
              <a:rPr lang="en-US" sz="1600" b="1" dirty="0">
                <a:solidFill>
                  <a:srgbClr val="C00000"/>
                </a:solidFill>
              </a:rPr>
              <a:t>unexpected values</a:t>
            </a:r>
            <a:r>
              <a:rPr lang="en-US" sz="160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1447800"/>
            <a:ext cx="44958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Insert “print” statements to </a:t>
            </a:r>
            <a:r>
              <a:rPr lang="en-US" sz="1600" b="1" dirty="0">
                <a:solidFill>
                  <a:srgbClr val="C00000"/>
                </a:solidFill>
              </a:rPr>
              <a:t>important locations </a:t>
            </a:r>
            <a:r>
              <a:rPr lang="en-US" sz="1600" dirty="0"/>
              <a:t>of a selected range of problematic codes.</a:t>
            </a:r>
          </a:p>
          <a:p>
            <a:endParaRPr lang="en-US" sz="1600" dirty="0"/>
          </a:p>
          <a:p>
            <a:r>
              <a:rPr lang="en-US" sz="1600" dirty="0"/>
              <a:t>Print out values of important variables.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4572000"/>
            <a:ext cx="2362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Need to print </a:t>
            </a:r>
            <a:r>
              <a:rPr lang="en-US" sz="1600" b="1" dirty="0">
                <a:solidFill>
                  <a:srgbClr val="C00000"/>
                </a:solidFill>
              </a:rPr>
              <a:t>more</a:t>
            </a:r>
            <a:r>
              <a:rPr lang="en-US" sz="1600" dirty="0"/>
              <a:t> variables out.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24600" y="3810000"/>
            <a:ext cx="457200" cy="6858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0"/>
            <a:endCxn id="5" idx="3"/>
          </p:cNvCxnSpPr>
          <p:nvPr/>
        </p:nvCxnSpPr>
        <p:spPr>
          <a:xfrm rot="16200000" flipV="1">
            <a:off x="6819900" y="3657600"/>
            <a:ext cx="1028700" cy="800100"/>
          </a:xfrm>
          <a:prstGeom prst="bent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67170" y="40502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 flipH="1">
            <a:off x="4430486" y="3886200"/>
            <a:ext cx="522514" cy="5334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45159" y="403860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Diamond 22"/>
          <p:cNvSpPr/>
          <p:nvPr/>
        </p:nvSpPr>
        <p:spPr>
          <a:xfrm>
            <a:off x="3450772" y="4419600"/>
            <a:ext cx="1959428" cy="1143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you locate the bug?</a:t>
            </a:r>
          </a:p>
        </p:txBody>
      </p:sp>
      <p:pic>
        <p:nvPicPr>
          <p:cNvPr id="24" name="Picture 4" descr="C:\Temp\Cache\Temporary Internet Files\Content.IE5\E5RHZ5ZS\MC90015133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19600"/>
            <a:ext cx="1493215" cy="1794053"/>
          </a:xfrm>
          <a:prstGeom prst="rect">
            <a:avLst/>
          </a:prstGeom>
          <a:noFill/>
        </p:spPr>
      </p:pic>
      <p:cxnSp>
        <p:nvCxnSpPr>
          <p:cNvPr id="25" name="Straight Arrow Connector 24"/>
          <p:cNvCxnSpPr>
            <a:stCxn id="6" idx="2"/>
            <a:endCxn id="5" idx="0"/>
          </p:cNvCxnSpPr>
          <p:nvPr/>
        </p:nvCxnSpPr>
        <p:spPr>
          <a:xfrm>
            <a:off x="5600700" y="2667000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524000" y="5257800"/>
            <a:ext cx="2209800" cy="762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7000" y="54980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8200" y="3200400"/>
            <a:ext cx="2286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Narrow down </a:t>
            </a:r>
            <a:r>
              <a:rPr lang="en-US" sz="1600" dirty="0"/>
              <a:t>the range of problematic codes.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200" y="42026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5" name="Shape 44"/>
          <p:cNvCxnSpPr>
            <a:endCxn id="42" idx="2"/>
          </p:cNvCxnSpPr>
          <p:nvPr/>
        </p:nvCxnSpPr>
        <p:spPr>
          <a:xfrm rot="10800000">
            <a:off x="1981200" y="3810000"/>
            <a:ext cx="1981200" cy="838200"/>
          </a:xfrm>
          <a:prstGeom prst="bent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42" idx="0"/>
            <a:endCxn id="6" idx="1"/>
          </p:cNvCxnSpPr>
          <p:nvPr/>
        </p:nvCxnSpPr>
        <p:spPr>
          <a:xfrm rot="5400000" flipH="1" flipV="1">
            <a:off x="2095500" y="1943100"/>
            <a:ext cx="1143000" cy="1371600"/>
          </a:xfrm>
          <a:prstGeom prst="bent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0338" y="76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0338" y="1066800"/>
            <a:ext cx="8932984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Types of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Compilation/Syntax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Run-Time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Logical errors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Debugging techniques to locate logical errors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Using Debugger in Visual Studio (Self-Study)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1553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with/without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menu on the top, choose “DEBUG”</a:t>
            </a:r>
          </a:p>
          <a:p>
            <a:pPr lvl="1"/>
            <a:r>
              <a:rPr lang="en-US" dirty="0"/>
              <a:t>Start Debugging (F5)</a:t>
            </a:r>
          </a:p>
          <a:p>
            <a:pPr lvl="2"/>
            <a:r>
              <a:rPr lang="en-US" dirty="0"/>
              <a:t>Run the program in debug mode.</a:t>
            </a:r>
          </a:p>
          <a:p>
            <a:pPr lvl="3"/>
            <a:r>
              <a:rPr lang="en-US" dirty="0"/>
              <a:t>The program can be paused in the middle.</a:t>
            </a:r>
          </a:p>
          <a:p>
            <a:pPr lvl="2"/>
            <a:r>
              <a:rPr lang="en-US" dirty="0"/>
              <a:t>After the execution of the program, the console window will be closed immediately.</a:t>
            </a:r>
          </a:p>
          <a:p>
            <a:pPr lvl="1"/>
            <a:r>
              <a:rPr lang="en-US" dirty="0"/>
              <a:t>Start Without Debugging (Ctrl+F5)</a:t>
            </a:r>
          </a:p>
          <a:p>
            <a:pPr lvl="2"/>
            <a:r>
              <a:rPr lang="en-US" dirty="0"/>
              <a:t>The program runs normally.</a:t>
            </a:r>
          </a:p>
          <a:p>
            <a:pPr lvl="2"/>
            <a:r>
              <a:rPr lang="en-US" dirty="0"/>
              <a:t>After the execution of the program, the console window will pause and show “Press any key to continue . . .”.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63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b="1" dirty="0"/>
              <a:t>breakpoint</a:t>
            </a:r>
            <a:r>
              <a:rPr lang="en-US" altLang="zh-TW" i="1" dirty="0"/>
              <a:t> </a:t>
            </a:r>
            <a:r>
              <a:rPr lang="en-US" altLang="zh-TW" dirty="0"/>
              <a:t>typically represents a </a:t>
            </a:r>
            <a:r>
              <a:rPr lang="en-US" altLang="zh-TW" u="sng" dirty="0"/>
              <a:t>location</a:t>
            </a:r>
            <a:r>
              <a:rPr lang="en-US" altLang="zh-TW" dirty="0"/>
              <a:t> (usually a line of code) where  an executing program is paused.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2876146"/>
            <a:ext cx="4476939" cy="315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dirty="0"/>
              <a:t>To toggle (set or remove) a breakpoint at a line of code, click at the spot in the left grey area next to the line in the editing window.</a:t>
            </a:r>
          </a:p>
          <a:p>
            <a:pPr>
              <a:spcBef>
                <a:spcPct val="20000"/>
              </a:spcBef>
            </a:pPr>
            <a:endParaRPr lang="en-US" altLang="zh-TW" sz="2000" dirty="0"/>
          </a:p>
          <a:p>
            <a:pPr>
              <a:spcBef>
                <a:spcPct val="20000"/>
              </a:spcBef>
            </a:pPr>
            <a:r>
              <a:rPr lang="en-US" altLang="zh-TW" sz="2000" dirty="0"/>
              <a:t>A small red circle indicates that a break point is set at that line.</a:t>
            </a:r>
          </a:p>
          <a:p>
            <a:pPr>
              <a:spcBef>
                <a:spcPct val="20000"/>
              </a:spcBef>
            </a:pPr>
            <a:endParaRPr lang="en-US" altLang="zh-TW" sz="2000" dirty="0"/>
          </a:p>
          <a:p>
            <a:pPr>
              <a:spcBef>
                <a:spcPct val="20000"/>
              </a:spcBef>
            </a:pPr>
            <a:r>
              <a:rPr lang="en-US" altLang="zh-TW" sz="2000" dirty="0"/>
              <a:t>Multiple breaks points are allowed.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65288"/>
            <a:ext cx="3158162" cy="346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4701420" y="4454469"/>
            <a:ext cx="780860" cy="32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0018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Values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a program is paused, we can view the values of the variables through:</a:t>
            </a:r>
          </a:p>
          <a:p>
            <a:pPr lvl="1"/>
            <a:r>
              <a:rPr lang="en-US" altLang="zh-TW" dirty="0"/>
              <a:t>“Autos” window</a:t>
            </a:r>
          </a:p>
          <a:p>
            <a:pPr lvl="2"/>
            <a:r>
              <a:rPr lang="en-US" altLang="zh-TW" dirty="0"/>
              <a:t>View variables that are related to the current statement</a:t>
            </a:r>
          </a:p>
          <a:p>
            <a:pPr lvl="1"/>
            <a:r>
              <a:rPr lang="en-US" altLang="zh-TW" dirty="0"/>
              <a:t>“Locals” window</a:t>
            </a:r>
          </a:p>
          <a:p>
            <a:pPr lvl="2"/>
            <a:r>
              <a:rPr lang="en-US" altLang="zh-TW" dirty="0"/>
              <a:t>View variables in the current scope</a:t>
            </a:r>
          </a:p>
          <a:p>
            <a:pPr lvl="1"/>
            <a:r>
              <a:rPr lang="en-US" altLang="zh-TW" dirty="0"/>
              <a:t>“Watch” window</a:t>
            </a:r>
          </a:p>
          <a:p>
            <a:pPr lvl="2"/>
            <a:r>
              <a:rPr lang="en-US" altLang="zh-TW" dirty="0"/>
              <a:t>View variables that are manually added into this window</a:t>
            </a:r>
          </a:p>
          <a:p>
            <a:pPr lvl="1"/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00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Values of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1" y="1447800"/>
            <a:ext cx="74390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1068" y="5553074"/>
            <a:ext cx="7300913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dirty="0"/>
              <a:t>Values of C, F, and K just before the execution of “K = C + 273.15;” </a:t>
            </a:r>
          </a:p>
        </p:txBody>
      </p:sp>
    </p:spTree>
    <p:extLst>
      <p:ext uri="{BB962C8B-B14F-4D97-AF65-F5344CB8AC3E}">
        <p14:creationId xmlns:p14="http://schemas.microsoft.com/office/powerpoint/2010/main" val="23971959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Between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we want to continue running the program, we can use</a:t>
            </a:r>
          </a:p>
          <a:p>
            <a:pPr lvl="1"/>
            <a:r>
              <a:rPr lang="en-US" dirty="0"/>
              <a:t>Continue (F5)</a:t>
            </a:r>
          </a:p>
          <a:p>
            <a:pPr lvl="2"/>
            <a:r>
              <a:rPr lang="en-US" dirty="0"/>
              <a:t>Continue the execution until the next breakpoint is encountered.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Over (F10)</a:t>
            </a:r>
          </a:p>
          <a:p>
            <a:pPr lvl="2"/>
            <a:r>
              <a:rPr lang="en-US" dirty="0"/>
              <a:t>Execute one line of code and pause.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Into (F11)</a:t>
            </a:r>
          </a:p>
          <a:p>
            <a:pPr lvl="2"/>
            <a:r>
              <a:rPr lang="en-US" dirty="0"/>
              <a:t>Similar to Step Over if the line of code does not involve a function call.</a:t>
            </a:r>
          </a:p>
          <a:p>
            <a:pPr lvl="2"/>
            <a:r>
              <a:rPr lang="en-US" dirty="0"/>
              <a:t>But if the line of code involves a </a:t>
            </a:r>
            <a:r>
              <a:rPr lang="en-US" altLang="zh-TW" dirty="0"/>
              <a:t>function </a:t>
            </a:r>
            <a:r>
              <a:rPr lang="en-US" dirty="0"/>
              <a:t>call, go into the </a:t>
            </a:r>
            <a:r>
              <a:rPr lang="en-US" altLang="zh-TW" dirty="0"/>
              <a:t>function </a:t>
            </a:r>
            <a:r>
              <a:rPr lang="en-US" dirty="0"/>
              <a:t>if possible and pause.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Step Out (Shift+F11)</a:t>
            </a:r>
          </a:p>
          <a:p>
            <a:pPr lvl="2"/>
            <a:r>
              <a:rPr lang="en-US" dirty="0"/>
              <a:t>Similar to Continue but it will also pause just after returning from a function</a:t>
            </a:r>
            <a:r>
              <a:rPr lang="en-US" altLang="zh-TW" dirty="0"/>
              <a:t>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19" y="1457325"/>
            <a:ext cx="1094509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239" y="3352800"/>
            <a:ext cx="334241" cy="3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144" y="4800600"/>
            <a:ext cx="334241" cy="3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909" y="2390775"/>
            <a:ext cx="347611" cy="3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1037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0338" y="76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0338" y="1066800"/>
            <a:ext cx="8932984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Compilation/Syntax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errors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techniques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 logical errors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Debugger in Visual Studio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3286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Restart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Debugging (Shift+F5)</a:t>
            </a:r>
          </a:p>
          <a:p>
            <a:pPr lvl="1"/>
            <a:r>
              <a:rPr lang="en-US" dirty="0"/>
              <a:t>Stop debugging the program.</a:t>
            </a:r>
          </a:p>
          <a:p>
            <a:endParaRPr lang="en-US" dirty="0"/>
          </a:p>
          <a:p>
            <a:r>
              <a:rPr lang="en-US" dirty="0"/>
              <a:t>Restart (Ctrl+Shift+F5)</a:t>
            </a:r>
          </a:p>
          <a:p>
            <a:pPr lvl="1"/>
            <a:r>
              <a:rPr lang="en-US" dirty="0"/>
              <a:t>Restart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228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2895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37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44481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 – 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29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Type 1. </a:t>
            </a:r>
            <a:r>
              <a:rPr lang="en-US" b="1" dirty="0">
                <a:solidFill>
                  <a:srgbClr val="C00000"/>
                </a:solidFill>
              </a:rPr>
              <a:t>Compilation/Syntax Errors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errors that are detected during the compilation of the program.</a:t>
            </a:r>
          </a:p>
          <a:p>
            <a:pPr lvl="1"/>
            <a:r>
              <a:rPr lang="en-US" dirty="0"/>
              <a:t>Visual Studio can highlight these errors for you.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54882" y="2573382"/>
            <a:ext cx="558585" cy="55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4431417"/>
            <a:ext cx="4724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Move your mouse cursor over the squiggly red line to get more info about the error.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4431417"/>
            <a:ext cx="32004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red bar indicates that there is an error in this 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410200"/>
            <a:ext cx="54102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: Sometimes the errors may appear before the indicated line.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5230"/>
            <a:ext cx="44577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1. </a:t>
            </a:r>
            <a:r>
              <a:rPr lang="en-US" b="1" dirty="0">
                <a:solidFill>
                  <a:srgbClr val="C00000"/>
                </a:solidFill>
              </a:rPr>
              <a:t>Compilation/Syntax Errors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Common syntax errors:</a:t>
            </a:r>
          </a:p>
          <a:p>
            <a:pPr lvl="1"/>
            <a:r>
              <a:rPr lang="en-US" dirty="0"/>
              <a:t>Duplicate variable names</a:t>
            </a:r>
          </a:p>
          <a:p>
            <a:pPr lvl="1"/>
            <a:r>
              <a:rPr lang="en-US" dirty="0"/>
              <a:t>Missing semi-colons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lvl="1"/>
            <a:r>
              <a:rPr lang="en-US" dirty="0"/>
              <a:t>Mismatched braces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 – syntax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4419600"/>
            <a:ext cx="381000" cy="6096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77742" y="5257800"/>
            <a:ext cx="30072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This is called a dangling brace.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Type 2. </a:t>
            </a:r>
            <a:r>
              <a:rPr lang="en-US" sz="2800" b="1" dirty="0">
                <a:solidFill>
                  <a:srgbClr val="C00000"/>
                </a:solidFill>
              </a:rPr>
              <a:t>Run-Time Errors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The errors occur while the program is running and cause the program to crash.</a:t>
            </a:r>
          </a:p>
          <a:p>
            <a:endParaRPr lang="en-US" sz="2800" dirty="0"/>
          </a:p>
          <a:p>
            <a:r>
              <a:rPr lang="en-US" sz="2800" dirty="0"/>
              <a:t>Common run-time errors:</a:t>
            </a:r>
          </a:p>
          <a:p>
            <a:pPr lvl="1"/>
            <a:r>
              <a:rPr lang="en-US" sz="2400" dirty="0"/>
              <a:t>Division by zero</a:t>
            </a:r>
          </a:p>
          <a:p>
            <a:pPr lvl="1"/>
            <a:r>
              <a:rPr lang="en-US" sz="2400" dirty="0"/>
              <a:t>Array index out of bound</a:t>
            </a:r>
          </a:p>
          <a:p>
            <a:pPr lvl="2"/>
            <a:r>
              <a:rPr lang="en-US" altLang="zh-TW" sz="1800" dirty="0">
                <a:ea typeface="新細明體" pitchFamily="18" charset="-120"/>
              </a:rPr>
              <a:t>The consequence of the a</a:t>
            </a:r>
            <a:r>
              <a:rPr lang="en-US" sz="1800" dirty="0"/>
              <a:t>rray index out of bound</a:t>
            </a:r>
            <a:r>
              <a:rPr lang="en-US" altLang="zh-TW" sz="1800" dirty="0">
                <a:ea typeface="新細明體" pitchFamily="18" charset="-120"/>
              </a:rPr>
              <a:t> error is unpredictable;</a:t>
            </a:r>
          </a:p>
          <a:p>
            <a:pPr lvl="2"/>
            <a:r>
              <a:rPr lang="en-US" altLang="zh-TW" sz="1800" dirty="0">
                <a:ea typeface="新細明體" pitchFamily="18" charset="-120"/>
              </a:rPr>
              <a:t>The program may crash (run-time errors), or</a:t>
            </a:r>
          </a:p>
          <a:p>
            <a:pPr lvl="2"/>
            <a:r>
              <a:rPr lang="en-US" altLang="zh-TW" sz="1800" dirty="0">
                <a:ea typeface="新細明體" pitchFamily="18" charset="-120"/>
              </a:rPr>
              <a:t>Some variables may get modified unknowingly (the program does not crash).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 – run-time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05400" y="2133600"/>
            <a:ext cx="34544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5400" y="2133600"/>
            <a:ext cx="3810000" cy="120032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r>
              <a:rPr lang="pt-BR" altLang="zh-TW" b="1" dirty="0">
                <a:solidFill>
                  <a:srgbClr val="0070C0"/>
                </a:solidFill>
                <a:latin typeface="Consolas" pitchFamily="49" charset="0"/>
                <a:ea typeface="MS Gothic" pitchFamily="49" charset="-128"/>
              </a:rPr>
              <a:t>int</a:t>
            </a:r>
            <a:r>
              <a:rPr lang="pt-BR" altLang="zh-TW" b="1" dirty="0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 a, b;</a:t>
            </a:r>
          </a:p>
          <a:p>
            <a:r>
              <a:rPr lang="pt-BR" altLang="zh-TW" b="1" dirty="0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a = 3;</a:t>
            </a:r>
          </a:p>
          <a:p>
            <a:r>
              <a:rPr lang="pt-BR" altLang="zh-TW" b="1" dirty="0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b = 0;</a:t>
            </a:r>
          </a:p>
          <a:p>
            <a:r>
              <a:rPr lang="pt-BR" altLang="zh-TW" b="1" dirty="0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printf("%d\n", a / b);</a:t>
            </a:r>
            <a:endParaRPr lang="en-US" altLang="zh-TW" b="1" dirty="0">
              <a:solidFill>
                <a:schemeClr val="tx1"/>
              </a:solidFill>
              <a:latin typeface="Consolas" pitchFamily="49" charset="0"/>
              <a:ea typeface="MS Gothic" pitchFamily="49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267200" y="5340946"/>
            <a:ext cx="34544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5340946"/>
            <a:ext cx="4648200" cy="92333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r>
              <a:rPr lang="pt-BR" altLang="zh-TW" b="1" dirty="0">
                <a:solidFill>
                  <a:srgbClr val="0070C0"/>
                </a:solidFill>
                <a:latin typeface="Consolas" pitchFamily="49" charset="0"/>
                <a:ea typeface="MS Gothic" pitchFamily="49" charset="-128"/>
              </a:rPr>
              <a:t>int</a:t>
            </a:r>
            <a:r>
              <a:rPr lang="pt-BR" altLang="zh-TW" b="1" dirty="0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 array[10] = { 0 };</a:t>
            </a:r>
          </a:p>
          <a:p>
            <a:r>
              <a:rPr lang="pt-BR" altLang="zh-TW" b="1" dirty="0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array[10] = 50;</a:t>
            </a:r>
          </a:p>
          <a:p>
            <a:r>
              <a:rPr lang="pt-BR" altLang="zh-TW" b="1" dirty="0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printf("%d\n", array[1000]);</a:t>
            </a:r>
            <a:endParaRPr lang="en-US" altLang="zh-TW" b="1" dirty="0">
              <a:solidFill>
                <a:schemeClr val="tx1"/>
              </a:solidFill>
              <a:latin typeface="Consolas" pitchFamily="49" charset="0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7352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 – logical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3. </a:t>
            </a:r>
            <a:r>
              <a:rPr lang="en-US" b="1" dirty="0">
                <a:solidFill>
                  <a:srgbClr val="C00000"/>
                </a:solidFill>
              </a:rPr>
              <a:t>Logical Errors</a:t>
            </a:r>
            <a:r>
              <a:rPr lang="en-US" dirty="0"/>
              <a:t>: the result is unexpected!</a:t>
            </a:r>
          </a:p>
          <a:p>
            <a:pPr lvl="1"/>
            <a:r>
              <a:rPr lang="en-US" dirty="0"/>
              <a:t>Not syntax errors or run-time errors.</a:t>
            </a:r>
          </a:p>
          <a:p>
            <a:pPr lvl="2"/>
            <a:r>
              <a:rPr lang="en-US" dirty="0"/>
              <a:t>i.e., the program can be compiled and executed successfully.</a:t>
            </a:r>
          </a:p>
          <a:p>
            <a:pPr lvl="1"/>
            <a:r>
              <a:rPr lang="en-US" dirty="0"/>
              <a:t>But, the program logic is wrong.</a:t>
            </a:r>
          </a:p>
          <a:p>
            <a:endParaRPr lang="en-US" dirty="0"/>
          </a:p>
          <a:p>
            <a:r>
              <a:rPr lang="en-US" dirty="0"/>
              <a:t>Source of errors: (1) Typo.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86600" y="4063425"/>
            <a:ext cx="1916723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sz="1600" dirty="0"/>
              <a:t> instead of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/>
              <a:t>when the variable is of type double.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807109" y="4505236"/>
            <a:ext cx="34544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07109" y="4505236"/>
            <a:ext cx="3810000" cy="120032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r>
              <a:rPr lang="pt-BR" altLang="zh-TW" b="1" dirty="0">
                <a:solidFill>
                  <a:srgbClr val="0070C0"/>
                </a:solidFill>
                <a:latin typeface="Consolas" pitchFamily="49" charset="0"/>
                <a:ea typeface="MS Gothic" pitchFamily="49" charset="-128"/>
              </a:rPr>
              <a:t>double</a:t>
            </a:r>
            <a:r>
              <a:rPr lang="pt-BR" altLang="zh-TW" b="1" dirty="0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 a;</a:t>
            </a:r>
          </a:p>
          <a:p>
            <a:r>
              <a:rPr lang="pt-BR" altLang="zh-TW" b="1" dirty="0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scanf("%d", &amp;a);</a:t>
            </a:r>
          </a:p>
          <a:p>
            <a:r>
              <a:rPr lang="pt-BR" altLang="zh-TW" b="1" dirty="0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if (a = 1)</a:t>
            </a:r>
          </a:p>
          <a:p>
            <a:r>
              <a:rPr lang="pt-BR" altLang="zh-TW" b="1" dirty="0">
                <a:solidFill>
                  <a:schemeClr val="tx1"/>
                </a:solidFill>
                <a:latin typeface="Consolas" pitchFamily="49" charset="0"/>
                <a:ea typeface="MS Gothic" pitchFamily="49" charset="-128"/>
              </a:rPr>
              <a:t>  ...</a:t>
            </a: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>
            <a:off x="4800600" y="4602034"/>
            <a:ext cx="2286000" cy="23031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53000" y="5264006"/>
            <a:ext cx="1981200" cy="29859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52264" y="5280627"/>
            <a:ext cx="1916723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/>
              <a:t> instead of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600" dirty="0"/>
              <a:t>when checking for equality.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 – logical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errors: (2) </a:t>
            </a:r>
            <a:r>
              <a:rPr lang="en-US" b="1" dirty="0">
                <a:solidFill>
                  <a:srgbClr val="C00000"/>
                </a:solidFill>
              </a:rPr>
              <a:t>Incorrect program logic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the most frustrating moment!</a:t>
            </a:r>
          </a:p>
          <a:p>
            <a:pPr lvl="1"/>
            <a:r>
              <a:rPr lang="en-US" dirty="0"/>
              <a:t>Because we usually spend </a:t>
            </a:r>
            <a:r>
              <a:rPr lang="en-US" b="1" dirty="0">
                <a:solidFill>
                  <a:srgbClr val="C00000"/>
                </a:solidFill>
              </a:rPr>
              <a:t>most of the programming time</a:t>
            </a:r>
            <a:r>
              <a:rPr lang="en-US" dirty="0"/>
              <a:t> in discovering where the error is.</a:t>
            </a:r>
          </a:p>
          <a:p>
            <a:endParaRPr lang="en-US" dirty="0"/>
          </a:p>
          <a:p>
            <a:r>
              <a:rPr lang="en-US" dirty="0"/>
              <a:t>Don’t give up yet! </a:t>
            </a:r>
          </a:p>
          <a:p>
            <a:pPr lvl="1"/>
            <a:r>
              <a:rPr lang="en-US" dirty="0"/>
              <a:t>We have systematic way to locate logical bugs.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0338" y="76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0338" y="1066800"/>
            <a:ext cx="8932984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Types of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Compilation/Syntax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Run-Time errors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Logical errors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techniques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 logical errors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Using Debugger in Visual Studio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5042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locate a logical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295400"/>
          </a:xfrm>
        </p:spPr>
        <p:txBody>
          <a:bodyPr>
            <a:normAutofit/>
          </a:bodyPr>
          <a:lstStyle/>
          <a:p>
            <a:r>
              <a:rPr lang="en-US" dirty="0"/>
              <a:t>The output of this program is incorrect. </a:t>
            </a:r>
          </a:p>
          <a:p>
            <a:r>
              <a:rPr lang="en-US" dirty="0"/>
              <a:t>How should we approach to find the bug?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533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7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8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9</a:t>
            </a:r>
          </a:p>
          <a:p>
            <a:pPr algn="r"/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101112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514600"/>
            <a:ext cx="8001000" cy="341632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1200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A program to convert temperature in degree Fahrenheit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to equivalent degrees in Celsius and Kelvin.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F, C, K; </a:t>
            </a:r>
            <a:r>
              <a:rPr lang="en-US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Fahrenheit, Celsius, Kelvin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("%lf", &amp;F);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C = 5 / 9 * (F – 32);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K = C + 273.15;</a:t>
            </a:r>
          </a:p>
          <a:p>
            <a:pPr lvl="0">
              <a:buClr>
                <a:schemeClr val="dk1"/>
              </a:buClr>
              <a:buSzPct val="25000"/>
            </a:pP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("%.2lfF = %.2lfC = %.2lfK\n", F, C, K);</a:t>
            </a:r>
          </a:p>
        </p:txBody>
      </p:sp>
    </p:spTree>
    <p:extLst>
      <p:ext uri="{BB962C8B-B14F-4D97-AF65-F5344CB8AC3E}">
        <p14:creationId xmlns:p14="http://schemas.microsoft.com/office/powerpoint/2010/main" val="174446447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7672</TotalTime>
  <Words>1388</Words>
  <Application>Microsoft Office PowerPoint</Application>
  <PresentationFormat>On-screen Show (4:3)</PresentationFormat>
  <Paragraphs>277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MS Gothic</vt:lpstr>
      <vt:lpstr>Calibri</vt:lpstr>
      <vt:lpstr>Consolas</vt:lpstr>
      <vt:lpstr>Arial</vt:lpstr>
      <vt:lpstr>新細明體</vt:lpstr>
      <vt:lpstr>Office Theme</vt:lpstr>
      <vt:lpstr> Debugging</vt:lpstr>
      <vt:lpstr>Outline</vt:lpstr>
      <vt:lpstr>Types of Errors – syntax errors</vt:lpstr>
      <vt:lpstr>Types of Errors – syntax errors</vt:lpstr>
      <vt:lpstr>Types of Errors – run-time errors</vt:lpstr>
      <vt:lpstr>Types of Errors – logical errors</vt:lpstr>
      <vt:lpstr>Types of Errors – logical errors</vt:lpstr>
      <vt:lpstr>Outline</vt:lpstr>
      <vt:lpstr>How to locate a logical error?</vt:lpstr>
      <vt:lpstr>How to locate a logical error?</vt:lpstr>
      <vt:lpstr>How to locate a logical error?</vt:lpstr>
      <vt:lpstr>How to locate a logical error?</vt:lpstr>
      <vt:lpstr>Steps in locating logical errors</vt:lpstr>
      <vt:lpstr>Outline</vt:lpstr>
      <vt:lpstr>Start with/without Debugging</vt:lpstr>
      <vt:lpstr>Setting the Breakpoints</vt:lpstr>
      <vt:lpstr>Inspecting Values of Variables</vt:lpstr>
      <vt:lpstr>Inspecting Values of Variables</vt:lpstr>
      <vt:lpstr>In Between Breakpoints</vt:lpstr>
      <vt:lpstr>Stop and Restart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zuser</dc:creator>
  <cp:lastModifiedBy>Cheng Jiun Yuan (CSD)</cp:lastModifiedBy>
  <cp:revision>751</cp:revision>
  <dcterms:created xsi:type="dcterms:W3CDTF">2011-07-19T12:51:33Z</dcterms:created>
  <dcterms:modified xsi:type="dcterms:W3CDTF">2016-10-18T09:10:35Z</dcterms:modified>
</cp:coreProperties>
</file>