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25" r:id="rId4"/>
    <p:sldId id="326" r:id="rId5"/>
    <p:sldId id="327" r:id="rId6"/>
    <p:sldId id="328" r:id="rId7"/>
    <p:sldId id="324" r:id="rId8"/>
    <p:sldId id="329" r:id="rId9"/>
    <p:sldId id="330" r:id="rId10"/>
    <p:sldId id="331" r:id="rId11"/>
    <p:sldId id="309" r:id="rId12"/>
    <p:sldId id="332" r:id="rId13"/>
    <p:sldId id="336" r:id="rId14"/>
    <p:sldId id="337" r:id="rId15"/>
    <p:sldId id="338" r:id="rId16"/>
    <p:sldId id="335" r:id="rId17"/>
    <p:sldId id="339" r:id="rId18"/>
  </p:sldIdLst>
  <p:sldSz cx="9144000" cy="6858000" type="screen4x3"/>
  <p:notesSz cx="6794500" cy="9906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新細明體" panose="02020500000000000000" pitchFamily="18" charset="-120"/>
      <p:regular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826" autoAdjust="0"/>
  </p:normalViewPr>
  <p:slideViewPr>
    <p:cSldViewPr>
      <p:cViewPr varScale="1">
        <p:scale>
          <a:sx n="99" d="100"/>
          <a:sy n="99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2016-10-25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2016-10-25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</a:t>
            </a:r>
            <a:br>
              <a:rPr lang="en-US" b="1" dirty="0" smtClean="0"/>
            </a:br>
            <a:r>
              <a:rPr lang="en-US" dirty="0" smtClean="0"/>
              <a:t>(Arrays as Parameters)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10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ea typeface="新細明體" pitchFamily="18" charset="-120"/>
              </a:rPr>
              <a:t>Example: Using array to pass data from a </a:t>
            </a:r>
            <a:r>
              <a:rPr lang="en-US" altLang="zh-TW" sz="2800" dirty="0" err="1" smtClean="0">
                <a:ea typeface="新細明體" pitchFamily="18" charset="-120"/>
              </a:rPr>
              <a:t>callee</a:t>
            </a:r>
            <a:r>
              <a:rPr lang="en-US" altLang="zh-TW" sz="2800" dirty="0" smtClean="0">
                <a:ea typeface="新細明體" pitchFamily="18" charset="-120"/>
              </a:rPr>
              <a:t> to a caller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readIntegers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A[], </a:t>
            </a:r>
            <a:r>
              <a:rPr lang="en-US" altLang="zh-TW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N) {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N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("%d", &amp;A[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B[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// Pass an array to the function to store 100 input.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readIntegers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(B,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74011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4A76647-1D02-4CB2-8C45-756E36430199}" type="slidenum">
              <a:rPr lang="zh-TW" altLang="en-US" b="0"/>
              <a:pPr/>
              <a:t>11</a:t>
            </a:fld>
            <a:endParaRPr lang="en-US" altLang="zh-TW" b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1-D Arrays as Parameters (</a:t>
            </a:r>
            <a:r>
              <a:rPr lang="en-US" altLang="zh-TW" dirty="0" err="1" smtClean="0">
                <a:ea typeface="新細明體" pitchFamily="18" charset="-120"/>
              </a:rPr>
              <a:t>Misc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08100"/>
            <a:ext cx="8610600" cy="48228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Function prototypes</a:t>
            </a:r>
          </a:p>
          <a:p>
            <a:pPr marL="457200" lvl="1" indent="0" eaLnBrk="1" hangingPunct="1">
              <a:buNone/>
            </a:pP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void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printArray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(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array[],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arraySize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				or</a:t>
            </a:r>
          </a:p>
          <a:p>
            <a:pPr marL="457200" lvl="1" indent="0" eaLnBrk="1" hangingPunct="1">
              <a:buNone/>
            </a:pP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void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printArray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(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[],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);</a:t>
            </a:r>
            <a:endParaRPr lang="en-US" altLang="zh-TW" sz="2400" dirty="0" smtClean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000" dirty="0" smtClean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20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solidFill>
                  <a:srgbClr val="FF3300"/>
                </a:solidFill>
                <a:ea typeface="新細明體" pitchFamily="18" charset="-120"/>
              </a:rPr>
              <a:t>Avoid returning an array using a </a:t>
            </a:r>
            <a:r>
              <a:rPr lang="en-US" altLang="zh-TW" sz="2800" b="1" dirty="0" smtClean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</a:rPr>
              <a:t>return</a:t>
            </a:r>
            <a:r>
              <a:rPr lang="en-US" altLang="zh-TW" sz="2800" dirty="0" smtClean="0">
                <a:solidFill>
                  <a:srgbClr val="FF3300"/>
                </a:solidFill>
                <a:ea typeface="新細明體" pitchFamily="18" charset="-120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50213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12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ea typeface="新細明體" pitchFamily="18" charset="-120"/>
              </a:rPr>
              <a:t>Passing a 2-D Array to a Function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void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array[][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rows)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// array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should be treated in this function as a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rows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x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2D-array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main()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a1[24][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a2[100][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a3[10][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2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];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 a1, 24 );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0-23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a3, 10 );  	// 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Compile-time error;  different 2</a:t>
            </a:r>
            <a:r>
              <a:rPr lang="en-US" altLang="zh-TW" sz="2000" b="0" baseline="3000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nd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 dimension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024607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990599"/>
            <a:ext cx="168275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13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2-D </a:t>
            </a:r>
            <a:r>
              <a:rPr lang="en-US" altLang="zh-TW" sz="4000" dirty="0">
                <a:ea typeface="新細明體" pitchFamily="18" charset="-120"/>
              </a:rPr>
              <a:t>Arrays as Formal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void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array[][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rows)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// array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should be treated in this function as a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rows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x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2D-array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main()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a1[24][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a2[100][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a3[10][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2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];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 a1, 24 );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0-23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a3, 10 );  	// 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Compile-time error;  different 2</a:t>
            </a:r>
            <a:r>
              <a:rPr lang="en-US" altLang="zh-TW" sz="2000" b="0" baseline="3000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nd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 dimension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968750" y="1676398"/>
            <a:ext cx="4946650" cy="1600201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>
                <a:ea typeface="新細明體" pitchFamily="18" charset="-120"/>
              </a:rPr>
              <a:t>size of the 1</a:t>
            </a:r>
            <a:r>
              <a:rPr lang="en-US" altLang="zh-TW" baseline="30000" dirty="0">
                <a:ea typeface="新細明體" pitchFamily="18" charset="-120"/>
              </a:rPr>
              <a:t>st</a:t>
            </a:r>
            <a:r>
              <a:rPr lang="en-US" altLang="zh-TW" dirty="0">
                <a:ea typeface="新細明體" pitchFamily="18" charset="-120"/>
              </a:rPr>
              <a:t> dimension, if any, is ignored, but the size of 2</a:t>
            </a:r>
            <a:r>
              <a:rPr lang="en-US" altLang="zh-TW" baseline="30000" dirty="0">
                <a:ea typeface="新細明體" pitchFamily="18" charset="-120"/>
              </a:rPr>
              <a:t>nd</a:t>
            </a:r>
            <a:r>
              <a:rPr lang="en-US" altLang="zh-TW" dirty="0">
                <a:ea typeface="新細明體" pitchFamily="18" charset="-120"/>
              </a:rPr>
              <a:t> dimension is required.</a:t>
            </a:r>
          </a:p>
        </p:txBody>
      </p:sp>
    </p:spTree>
    <p:extLst>
      <p:ext uri="{BB962C8B-B14F-4D97-AF65-F5344CB8AC3E}">
        <p14:creationId xmlns:p14="http://schemas.microsoft.com/office/powerpoint/2010/main" val="4020930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4625" y="3428998"/>
            <a:ext cx="460375" cy="1524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14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2-D </a:t>
            </a:r>
            <a:r>
              <a:rPr lang="en-US" altLang="zh-TW" sz="4000" dirty="0">
                <a:ea typeface="新細明體" pitchFamily="18" charset="-120"/>
              </a:rPr>
              <a:t>Arrays as Actual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void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array[][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rows)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// array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should be treated in this function as a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rows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x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2D-array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main()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a1[24][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a2[100][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a3[10][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2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];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 a1, 24 );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0-23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a3, 10 );  	// 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Compile-time error;  different 2</a:t>
            </a:r>
            <a:r>
              <a:rPr lang="en-US" altLang="zh-TW" sz="2000" b="0" baseline="3000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nd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 dimension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1444626" y="4953000"/>
            <a:ext cx="7546976" cy="11430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新細明體" pitchFamily="18" charset="-120"/>
              </a:rPr>
              <a:t>The actual parameter can be a </a:t>
            </a:r>
            <a:r>
              <a:rPr lang="en-US" altLang="zh-TW" dirty="0" smtClean="0">
                <a:ea typeface="新細明體" pitchFamily="18" charset="-120"/>
              </a:rPr>
              <a:t>2-D </a:t>
            </a:r>
            <a:r>
              <a:rPr lang="en-US" altLang="zh-TW" dirty="0">
                <a:ea typeface="新細明體" pitchFamily="18" charset="-120"/>
              </a:rPr>
              <a:t>array of the same data </a:t>
            </a:r>
            <a:r>
              <a:rPr lang="en-US" altLang="zh-TW" dirty="0" smtClean="0">
                <a:ea typeface="新細明體" pitchFamily="18" charset="-120"/>
              </a:rPr>
              <a:t>type in which its </a:t>
            </a:r>
            <a:r>
              <a:rPr lang="en-US" altLang="zh-TW" u="sng" dirty="0" smtClean="0">
                <a:ea typeface="新細明體" pitchFamily="18" charset="-120"/>
              </a:rPr>
              <a:t>second dimension must match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301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57400" y="3429000"/>
            <a:ext cx="381000" cy="927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1028700"/>
            <a:ext cx="1219200" cy="35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15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ea typeface="新細明體" pitchFamily="18" charset="-120"/>
              </a:rPr>
              <a:t>Indicating the 1</a:t>
            </a:r>
            <a:r>
              <a:rPr lang="en-US" altLang="zh-TW" sz="3200" baseline="30000" dirty="0" smtClean="0">
                <a:ea typeface="新細明體" pitchFamily="18" charset="-120"/>
              </a:rPr>
              <a:t>st</a:t>
            </a:r>
            <a:r>
              <a:rPr lang="en-US" altLang="zh-TW" sz="3200" dirty="0" smtClean="0">
                <a:ea typeface="新細明體" pitchFamily="18" charset="-120"/>
              </a:rPr>
              <a:t> Dimension Size via </a:t>
            </a:r>
            <a:r>
              <a:rPr lang="en-US" altLang="zh-TW" sz="3200" dirty="0">
                <a:ea typeface="新細明體" pitchFamily="18" charset="-120"/>
              </a:rPr>
              <a:t>a Parameter</a:t>
            </a:r>
            <a:endParaRPr lang="en-US" altLang="zh-TW" sz="3200" dirty="0" smtClean="0">
              <a:ea typeface="新細明體" pitchFamily="18" charset="-12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void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array[][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rows)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// array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should be treated in this function as a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rows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x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2D-array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main()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a1[24][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a2[100][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a3[10][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2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];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 a1, 24 );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0-23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a3, 10 );  	// 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Compile-time error;  different 2</a:t>
            </a:r>
            <a:r>
              <a:rPr lang="en-US" altLang="zh-TW" sz="2000" b="0" baseline="3000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nd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 dimension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4419600" y="1739900"/>
            <a:ext cx="4572000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The function is unaware of the size of the first dimension of the actual parameter; the size is usually indicated using a </a:t>
            </a:r>
            <a:r>
              <a:rPr lang="en-US" altLang="zh-TW" sz="2400" dirty="0">
                <a:ea typeface="新細明體" pitchFamily="18" charset="-120"/>
              </a:rPr>
              <a:t>separate </a:t>
            </a:r>
            <a:r>
              <a:rPr lang="en-US" altLang="zh-TW" sz="2400" dirty="0" smtClean="0">
                <a:ea typeface="新細明體" pitchFamily="18" charset="-120"/>
              </a:rPr>
              <a:t>parameter.</a:t>
            </a:r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197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4A76647-1D02-4CB2-8C45-756E36430199}" type="slidenum">
              <a:rPr lang="zh-TW" altLang="en-US" b="0"/>
              <a:pPr/>
              <a:t>16</a:t>
            </a:fld>
            <a:endParaRPr lang="en-US" altLang="zh-TW" b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2-D Arrays as Parameters (</a:t>
            </a:r>
            <a:r>
              <a:rPr lang="en-US" altLang="zh-TW" dirty="0" err="1" smtClean="0">
                <a:ea typeface="新細明體" pitchFamily="18" charset="-120"/>
              </a:rPr>
              <a:t>Misc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08100"/>
            <a:ext cx="8610600" cy="48228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Function prototypes (referring to the function </a:t>
            </a:r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foo()</a:t>
            </a:r>
            <a:r>
              <a:rPr lang="en-US" altLang="zh-TW" sz="2800" dirty="0" smtClean="0">
                <a:ea typeface="新細明體" pitchFamily="18" charset="-120"/>
              </a:rPr>
              <a:t> in the previous slide)</a:t>
            </a:r>
          </a:p>
          <a:p>
            <a:pPr marL="457200" lvl="1" indent="0" eaLnBrk="1" hangingPunct="1">
              <a:buNone/>
            </a:pP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void foo(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array[][64],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rows 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				or</a:t>
            </a:r>
          </a:p>
          <a:p>
            <a:pPr marL="457200" lvl="1" indent="0" eaLnBrk="1" hangingPunct="1">
              <a:buNone/>
            </a:pP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void foo(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[][64],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);</a:t>
            </a:r>
            <a:endParaRPr lang="en-US" altLang="zh-TW" sz="2400" dirty="0" smtClean="0">
              <a:ea typeface="新細明體" pitchFamily="18" charset="-120"/>
            </a:endParaRPr>
          </a:p>
          <a:p>
            <a:endParaRPr lang="en-US" altLang="zh-TW" sz="28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7003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6 </a:t>
            </a:r>
            <a:r>
              <a:rPr lang="en-US" dirty="0" smtClean="0"/>
              <a:t>C </a:t>
            </a:r>
            <a:r>
              <a:rPr lang="en-US" dirty="0" smtClean="0"/>
              <a:t>Arrays</a:t>
            </a:r>
            <a:endParaRPr lang="en-US" dirty="0"/>
          </a:p>
          <a:p>
            <a:pPr lvl="1"/>
            <a:r>
              <a:rPr lang="en-US" dirty="0" smtClean="0"/>
              <a:t>Sections </a:t>
            </a:r>
            <a:r>
              <a:rPr lang="en-US" dirty="0" smtClean="0"/>
              <a:t>6.7: Passing Arrays to Functions</a:t>
            </a:r>
            <a:endParaRPr lang="en-US" dirty="0"/>
          </a:p>
          <a:p>
            <a:pPr lvl="1"/>
            <a:r>
              <a:rPr lang="en-US" dirty="0" smtClean="0"/>
              <a:t>Sections </a:t>
            </a:r>
            <a:r>
              <a:rPr lang="en-US" dirty="0" smtClean="0"/>
              <a:t>6.9: A Case Study</a:t>
            </a:r>
          </a:p>
          <a:p>
            <a:pPr lvl="1"/>
            <a:r>
              <a:rPr lang="en-US" dirty="0"/>
              <a:t>Sections </a:t>
            </a:r>
            <a:r>
              <a:rPr lang="en-US" dirty="0" smtClean="0"/>
              <a:t>6.11: </a:t>
            </a:r>
            <a:r>
              <a:rPr lang="en-US" smtClean="0"/>
              <a:t>Multidimensional Arrays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008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 1-D array to a function</a:t>
            </a:r>
          </a:p>
          <a:p>
            <a:endParaRPr lang="en-US" dirty="0" smtClean="0"/>
          </a:p>
          <a:p>
            <a:r>
              <a:rPr lang="en-US" dirty="0" smtClean="0"/>
              <a:t>An array is passed by reference</a:t>
            </a:r>
          </a:p>
          <a:p>
            <a:endParaRPr lang="en-US" dirty="0" smtClean="0"/>
          </a:p>
          <a:p>
            <a:r>
              <a:rPr lang="en-US" dirty="0" smtClean="0"/>
              <a:t>Passing a 2-D array to a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3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ea typeface="新細明體" pitchFamily="18" charset="-120"/>
              </a:rPr>
              <a:t>Passing a 1-D Array to a Function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 [],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array[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}, B[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5 );  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4 5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B, 10 ); 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"0 0 0 0 0 0 0 0 0 0 "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A, 3 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 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Output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"1 2 3 "</a:t>
            </a:r>
            <a:endParaRPr lang="en-US" altLang="zh-TW" b="0" dirty="0" smtClean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26000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90800" y="1016000"/>
            <a:ext cx="1524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4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1-D </a:t>
            </a:r>
            <a:r>
              <a:rPr lang="en-US" altLang="zh-TW" sz="4000" dirty="0" smtClean="0">
                <a:ea typeface="新細明體" pitchFamily="18" charset="-120"/>
              </a:rPr>
              <a:t>Arrays as </a:t>
            </a:r>
            <a:r>
              <a:rPr lang="en-US" altLang="zh-TW" sz="4000" dirty="0">
                <a:ea typeface="新細明體" pitchFamily="18" charset="-120"/>
              </a:rPr>
              <a:t>Formal </a:t>
            </a:r>
            <a:r>
              <a:rPr lang="en-US" altLang="zh-TW" sz="4000" dirty="0" smtClean="0">
                <a:ea typeface="新細明體" pitchFamily="18" charset="-120"/>
              </a:rPr>
              <a:t>Parameters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 [],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array[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}, B[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5 );  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4 5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B, 10 ); 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"0 0 0 0 0 0 0 0 0 0 "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A, 3 );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"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4419600" y="1447800"/>
            <a:ext cx="4572000" cy="18288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ea typeface="新細明體" pitchFamily="18" charset="-120"/>
              </a:rPr>
              <a:t>Needs a </a:t>
            </a: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</a:rPr>
              <a:t>[]</a:t>
            </a:r>
            <a:r>
              <a:rPr lang="en-US" altLang="zh-TW" sz="2400" dirty="0">
                <a:ea typeface="新細明體" pitchFamily="18" charset="-120"/>
              </a:rPr>
              <a:t> after the parameter name</a:t>
            </a:r>
          </a:p>
          <a:p>
            <a:pPr marL="0" indent="0"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Number </a:t>
            </a:r>
            <a:r>
              <a:rPr lang="en-US" altLang="zh-TW" sz="2400" dirty="0">
                <a:ea typeface="新細明體" pitchFamily="18" charset="-120"/>
              </a:rPr>
              <a:t>inside </a:t>
            </a: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</a:rPr>
              <a:t>[]</a:t>
            </a:r>
            <a:r>
              <a:rPr lang="en-US" altLang="zh-TW" sz="2400" dirty="0">
                <a:ea typeface="新細明體" pitchFamily="18" charset="-120"/>
              </a:rPr>
              <a:t>, if any, is ignored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</a:p>
          <a:p>
            <a:pPr marL="0" indent="0">
              <a:buNone/>
            </a:pPr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8770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4038600"/>
            <a:ext cx="3810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5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1-D </a:t>
            </a:r>
            <a:r>
              <a:rPr lang="en-US" altLang="zh-TW" sz="4000" dirty="0" smtClean="0">
                <a:ea typeface="新細明體" pitchFamily="18" charset="-120"/>
              </a:rPr>
              <a:t>Arrays as Actual Parameters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 [],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array[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}, B[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5 );  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4 5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B, 10 ); 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"0 0 0 0 0 0 0 0 0 0 "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A, 3 );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"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2628900" y="1447800"/>
            <a:ext cx="6375400" cy="19050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The actual parameter can be </a:t>
            </a:r>
            <a:r>
              <a:rPr lang="en-US" altLang="zh-TW" sz="2400" dirty="0">
                <a:ea typeface="新細明體" pitchFamily="18" charset="-120"/>
              </a:rPr>
              <a:t>a 1-D array of the same </a:t>
            </a:r>
            <a:r>
              <a:rPr lang="en-US" altLang="zh-TW" sz="2400" dirty="0" smtClean="0">
                <a:ea typeface="新細明體" pitchFamily="18" charset="-120"/>
              </a:rPr>
              <a:t>data type </a:t>
            </a:r>
            <a:r>
              <a:rPr lang="en-US" altLang="zh-TW" sz="2400" dirty="0">
                <a:ea typeface="新細明體" pitchFamily="18" charset="-120"/>
              </a:rPr>
              <a:t>of ANY </a:t>
            </a:r>
            <a:r>
              <a:rPr lang="en-US" altLang="zh-TW" sz="2400" dirty="0" smtClean="0">
                <a:ea typeface="新細明體" pitchFamily="18" charset="-120"/>
              </a:rPr>
              <a:t>size.</a:t>
            </a:r>
          </a:p>
          <a:p>
            <a:pPr marL="0" indent="0"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The array name, "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400" dirty="0" smtClean="0">
                <a:ea typeface="新細明體" pitchFamily="18" charset="-120"/>
              </a:rPr>
              <a:t>" or "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400" dirty="0" smtClean="0">
                <a:ea typeface="新細明體" pitchFamily="18" charset="-120"/>
              </a:rPr>
              <a:t>", already represents an "array of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 smtClean="0">
                <a:ea typeface="新細明體" pitchFamily="18" charset="-120"/>
              </a:rPr>
              <a:t>".</a:t>
            </a:r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882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4800" y="4025900"/>
            <a:ext cx="381000" cy="927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1003300"/>
            <a:ext cx="16891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6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Indicating Array Size via a Parameter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 [],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array[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}, B[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5 );  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4 5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B, 10 ); 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"0 0 0 0 0 0 0 0 0 0 "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A, 3 );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"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4419600" y="1739900"/>
            <a:ext cx="4572000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The function is unaware of the size of the actual parameter; the size is usually indicated using a </a:t>
            </a:r>
            <a:r>
              <a:rPr lang="en-US" altLang="zh-TW" sz="2400" dirty="0">
                <a:ea typeface="新細明體" pitchFamily="18" charset="-120"/>
              </a:rPr>
              <a:t>separate </a:t>
            </a:r>
            <a:r>
              <a:rPr lang="en-US" altLang="zh-TW" sz="2400" dirty="0" smtClean="0">
                <a:ea typeface="新細明體" pitchFamily="18" charset="-120"/>
              </a:rPr>
              <a:t>parameter.</a:t>
            </a:r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0892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4A76647-1D02-4CB2-8C45-756E36430199}" type="slidenum">
              <a:rPr lang="zh-TW" altLang="en-US" b="0"/>
              <a:pPr/>
              <a:t>7</a:t>
            </a:fld>
            <a:endParaRPr lang="en-US" altLang="zh-TW" b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Array is passed to a function by reference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When an array is passed to a function via a parameter, the array is </a:t>
            </a:r>
            <a:r>
              <a:rPr lang="en-US" altLang="zh-TW" sz="2800" i="1" u="sng" dirty="0" smtClean="0">
                <a:solidFill>
                  <a:srgbClr val="0070C0"/>
                </a:solidFill>
                <a:ea typeface="新細明體" pitchFamily="18" charset="-120"/>
              </a:rPr>
              <a:t>passed by reference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smtClean="0">
                <a:ea typeface="新細明體" pitchFamily="18" charset="-120"/>
              </a:rPr>
              <a:t>(an ordinary variable is </a:t>
            </a:r>
            <a:r>
              <a:rPr lang="en-US" altLang="zh-TW" sz="2800" i="1" u="sng" dirty="0" smtClean="0">
                <a:solidFill>
                  <a:srgbClr val="0070C0"/>
                </a:solidFill>
                <a:ea typeface="新細明體" pitchFamily="18" charset="-120"/>
              </a:rPr>
              <a:t>passed by value</a:t>
            </a:r>
            <a:r>
              <a:rPr lang="en-US" altLang="zh-TW" sz="2800" dirty="0" smtClean="0">
                <a:ea typeface="新細明體" pitchFamily="18" charset="-120"/>
              </a:rPr>
              <a:t>).</a:t>
            </a:r>
          </a:p>
          <a:p>
            <a:pPr eaLnBrk="1" hangingPunct="1"/>
            <a:endParaRPr lang="en-US" altLang="zh-TW" sz="2800" u="sng" dirty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When a parameter is passed by reference, </a:t>
            </a:r>
            <a:r>
              <a:rPr lang="en-US" altLang="zh-TW" sz="2800" u="sng" dirty="0" smtClean="0">
                <a:ea typeface="新細明體" pitchFamily="18" charset="-120"/>
              </a:rPr>
              <a:t>modifying the formal parameter has the same affect on the actual parameter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  <a:endParaRPr lang="en-US" altLang="zh-TW" sz="2800" u="sng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5715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8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When a parameter is passed by reference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clear(</a:t>
            </a:r>
            <a:r>
              <a:rPr lang="en-US" altLang="zh-TW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A[], </a:t>
            </a:r>
            <a:r>
              <a:rPr lang="en-US" altLang="zh-TW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N) {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N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A[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clear(B,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After line 10 is executed,  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// all elements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of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will 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// become 0's</a:t>
            </a: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56870"/>
              </p:ext>
            </p:extLst>
          </p:nvPr>
        </p:nvGraphicFramePr>
        <p:xfrm>
          <a:off x="6039735" y="3619500"/>
          <a:ext cx="28170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4419600" y="1028700"/>
            <a:ext cx="4711700" cy="1904999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When a parameter is passed by reference, the formal parameter becomes an alias of the actual parameter during the function call. 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0380" y="36634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4802980" y="4419600"/>
            <a:ext cx="4328319" cy="18288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In this example, the formal parameter A and the actual parameter B refer to the same array during the function call.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590800" y="1295400"/>
            <a:ext cx="3349784" cy="23241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8274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9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When a parameter is passed by value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clear(</a:t>
            </a:r>
            <a:r>
              <a:rPr lang="en-US" altLang="zh-TW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a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b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clear(b);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After line 8 is executed,  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// b remains 5</a:t>
            </a:r>
          </a:p>
          <a:p>
            <a:pPr>
              <a:lnSpc>
                <a:spcPct val="110000"/>
              </a:lnSpc>
            </a:pP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70572"/>
              </p:ext>
            </p:extLst>
          </p:nvPr>
        </p:nvGraphicFramePr>
        <p:xfrm>
          <a:off x="6058785" y="3048000"/>
          <a:ext cx="5634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124200" y="4267201"/>
            <a:ext cx="6007100" cy="1981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When a parameter is passed by value, the value of the actual parameter is copied to the formal parameter; they have their own storage space.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9430" y="30919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88265"/>
              </p:ext>
            </p:extLst>
          </p:nvPr>
        </p:nvGraphicFramePr>
        <p:xfrm>
          <a:off x="6041390" y="1041202"/>
          <a:ext cx="5634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92035" y="108513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Curved Up Arrow 7"/>
          <p:cNvSpPr/>
          <p:nvPr/>
        </p:nvSpPr>
        <p:spPr>
          <a:xfrm rot="16200000">
            <a:off x="6038791" y="1751948"/>
            <a:ext cx="2191464" cy="857839"/>
          </a:xfrm>
          <a:prstGeom prst="curvedUpArrow">
            <a:avLst>
              <a:gd name="adj1" fmla="val 14573"/>
              <a:gd name="adj2" fmla="val 48508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1673035"/>
            <a:ext cx="1225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Value of b</a:t>
            </a:r>
          </a:p>
          <a:p>
            <a:r>
              <a:rPr lang="en-US" sz="2000" dirty="0" smtClean="0"/>
              <a:t>is copied</a:t>
            </a:r>
          </a:p>
          <a:p>
            <a:r>
              <a:rPr lang="en-US" sz="2000" dirty="0" smtClean="0"/>
              <a:t>to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908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23114</TotalTime>
  <Words>1558</Words>
  <Application>Microsoft Office PowerPoint</Application>
  <PresentationFormat>On-screen Show (4:3)</PresentationFormat>
  <Paragraphs>446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Wingdings</vt:lpstr>
      <vt:lpstr>新細明體</vt:lpstr>
      <vt:lpstr>Arial</vt:lpstr>
      <vt:lpstr>Times New Roman</vt:lpstr>
      <vt:lpstr>Consolas</vt:lpstr>
      <vt:lpstr>Office Theme</vt:lpstr>
      <vt:lpstr>Function (Arrays as Parameters)</vt:lpstr>
      <vt:lpstr>Outline</vt:lpstr>
      <vt:lpstr>Passing a 1-D Array to a Function</vt:lpstr>
      <vt:lpstr>1-D Arrays as Formal Parameters</vt:lpstr>
      <vt:lpstr>1-D Arrays as Actual Parameters</vt:lpstr>
      <vt:lpstr>Indicating Array Size via a Parameter</vt:lpstr>
      <vt:lpstr>Array is passed to a function by reference</vt:lpstr>
      <vt:lpstr>When a parameter is passed by reference</vt:lpstr>
      <vt:lpstr>When a parameter is passed by value</vt:lpstr>
      <vt:lpstr>Example: Using array to pass data from a callee to a caller</vt:lpstr>
      <vt:lpstr>1-D Arrays as Parameters (Misc)</vt:lpstr>
      <vt:lpstr>Passing a 2-D Array to a Function</vt:lpstr>
      <vt:lpstr>2-D Arrays as Formal Parameters</vt:lpstr>
      <vt:lpstr>2-D Arrays as Actual Parameters</vt:lpstr>
      <vt:lpstr>Indicating the 1st Dimension Size via a Parameter</vt:lpstr>
      <vt:lpstr>2-D Arrays as Parameters (Misc)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1962</cp:revision>
  <dcterms:created xsi:type="dcterms:W3CDTF">2011-07-19T12:51:33Z</dcterms:created>
  <dcterms:modified xsi:type="dcterms:W3CDTF">2016-10-25T09:43:18Z</dcterms:modified>
</cp:coreProperties>
</file>