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60" r:id="rId4"/>
    <p:sldId id="309" r:id="rId5"/>
    <p:sldId id="319" r:id="rId6"/>
    <p:sldId id="320" r:id="rId7"/>
    <p:sldId id="347" r:id="rId8"/>
    <p:sldId id="321" r:id="rId9"/>
    <p:sldId id="326" r:id="rId10"/>
    <p:sldId id="325" r:id="rId11"/>
    <p:sldId id="342" r:id="rId12"/>
    <p:sldId id="343" r:id="rId13"/>
    <p:sldId id="338" r:id="rId14"/>
    <p:sldId id="328" r:id="rId15"/>
    <p:sldId id="339" r:id="rId16"/>
    <p:sldId id="340" r:id="rId17"/>
    <p:sldId id="344" r:id="rId18"/>
    <p:sldId id="272" r:id="rId19"/>
    <p:sldId id="345" r:id="rId20"/>
    <p:sldId id="273" r:id="rId21"/>
    <p:sldId id="274" r:id="rId22"/>
    <p:sldId id="275" r:id="rId23"/>
    <p:sldId id="334" r:id="rId24"/>
    <p:sldId id="335" r:id="rId25"/>
    <p:sldId id="277" r:id="rId26"/>
    <p:sldId id="279" r:id="rId27"/>
    <p:sldId id="280" r:id="rId28"/>
    <p:sldId id="336" r:id="rId29"/>
    <p:sldId id="281" r:id="rId30"/>
    <p:sldId id="282" r:id="rId31"/>
    <p:sldId id="284" r:id="rId32"/>
    <p:sldId id="285" r:id="rId33"/>
    <p:sldId id="288" r:id="rId34"/>
    <p:sldId id="289" r:id="rId35"/>
    <p:sldId id="352" r:id="rId36"/>
    <p:sldId id="290" r:id="rId37"/>
    <p:sldId id="291" r:id="rId38"/>
    <p:sldId id="292" r:id="rId39"/>
    <p:sldId id="294" r:id="rId40"/>
    <p:sldId id="308" r:id="rId41"/>
    <p:sldId id="353" r:id="rId4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新細明體" panose="02020500000000000000" pitchFamily="18" charset="-120"/>
      <p:regular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201" autoAdjust="0"/>
  </p:normalViewPr>
  <p:slideViewPr>
    <p:cSldViewPr>
      <p:cViewPr varScale="1">
        <p:scale>
          <a:sx n="105" d="100"/>
          <a:sy n="105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2016-10-25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658C-C1A7-450C-89D2-DFF02B4821E9}" type="datetime1">
              <a:rPr lang="zh-TW" altLang="en-US"/>
              <a:pPr/>
              <a:t>2016/10/25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02A09-46C3-4B27-B4E1-E80642C8317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28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DBD54-8A0A-4E93-832C-A2BD3803A94D}" type="datetime1">
              <a:rPr lang="zh-TW" altLang="en-US"/>
              <a:pPr/>
              <a:t>2016/10/25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D4766-0F25-4965-9E83-DF187F4E9D2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34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84EEDF-0B5B-4EDD-B01B-DE01452FA9B9}" type="datetime1">
              <a:rPr lang="zh-TW" altLang="en-US"/>
              <a:pPr/>
              <a:t>2016/10/25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4F87E-1E6B-4571-B3DE-B5F3995A3E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9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ea typeface="新細明體" pitchFamily="18" charset="-120"/>
              </a:rPr>
              <a:t>Functions</a:t>
            </a:r>
            <a:endParaRPr lang="en-US" altLang="zh-TW" b="1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"Hi! How are you?\n"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latin typeface="Consolas" panose="020B0609020204030204" pitchFamily="49" charset="0"/>
              </a:rPr>
              <a:t>Hi!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you?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1.6. Control Flow During a Function Call – Part 3</a:t>
            </a:r>
            <a:endParaRPr lang="en-US" altLang="zh-TW" sz="4000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276600" y="4058582"/>
            <a:ext cx="5715000" cy="14768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400" dirty="0" smtClean="0"/>
              <a:t>When execution is completed in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greet()</a:t>
            </a:r>
            <a:r>
              <a:rPr lang="en-US" altLang="zh-TW" sz="2400" dirty="0" smtClean="0"/>
              <a:t>, control is</a:t>
            </a:r>
            <a:r>
              <a:rPr lang="en-US" altLang="zh-TW" sz="2400" u="sng" dirty="0" smtClean="0"/>
              <a:t> returned to the location where the function is called</a:t>
            </a:r>
            <a:r>
              <a:rPr lang="en-US" altLang="zh-TW" sz="2400" dirty="0" smtClean="0"/>
              <a:t>.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5333998" y="1828800"/>
            <a:ext cx="2133601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2286000" y="3810000"/>
            <a:ext cx="5181600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7467599" y="1828800"/>
            <a:ext cx="1" cy="198120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5341255" y="1828799"/>
            <a:ext cx="0" cy="740229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2271488" y="4009621"/>
            <a:ext cx="4891312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7162800" y="2569027"/>
            <a:ext cx="0" cy="144059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5341254" y="2583542"/>
            <a:ext cx="182154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1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28-0F4A-4CB0-AC07-BC41AACAB7A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1.7. Variables </a:t>
            </a:r>
            <a:r>
              <a:rPr lang="en-US" altLang="zh-TW" sz="3200" dirty="0"/>
              <a:t>declared in a function are </a:t>
            </a:r>
            <a:r>
              <a:rPr lang="en-US" altLang="zh-TW" sz="3200" u="sng" dirty="0" smtClean="0"/>
              <a:t>local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to that function.</a:t>
            </a:r>
            <a:endParaRPr lang="en-US" sz="3200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66725" y="990600"/>
            <a:ext cx="8686800" cy="517064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foo()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CC00CC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=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"In foo(): x = 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>
                <a:solidFill>
                  <a:srgbClr val="CC00CC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=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"Before: In main(): x = 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foo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"After: In main(): x = 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990600"/>
            <a:ext cx="461962" cy="517064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384840" y="5562600"/>
            <a:ext cx="3570208" cy="1015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Before: In main(): x = 5</a:t>
            </a: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In foo(): x = 0</a:t>
            </a: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After: In main(): x = 5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191000" y="990601"/>
            <a:ext cx="4764048" cy="533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400" dirty="0">
                <a:solidFill>
                  <a:srgbClr val="000000"/>
                </a:solidFill>
              </a:rPr>
              <a:t>Every function 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has </a:t>
            </a:r>
            <a:r>
              <a:rPr kumimoji="0" lang="en-US" altLang="zh-TW" sz="2400" dirty="0">
                <a:solidFill>
                  <a:srgbClr val="000000"/>
                </a:solidFill>
              </a:rPr>
              <a:t>its own variables. 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828813" y="2144491"/>
            <a:ext cx="4114800" cy="206451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400" dirty="0">
                <a:solidFill>
                  <a:srgbClr val="000000"/>
                </a:solidFill>
              </a:rPr>
              <a:t> in </a:t>
            </a:r>
            <a:r>
              <a:rPr kumimoji="0" lang="en-US" altLang="zh-TW" sz="2400" dirty="0">
                <a:latin typeface="Consolas" panose="020B0609020204030204" pitchFamily="49" charset="0"/>
              </a:rPr>
              <a:t>foo()</a:t>
            </a:r>
            <a:r>
              <a:rPr kumimoji="0" lang="en-US" altLang="zh-TW" sz="2400" dirty="0">
                <a:solidFill>
                  <a:srgbClr val="000000"/>
                </a:solidFill>
              </a:rPr>
              <a:t> and </a:t>
            </a:r>
            <a:r>
              <a:rPr kumimoji="0"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kumimoji="0" lang="en-US" altLang="zh-TW" sz="2400" dirty="0">
                <a:solidFill>
                  <a:srgbClr val="000000"/>
                </a:solidFill>
              </a:rPr>
              <a:t> in </a:t>
            </a:r>
            <a:r>
              <a:rPr kumimoji="0" lang="en-US" altLang="zh-TW" sz="2400" dirty="0">
                <a:latin typeface="Consolas" panose="020B0609020204030204" pitchFamily="49" charset="0"/>
              </a:rPr>
              <a:t>main()</a:t>
            </a:r>
            <a:r>
              <a:rPr kumimoji="0" lang="en-US" altLang="zh-TW" sz="2400" dirty="0">
                <a:solidFill>
                  <a:srgbClr val="000000"/>
                </a:solidFill>
              </a:rPr>
              <a:t> are two </a:t>
            </a:r>
            <a:r>
              <a:rPr kumimoji="0" lang="en-US" altLang="zh-TW" sz="2400" u="sng" dirty="0">
                <a:solidFill>
                  <a:srgbClr val="000000"/>
                </a:solidFill>
              </a:rPr>
              <a:t>different variables</a:t>
            </a:r>
            <a:r>
              <a:rPr kumimoji="0" lang="en-US" altLang="zh-TW" sz="2400" dirty="0">
                <a:solidFill>
                  <a:srgbClr val="000000"/>
                </a:solidFill>
              </a:rPr>
              <a:t>.</a:t>
            </a:r>
            <a:endParaRPr kumimoji="0"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5791994" y="3177381"/>
            <a:ext cx="57626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0" lang="en-US" altLang="zh-TW"/>
              <a:t>0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169944" y="3177381"/>
            <a:ext cx="57626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0" lang="en-US" altLang="zh-TW"/>
              <a:t>5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5726510" y="3507581"/>
            <a:ext cx="70564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kumimoji="0" lang="en-US" altLang="zh-TW" b="1" dirty="0">
                <a:solidFill>
                  <a:srgbClr val="CC00CC"/>
                </a:solidFill>
                <a:latin typeface="Consolas" panose="020B0609020204030204" pitchFamily="49" charset="0"/>
              </a:rPr>
              <a:t>x</a:t>
            </a:r>
            <a:endParaRPr kumimoji="0" lang="en-US" altLang="zh-TW" dirty="0">
              <a:solidFill>
                <a:srgbClr val="CC00CC"/>
              </a:solidFill>
            </a:endParaRPr>
          </a:p>
          <a:p>
            <a:pPr algn="ctr" eaLnBrk="0" hangingPunct="0">
              <a:lnSpc>
                <a:spcPct val="80000"/>
              </a:lnSpc>
            </a:pPr>
            <a:r>
              <a:rPr kumimoji="0" lang="en-US" altLang="zh-TW" dirty="0"/>
              <a:t>(</a:t>
            </a:r>
            <a:r>
              <a:rPr kumimoji="0" lang="en-US" altLang="zh-TW" b="1" dirty="0">
                <a:latin typeface="Consolas" panose="020B0609020204030204" pitchFamily="49" charset="0"/>
              </a:rPr>
              <a:t>foo</a:t>
            </a:r>
            <a:r>
              <a:rPr kumimoji="0" lang="en-US" altLang="zh-TW" dirty="0"/>
              <a:t>)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7042729" y="3507581"/>
            <a:ext cx="83227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kumimoji="0"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kumimoji="0" lang="en-US" altLang="zh-TW" dirty="0">
              <a:solidFill>
                <a:srgbClr val="FF0000"/>
              </a:solidFill>
            </a:endParaRPr>
          </a:p>
          <a:p>
            <a:pPr algn="ctr" eaLnBrk="0" hangingPunct="0">
              <a:lnSpc>
                <a:spcPct val="80000"/>
              </a:lnSpc>
            </a:pPr>
            <a:r>
              <a:rPr kumimoji="0" lang="en-US" altLang="zh-TW" dirty="0"/>
              <a:t>(</a:t>
            </a:r>
            <a:r>
              <a:rPr kumimoji="0" lang="en-US" altLang="zh-TW" b="1" dirty="0">
                <a:latin typeface="Consolas" panose="020B0609020204030204" pitchFamily="49" charset="0"/>
              </a:rPr>
              <a:t>main</a:t>
            </a:r>
            <a:r>
              <a:rPr kumimoji="0"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371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1" grpId="0" animBg="1"/>
      <p:bldP spid="67592" grpId="0" animBg="1"/>
      <p:bldP spid="67593" grpId="0" animBg="1"/>
      <p:bldP spid="67594" grpId="0"/>
      <p:bldP spid="675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AFFC-7044-4D32-B5C1-AADB05BE2D41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1.7. Variables declared in </a:t>
            </a:r>
            <a:r>
              <a:rPr lang="en-US" altLang="zh-TW" sz="3200" dirty="0">
                <a:solidFill>
                  <a:schemeClr val="tx1"/>
                </a:solidFill>
              </a:rPr>
              <a:t>one function are not </a:t>
            </a:r>
            <a:r>
              <a:rPr lang="en-US" altLang="zh-TW" sz="3200" dirty="0" smtClean="0">
                <a:solidFill>
                  <a:schemeClr val="tx1"/>
                </a:solidFill>
              </a:rPr>
              <a:t>accessible by </a:t>
            </a:r>
            <a:r>
              <a:rPr lang="en-US" altLang="zh-TW" sz="3200" dirty="0">
                <a:solidFill>
                  <a:schemeClr val="tx1"/>
                </a:solidFill>
              </a:rPr>
              <a:t>another function.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461963" y="990600"/>
            <a:ext cx="8686800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bar()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y =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"In bar(): y = 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y);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bar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	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/* Compile-time error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763" y="990600"/>
            <a:ext cx="461962" cy="342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95263" y="4405132"/>
            <a:ext cx="8755062" cy="17526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400" dirty="0">
                <a:solidFill>
                  <a:srgbClr val="000000"/>
                </a:solidFill>
              </a:rPr>
              <a:t>Variables declared in a function are </a:t>
            </a:r>
            <a:r>
              <a:rPr kumimoji="0" lang="en-US" altLang="zh-TW" sz="2400" i="1" dirty="0">
                <a:solidFill>
                  <a:srgbClr val="0000FF"/>
                </a:solidFill>
              </a:rPr>
              <a:t>local variables</a:t>
            </a:r>
            <a:r>
              <a:rPr kumimoji="0" lang="en-US" altLang="zh-TW" sz="2400" dirty="0">
                <a:solidFill>
                  <a:srgbClr val="000000"/>
                </a:solidFill>
              </a:rPr>
              <a:t> and are only accessible 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inside </a:t>
            </a:r>
            <a:r>
              <a:rPr kumimoji="0" lang="en-US" altLang="zh-TW" sz="2400" dirty="0">
                <a:solidFill>
                  <a:srgbClr val="000000"/>
                </a:solidFill>
              </a:rPr>
              <a:t>that function.</a:t>
            </a:r>
          </a:p>
          <a:p>
            <a:pPr eaLnBrk="0" hangingPunct="0"/>
            <a:endParaRPr kumimoji="0" lang="en-US" altLang="zh-TW" sz="2400" dirty="0">
              <a:solidFill>
                <a:srgbClr val="000000"/>
              </a:solidFill>
            </a:endParaRPr>
          </a:p>
          <a:p>
            <a:pPr eaLnBrk="0" hangingPunct="0"/>
            <a:r>
              <a:rPr kumimoji="0"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kumimoji="0" lang="en-US" altLang="zh-TW" sz="2400" dirty="0">
                <a:solidFill>
                  <a:srgbClr val="000000"/>
                </a:solidFill>
              </a:rPr>
              <a:t>, being declared in </a:t>
            </a:r>
            <a:r>
              <a:rPr kumimoji="0"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bar()</a:t>
            </a:r>
            <a:r>
              <a:rPr kumimoji="0" lang="en-US" altLang="zh-TW" sz="2400" dirty="0">
                <a:solidFill>
                  <a:srgbClr val="000000"/>
                </a:solidFill>
              </a:rPr>
              <a:t>, is not accessible in </a:t>
            </a:r>
            <a:r>
              <a:rPr kumimoji="0"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r>
              <a:rPr kumimoji="0" lang="en-US" altLang="zh-TW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837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A10-0F27-4190-A326-D4862C3CBFA6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762000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 smtClean="0"/>
              <a:t>2. Parameters</a:t>
            </a:r>
            <a:endParaRPr lang="zh-TW" altLang="en-US" b="1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49831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Parameters are for passing data from a caller to a </a:t>
            </a:r>
            <a:r>
              <a:rPr lang="en-US" altLang="zh-TW" sz="2800" dirty="0" err="1" smtClean="0"/>
              <a:t>callee</a:t>
            </a:r>
            <a:r>
              <a:rPr lang="en-US" altLang="zh-TW" sz="2800" dirty="0" smtClean="0"/>
              <a:t>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Proper use of parameters allows programmers to </a:t>
            </a:r>
            <a:r>
              <a:rPr lang="en-US" altLang="zh-TW" sz="2800" u="sng" dirty="0" smtClean="0"/>
              <a:t>reuse code</a:t>
            </a:r>
            <a:r>
              <a:rPr lang="en-US" altLang="zh-TW" sz="2800" dirty="0" smtClean="0"/>
              <a:t> for different data.</a:t>
            </a:r>
          </a:p>
          <a:p>
            <a:pPr lvl="1"/>
            <a:r>
              <a:rPr lang="en-US" altLang="zh-TW" sz="2400" dirty="0" smtClean="0"/>
              <a:t>e.g.,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can be used to print many kinds of data in different formats.</a:t>
            </a:r>
          </a:p>
        </p:txBody>
      </p:sp>
    </p:spTree>
    <p:extLst>
      <p:ext uri="{BB962C8B-B14F-4D97-AF65-F5344CB8AC3E}">
        <p14:creationId xmlns:p14="http://schemas.microsoft.com/office/powerpoint/2010/main" val="27165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16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void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 n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 {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+mn-cs"/>
              </a:rPr>
              <a:t>"%d\n"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, n);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}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main() {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x = 10;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3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x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x + 3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return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0;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168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kumimoji="0" lang="en-US" altLang="zh-TW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2.1. Formal and Actual Parameters</a:t>
            </a:r>
            <a:endParaRPr lang="en-US" altLang="zh-TW" sz="4000" b="1" dirty="0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343400" y="1143000"/>
            <a:ext cx="4610100" cy="2286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latin typeface="Calibri" panose="020F0502020204030204" pitchFamily="34" charset="0"/>
              </a:rPr>
              <a:t>Variables for holding the values passed 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to </a:t>
            </a:r>
            <a:r>
              <a:rPr lang="en-US" altLang="zh-TW" sz="2400" b="0" dirty="0">
                <a:latin typeface="Calibri" panose="020F0502020204030204" pitchFamily="34" charset="0"/>
              </a:rPr>
              <a:t>a function are called </a:t>
            </a:r>
            <a:r>
              <a:rPr lang="en-US" altLang="zh-TW" sz="2400" b="0" i="1" dirty="0">
                <a:solidFill>
                  <a:srgbClr val="0000FF"/>
                </a:solidFill>
                <a:latin typeface="Calibri" panose="020F0502020204030204" pitchFamily="34" charset="0"/>
              </a:rPr>
              <a:t>formal</a:t>
            </a:r>
            <a:r>
              <a:rPr lang="en-US" altLang="zh-TW" sz="2400" b="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400" b="0" i="1" dirty="0">
                <a:solidFill>
                  <a:srgbClr val="0000FF"/>
                </a:solidFill>
                <a:latin typeface="Calibri" panose="020F0502020204030204" pitchFamily="34" charset="0"/>
              </a:rPr>
              <a:t>parameters</a:t>
            </a:r>
            <a:r>
              <a:rPr lang="en-US" altLang="zh-TW" sz="2400" b="0" i="1" dirty="0">
                <a:latin typeface="Calibri" panose="020F0502020204030204" pitchFamily="34" charset="0"/>
              </a:rPr>
              <a:t>. </a:t>
            </a:r>
          </a:p>
          <a:p>
            <a:endParaRPr lang="en-US" altLang="zh-TW" sz="2400" b="0" dirty="0" smtClean="0">
              <a:latin typeface="Calibri" panose="020F0502020204030204" pitchFamily="34" charset="0"/>
            </a:endParaRPr>
          </a:p>
          <a:p>
            <a:r>
              <a:rPr lang="en-US" altLang="zh-TW" sz="2400" b="0" dirty="0" smtClean="0">
                <a:latin typeface="Calibri" panose="020F0502020204030204" pitchFamily="34" charset="0"/>
              </a:rPr>
              <a:t>They </a:t>
            </a:r>
            <a:r>
              <a:rPr lang="en-US" altLang="zh-TW" sz="2400" b="0" dirty="0">
                <a:latin typeface="Calibri" panose="020F0502020204030204" pitchFamily="34" charset="0"/>
              </a:rPr>
              <a:t>have </a:t>
            </a:r>
            <a:r>
              <a:rPr lang="en-US" altLang="zh-TW" sz="2400" b="0" u="sng" dirty="0">
                <a:latin typeface="Calibri" panose="020F0502020204030204" pitchFamily="34" charset="0"/>
              </a:rPr>
              <a:t>local</a:t>
            </a:r>
            <a:r>
              <a:rPr lang="en-US" altLang="zh-TW" sz="2400" b="0" dirty="0">
                <a:latin typeface="Calibri" panose="020F0502020204030204" pitchFamily="34" charset="0"/>
              </a:rPr>
              <a:t> scope in the function. 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343400" y="4114800"/>
            <a:ext cx="4610100" cy="13716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latin typeface="Calibri" panose="020F0502020204030204" pitchFamily="34" charset="0"/>
              </a:rPr>
              <a:t>The 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expressions specified </a:t>
            </a:r>
            <a:r>
              <a:rPr lang="en-US" altLang="zh-TW" sz="2400" b="0" dirty="0">
                <a:latin typeface="Calibri" panose="020F0502020204030204" pitchFamily="34" charset="0"/>
              </a:rPr>
              <a:t>in the function calls are called </a:t>
            </a:r>
            <a:r>
              <a:rPr lang="en-US" altLang="zh-TW" sz="2400" b="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actual </a:t>
            </a:r>
            <a:r>
              <a:rPr lang="en-US" altLang="zh-TW" sz="2400" b="0" i="1" dirty="0">
                <a:solidFill>
                  <a:srgbClr val="0000FF"/>
                </a:solidFill>
                <a:latin typeface="Calibri" panose="020F0502020204030204" pitchFamily="34" charset="0"/>
              </a:rPr>
              <a:t>parameters</a:t>
            </a:r>
            <a:r>
              <a:rPr lang="en-US" altLang="zh-TW" sz="2400" b="0" dirty="0">
                <a:latin typeface="Calibri" panose="020F0502020204030204" pitchFamily="34" charset="0"/>
              </a:rPr>
              <a:t> or </a:t>
            </a:r>
            <a:r>
              <a:rPr lang="en-US" altLang="zh-TW" sz="2400" b="0" i="1" dirty="0">
                <a:solidFill>
                  <a:srgbClr val="0000FF"/>
                </a:solidFill>
                <a:latin typeface="Calibri" panose="020F0502020204030204" pitchFamily="34" charset="0"/>
              </a:rPr>
              <a:t>arguments</a:t>
            </a:r>
            <a:r>
              <a:rPr lang="en-US" altLang="zh-TW" sz="2400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790700" y="1702078"/>
            <a:ext cx="838200" cy="36933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524000" y="4016653"/>
            <a:ext cx="41910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524000" y="4378603"/>
            <a:ext cx="41910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524000" y="4740553"/>
            <a:ext cx="110490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 flipV="1">
            <a:off x="2781300" y="2019300"/>
            <a:ext cx="156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 flipV="1">
            <a:off x="2095500" y="4152900"/>
            <a:ext cx="22479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2247900" y="4381500"/>
            <a:ext cx="20955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2628900" y="4381500"/>
            <a:ext cx="1714500" cy="361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6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16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void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 n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 {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</a:t>
            </a: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+mn-cs"/>
              </a:rPr>
              <a:t>"%d\n"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, n);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}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main() {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x = 10;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3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x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foo(</a:t>
            </a:r>
            <a:r>
              <a:rPr lang="en-US" altLang="zh-TW" sz="2000" b="0" dirty="0">
                <a:solidFill>
                  <a:srgbClr val="800080"/>
                </a:solidFill>
                <a:latin typeface="Consolas" panose="020B0609020204030204" pitchFamily="49" charset="0"/>
                <a:cs typeface="+mn-cs"/>
              </a:rPr>
              <a:t>x + 3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);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endParaRPr lang="en-US" altLang="zh-TW" sz="2000" b="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return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0;</a:t>
            </a:r>
          </a:p>
          <a:p>
            <a:pPr lvl="0" defTabSz="914400" eaLnBrk="1" hangingPunct="1">
              <a:lnSpc>
                <a:spcPct val="110000"/>
              </a:lnSpc>
              <a:tabLst/>
            </a:pP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168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kumimoji="0" lang="en-US" altLang="zh-TW" sz="200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2.2. How values are passed to a function</a:t>
            </a:r>
            <a:endParaRPr lang="en-US" altLang="zh-TW" sz="40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16916" y="1143000"/>
            <a:ext cx="4108350" cy="1079476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dirty="0">
                <a:latin typeface="Consolas" panose="020B0609020204030204" pitchFamily="49" charset="0"/>
              </a:rPr>
              <a:t>3</a:t>
            </a:r>
          </a:p>
          <a:p>
            <a:pPr eaLnBrk="1" hangingPunct="1"/>
            <a:r>
              <a:rPr kumimoji="0" lang="en-US" altLang="zh-TW" sz="2000" dirty="0">
                <a:latin typeface="Consolas" panose="020B0609020204030204" pitchFamily="49" charset="0"/>
              </a:rPr>
              <a:t>10</a:t>
            </a:r>
          </a:p>
          <a:p>
            <a:pPr eaLnBrk="1" hangingPunct="1"/>
            <a:r>
              <a:rPr kumimoji="0" lang="en-US" altLang="zh-TW" sz="2000" dirty="0">
                <a:latin typeface="Consolas" panose="020B0609020204030204" pitchFamily="49" charset="0"/>
              </a:rPr>
              <a:t>13    </a:t>
            </a: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2095499" y="1919288"/>
            <a:ext cx="1447800" cy="2271712"/>
          </a:xfrm>
          <a:custGeom>
            <a:avLst/>
            <a:gdLst>
              <a:gd name="T0" fmla="*/ 0 w 944"/>
              <a:gd name="T1" fmla="*/ 1728 h 1728"/>
              <a:gd name="T2" fmla="*/ 864 w 944"/>
              <a:gd name="T3" fmla="*/ 576 h 1728"/>
              <a:gd name="T4" fmla="*/ 480 w 944"/>
              <a:gd name="T5" fmla="*/ 0 h 1728"/>
              <a:gd name="T6" fmla="*/ 0 60000 65536"/>
              <a:gd name="T7" fmla="*/ 0 60000 65536"/>
              <a:gd name="T8" fmla="*/ 0 60000 65536"/>
              <a:gd name="T9" fmla="*/ 0 w 944"/>
              <a:gd name="T10" fmla="*/ 0 h 1728"/>
              <a:gd name="T11" fmla="*/ 944 w 944"/>
              <a:gd name="T12" fmla="*/ 1728 h 1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4" h="1728">
                <a:moveTo>
                  <a:pt x="0" y="1728"/>
                </a:moveTo>
                <a:cubicBezTo>
                  <a:pt x="392" y="1296"/>
                  <a:pt x="784" y="864"/>
                  <a:pt x="864" y="576"/>
                </a:cubicBezTo>
                <a:cubicBezTo>
                  <a:pt x="944" y="288"/>
                  <a:pt x="712" y="144"/>
                  <a:pt x="480" y="0"/>
                </a:cubicBezTo>
              </a:path>
            </a:pathLst>
          </a:custGeom>
          <a:noFill/>
          <a:ln w="254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479799" y="25908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dirty="0">
                <a:solidFill>
                  <a:schemeClr val="folHlink"/>
                </a:solidFill>
                <a:latin typeface="Calibri" panose="020F0502020204030204" pitchFamily="34" charset="0"/>
              </a:rPr>
              <a:t>n = 3</a:t>
            </a: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2095499" y="1919288"/>
            <a:ext cx="2736850" cy="2576512"/>
          </a:xfrm>
          <a:custGeom>
            <a:avLst/>
            <a:gdLst>
              <a:gd name="T0" fmla="*/ 0 w 1624"/>
              <a:gd name="T1" fmla="*/ 2448 h 2448"/>
              <a:gd name="T2" fmla="*/ 1344 w 1624"/>
              <a:gd name="T3" fmla="*/ 1392 h 2448"/>
              <a:gd name="T4" fmla="*/ 1488 w 1624"/>
              <a:gd name="T5" fmla="*/ 672 h 2448"/>
              <a:gd name="T6" fmla="*/ 528 w 1624"/>
              <a:gd name="T7" fmla="*/ 0 h 2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2448"/>
              <a:gd name="T14" fmla="*/ 1624 w 1624"/>
              <a:gd name="T15" fmla="*/ 2448 h 2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2448">
                <a:moveTo>
                  <a:pt x="0" y="2448"/>
                </a:moveTo>
                <a:cubicBezTo>
                  <a:pt x="548" y="2068"/>
                  <a:pt x="1096" y="1688"/>
                  <a:pt x="1344" y="1392"/>
                </a:cubicBezTo>
                <a:cubicBezTo>
                  <a:pt x="1592" y="1096"/>
                  <a:pt x="1624" y="904"/>
                  <a:pt x="1488" y="672"/>
                </a:cubicBezTo>
                <a:cubicBezTo>
                  <a:pt x="1352" y="440"/>
                  <a:pt x="940" y="220"/>
                  <a:pt x="528" y="0"/>
                </a:cubicBez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722372" y="2870478"/>
            <a:ext cx="763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dirty="0">
                <a:solidFill>
                  <a:srgbClr val="00B050"/>
                </a:solidFill>
                <a:latin typeface="Calibri" panose="020F0502020204030204" pitchFamily="34" charset="0"/>
              </a:rPr>
              <a:t>n = 10</a:t>
            </a:r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>
            <a:off x="2247899" y="1919288"/>
            <a:ext cx="3619500" cy="2957512"/>
          </a:xfrm>
          <a:custGeom>
            <a:avLst/>
            <a:gdLst>
              <a:gd name="T0" fmla="*/ 0 w 1624"/>
              <a:gd name="T1" fmla="*/ 2448 h 2448"/>
              <a:gd name="T2" fmla="*/ 1344 w 1624"/>
              <a:gd name="T3" fmla="*/ 1392 h 2448"/>
              <a:gd name="T4" fmla="*/ 1488 w 1624"/>
              <a:gd name="T5" fmla="*/ 672 h 2448"/>
              <a:gd name="T6" fmla="*/ 528 w 1624"/>
              <a:gd name="T7" fmla="*/ 0 h 2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2448"/>
              <a:gd name="T14" fmla="*/ 1624 w 1624"/>
              <a:gd name="T15" fmla="*/ 2448 h 2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2448">
                <a:moveTo>
                  <a:pt x="0" y="2448"/>
                </a:moveTo>
                <a:cubicBezTo>
                  <a:pt x="548" y="2068"/>
                  <a:pt x="1096" y="1688"/>
                  <a:pt x="1344" y="1392"/>
                </a:cubicBezTo>
                <a:cubicBezTo>
                  <a:pt x="1592" y="1096"/>
                  <a:pt x="1624" y="904"/>
                  <a:pt x="1488" y="672"/>
                </a:cubicBezTo>
                <a:cubicBezTo>
                  <a:pt x="1352" y="440"/>
                  <a:pt x="940" y="220"/>
                  <a:pt x="528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5715000" y="3203800"/>
            <a:ext cx="763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n = 13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057650" y="4419600"/>
            <a:ext cx="5021480" cy="158038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alibri" panose="020F0502020204030204" pitchFamily="34" charset="0"/>
              </a:rPr>
              <a:t>When a caller calls a function with parameters, the </a:t>
            </a:r>
            <a:r>
              <a:rPr lang="en-US" altLang="zh-TW" sz="2400" b="0" dirty="0">
                <a:latin typeface="Calibri" panose="020F0502020204030204" pitchFamily="34" charset="0"/>
              </a:rPr>
              <a:t>v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alues </a:t>
            </a:r>
            <a:r>
              <a:rPr lang="en-US" altLang="zh-TW" sz="2400" b="0" dirty="0">
                <a:latin typeface="Calibri" panose="020F0502020204030204" pitchFamily="34" charset="0"/>
              </a:rPr>
              <a:t>of the 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arguments </a:t>
            </a:r>
            <a:r>
              <a:rPr lang="en-US" altLang="zh-TW" sz="2400" b="0" dirty="0">
                <a:latin typeface="Calibri" panose="020F0502020204030204" pitchFamily="34" charset="0"/>
              </a:rPr>
              <a:t>are </a:t>
            </a:r>
            <a:r>
              <a:rPr lang="en-US" altLang="zh-TW" sz="2400" b="0" u="sng" dirty="0">
                <a:latin typeface="Calibri" panose="020F0502020204030204" pitchFamily="34" charset="0"/>
              </a:rPr>
              <a:t>copied</a:t>
            </a:r>
            <a:r>
              <a:rPr lang="en-US" altLang="zh-TW" sz="2400" b="0" dirty="0">
                <a:latin typeface="Calibri" panose="020F0502020204030204" pitchFamily="34" charset="0"/>
              </a:rPr>
              <a:t> to the 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formal </a:t>
            </a:r>
            <a:r>
              <a:rPr lang="en-US" altLang="zh-TW" sz="2400" b="0" dirty="0">
                <a:latin typeface="Calibri" panose="020F0502020204030204" pitchFamily="34" charset="0"/>
              </a:rPr>
              <a:t>parameters. </a:t>
            </a:r>
          </a:p>
        </p:txBody>
      </p:sp>
    </p:spTree>
    <p:extLst>
      <p:ext uri="{BB962C8B-B14F-4D97-AF65-F5344CB8AC3E}">
        <p14:creationId xmlns:p14="http://schemas.microsoft.com/office/powerpoint/2010/main" val="3856598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69EB-ECBD-412B-97CF-4A8181BACFC5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>
            <a:noAutofit/>
          </a:bodyPr>
          <a:lstStyle/>
          <a:p>
            <a:pPr algn="l"/>
            <a:r>
              <a:rPr lang="en-US" altLang="zh-TW" sz="3600" dirty="0" smtClean="0"/>
              <a:t>2.3. Defining a function </a:t>
            </a:r>
            <a:r>
              <a:rPr lang="en-US" altLang="zh-TW" sz="3600" dirty="0"/>
              <a:t>with </a:t>
            </a:r>
            <a:r>
              <a:rPr lang="en-US" altLang="zh-TW" sz="3600" dirty="0" smtClean="0"/>
              <a:t>parameters </a:t>
            </a:r>
            <a:r>
              <a:rPr lang="en-US" altLang="zh-TW" sz="3200" dirty="0" smtClean="0"/>
              <a:t>(Syntax)</a:t>
            </a:r>
            <a:endParaRPr lang="en-US" altLang="zh-TW" sz="36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5937" y="1219200"/>
            <a:ext cx="8229600" cy="1828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void </a:t>
            </a:r>
            <a:r>
              <a:rPr lang="en-US" altLang="zh-TW" sz="2400" dirty="0" err="1">
                <a:latin typeface="Consolas" panose="020B0609020204030204" pitchFamily="49" charset="0"/>
              </a:rPr>
              <a:t>function_name</a:t>
            </a:r>
            <a:r>
              <a:rPr lang="en-US" altLang="zh-TW" sz="2400" dirty="0">
                <a:latin typeface="Consolas" panose="020B0609020204030204" pitchFamily="49" charset="0"/>
              </a:rPr>
              <a:t>( </a:t>
            </a:r>
            <a:r>
              <a:rPr lang="en-US" altLang="zh-TW" sz="2800" dirty="0" err="1">
                <a:solidFill>
                  <a:schemeClr val="folHlink"/>
                </a:solidFill>
                <a:latin typeface="Consolas" panose="020B0609020204030204" pitchFamily="49" charset="0"/>
              </a:rPr>
              <a:t>parameter_list</a:t>
            </a:r>
            <a:r>
              <a:rPr lang="en-US" altLang="zh-TW" sz="2800" dirty="0">
                <a:solidFill>
                  <a:schemeClr val="folHlink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</a:rPr>
              <a:t>) {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/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  declarations and statements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33400" y="3276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6125" indent="-288925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800" b="0" dirty="0" err="1">
                <a:solidFill>
                  <a:schemeClr val="folHlink"/>
                </a:solidFill>
                <a:latin typeface="Consolas" panose="020B0609020204030204" pitchFamily="49" charset="0"/>
              </a:rPr>
              <a:t>parameter_list</a:t>
            </a:r>
            <a:endParaRPr kumimoji="0" lang="en-US" altLang="zh-TW" sz="2800" b="0" dirty="0">
              <a:solidFill>
                <a:schemeClr val="folHlink"/>
              </a:solidFill>
              <a:latin typeface="Consolas" panose="020B0609020204030204" pitchFamily="49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>
                <a:latin typeface="Calibri" panose="020F0502020204030204" pitchFamily="34" charset="0"/>
              </a:rPr>
              <a:t>Zero or more parameters</a:t>
            </a:r>
            <a:r>
              <a:rPr kumimoji="0" lang="en-US" altLang="zh-TW" sz="2400" b="0" i="1" dirty="0">
                <a:latin typeface="Calibri" panose="020F0502020204030204" pitchFamily="34" charset="0"/>
              </a:rPr>
              <a:t> 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separated by commas in the form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TW" sz="2400" b="0" dirty="0">
                <a:latin typeface="Calibri" panose="020F0502020204030204" pitchFamily="34" charset="0"/>
              </a:rPr>
              <a:t>	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zh-TW" sz="2400" b="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param</a:t>
            </a:r>
            <a:r>
              <a:rPr kumimoji="0" lang="en-US" altLang="zh-TW" sz="2400" b="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, type</a:t>
            </a:r>
            <a:r>
              <a:rPr kumimoji="0" lang="en-US" altLang="zh-TW" sz="2400" b="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param</a:t>
            </a:r>
            <a:r>
              <a:rPr kumimoji="0" lang="en-US" altLang="zh-TW" sz="2400" b="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, …, </a:t>
            </a:r>
            <a:r>
              <a:rPr kumimoji="0" lang="en-US" altLang="zh-TW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zh-TW" sz="2400" b="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</a:t>
            </a:r>
            <a:r>
              <a:rPr kumimoji="0" lang="en-US" altLang="zh-TW" sz="2400" b="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endParaRPr kumimoji="0" lang="en-US" altLang="zh-TW" sz="2400" b="0" baseline="-25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kumimoji="0" lang="en-US" altLang="zh-TW" sz="2100" baseline="-25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implement a function that can be used to print any character N times.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FCF-A420-4F53-8007-A3368F976619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1962" y="990600"/>
            <a:ext cx="8682038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A function that prints 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the character, </a:t>
            </a:r>
            <a:r>
              <a:rPr kumimoji="0" lang="en-US" altLang="zh-TW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n times */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n,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n;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"%c"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'#'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  Hello World!\n"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'*'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" y="990600"/>
            <a:ext cx="461962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761172" y="2971800"/>
            <a:ext cx="4276725" cy="1143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000" b="0" dirty="0">
                <a:latin typeface="Consolas" panose="020B0609020204030204" pitchFamily="49" charset="0"/>
              </a:rPr>
              <a:t>#################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Hellow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World!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*****************  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2.4.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FCF-A420-4F53-8007-A3368F976619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1962" y="990600"/>
            <a:ext cx="8682038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A function that prints 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character, </a:t>
            </a:r>
            <a:r>
              <a:rPr kumimoji="0" lang="en-US" altLang="zh-TW" sz="2000" b="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n times */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n,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</a:rPr>
              <a:t>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0;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n;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"%c"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ch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'#'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  Hello World!\n"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printChars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'*'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" y="990600"/>
            <a:ext cx="461962" cy="5105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2.4. Example</a:t>
            </a:r>
            <a:endParaRPr lang="en-US" dirty="0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856531" y="1904999"/>
            <a:ext cx="3220669" cy="848109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 also represents character.</a:t>
            </a:r>
            <a:endParaRPr lang="en-US" altLang="zh-TW" sz="2400" b="0" dirty="0">
              <a:latin typeface="Calibri" panose="020F050202020403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730867" y="1402841"/>
            <a:ext cx="688733" cy="36933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 flipV="1">
            <a:off x="4380039" y="1810892"/>
            <a:ext cx="476491" cy="2465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131919" y="4393898"/>
            <a:ext cx="525681" cy="36933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 flipH="1" flipV="1">
            <a:off x="3730866" y="4393898"/>
            <a:ext cx="12983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3167761" y="2753108"/>
            <a:ext cx="718439" cy="4472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81390" y="2386953"/>
            <a:ext cx="450529" cy="366156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029199" y="4339175"/>
            <a:ext cx="3886201" cy="12996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 smtClean="0">
                <a:latin typeface="Calibri" panose="020F0502020204030204" pitchFamily="34" charset="0"/>
              </a:rPr>
              <a:t>Character constant is enclosed by a pair of single quotes (</a:t>
            </a:r>
            <a:r>
              <a:rPr lang="en-US" altLang="zh-TW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).</a:t>
            </a:r>
            <a:endParaRPr lang="en-US" altLang="zh-TW" sz="2400" b="0" dirty="0">
              <a:latin typeface="Calibri" panose="020F0502020204030204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886200" y="3085043"/>
            <a:ext cx="4724400" cy="916513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zh-TW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 is the format </a:t>
            </a:r>
            <a:r>
              <a:rPr lang="en-US" altLang="zh-TW" sz="2400" b="0" dirty="0" err="1" smtClean="0">
                <a:latin typeface="Calibri" panose="020F0502020204030204" pitchFamily="34" charset="0"/>
              </a:rPr>
              <a:t>specifier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 for printing character.</a:t>
            </a:r>
            <a:endParaRPr lang="en-US" altLang="zh-TW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F82B-A295-4EE3-B28C-D7C9C567FC8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 smtClean="0"/>
              <a:t>Basic Concepts</a:t>
            </a:r>
            <a:endParaRPr lang="en-US" altLang="zh-TW" sz="2800" dirty="0"/>
          </a:p>
          <a:p>
            <a:pPr marL="838200" lvl="1" indent="-381000"/>
            <a:r>
              <a:rPr lang="en-US" altLang="zh-TW" sz="2600" dirty="0" smtClean="0"/>
              <a:t>Understanding what a function is</a:t>
            </a:r>
          </a:p>
          <a:p>
            <a:pPr marL="838200" lvl="1" indent="-381000"/>
            <a:r>
              <a:rPr lang="en-US" altLang="zh-TW" sz="2600" dirty="0" smtClean="0"/>
              <a:t>Calling a function and tracing a function call</a:t>
            </a:r>
          </a:p>
          <a:p>
            <a:pPr marL="838200" lvl="1" indent="-381000"/>
            <a:r>
              <a:rPr lang="en-US" altLang="zh-TW" sz="2600" dirty="0" smtClean="0"/>
              <a:t>Characteristics </a:t>
            </a:r>
            <a:r>
              <a:rPr lang="en-US" altLang="zh-TW" sz="2600" dirty="0"/>
              <a:t>of the variables declared inside a function</a:t>
            </a:r>
          </a:p>
          <a:p>
            <a:pPr marL="838200" lvl="1" indent="-381000"/>
            <a:endParaRPr lang="en-US" altLang="zh-TW" sz="2500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/>
              <a:t>Parameters</a:t>
            </a:r>
          </a:p>
          <a:p>
            <a:pPr marL="838200" lvl="1" indent="-381000"/>
            <a:r>
              <a:rPr lang="en-US" altLang="zh-TW" sz="2600" dirty="0"/>
              <a:t>Defining </a:t>
            </a:r>
            <a:r>
              <a:rPr lang="en-US" altLang="zh-TW" sz="2600" dirty="0" smtClean="0"/>
              <a:t>a function </a:t>
            </a:r>
            <a:r>
              <a:rPr lang="en-US" altLang="zh-TW" sz="2600" dirty="0"/>
              <a:t>with </a:t>
            </a:r>
            <a:r>
              <a:rPr lang="en-US" altLang="zh-TW" sz="2600" dirty="0" smtClean="0"/>
              <a:t>parameters</a:t>
            </a:r>
          </a:p>
          <a:p>
            <a:pPr marL="838200" lvl="1" indent="-381000"/>
            <a:endParaRPr lang="en-US" altLang="zh-TW" sz="2500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/>
              <a:t>Returned value</a:t>
            </a:r>
          </a:p>
          <a:p>
            <a:pPr marL="838200" lvl="1" indent="-381000"/>
            <a:r>
              <a:rPr lang="en-US" altLang="zh-TW" sz="2600" dirty="0"/>
              <a:t>Defining </a:t>
            </a:r>
            <a:r>
              <a:rPr lang="en-US" altLang="zh-TW" sz="2600" dirty="0" smtClean="0"/>
              <a:t>a function </a:t>
            </a:r>
            <a:r>
              <a:rPr lang="en-US" altLang="zh-TW" sz="2600" dirty="0"/>
              <a:t>with a return value</a:t>
            </a:r>
          </a:p>
          <a:p>
            <a:pPr marL="838200" lvl="1" indent="-381000"/>
            <a:r>
              <a:rPr lang="en-US" altLang="zh-TW" sz="2600" dirty="0"/>
              <a:t>The "</a:t>
            </a:r>
            <a:r>
              <a:rPr lang="en-US" altLang="zh-TW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600" dirty="0"/>
              <a:t>" </a:t>
            </a:r>
            <a:r>
              <a:rPr lang="en-US" altLang="zh-TW" sz="2600" dirty="0" smtClean="0"/>
              <a:t>keyword</a:t>
            </a:r>
          </a:p>
          <a:p>
            <a:pPr marL="838200" lvl="1" indent="-381000"/>
            <a:endParaRPr lang="en-US" altLang="zh-TW" sz="1600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sz="2800" dirty="0"/>
              <a:t>Function </a:t>
            </a:r>
            <a:r>
              <a:rPr lang="en-US" altLang="zh-TW" sz="2800" dirty="0" smtClean="0"/>
              <a:t>prototypes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72304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CE83-8552-455A-ABAA-D553F99CF1B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07437" y="990600"/>
            <a:ext cx="8645525" cy="34512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foo(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x,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y)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"%d 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x, y);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x =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y =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foo(x, y);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foo(y, x);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66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0549" y="990600"/>
            <a:ext cx="496887" cy="34778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9000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40334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4572000"/>
            <a:ext cx="8839200" cy="1524000"/>
          </a:xfrm>
          <a:noFill/>
        </p:spPr>
        <p:txBody>
          <a:bodyPr/>
          <a:lstStyle/>
          <a:p>
            <a:r>
              <a:rPr lang="en-US" altLang="zh-TW" sz="2800" u="sng" dirty="0" smtClean="0"/>
              <a:t>Arguments </a:t>
            </a:r>
            <a:r>
              <a:rPr lang="en-US" altLang="zh-TW" sz="2800" u="sng" dirty="0"/>
              <a:t>and </a:t>
            </a:r>
            <a:r>
              <a:rPr lang="en-US" altLang="zh-TW" sz="2800" u="sng" dirty="0" smtClean="0"/>
              <a:t>formal parameters </a:t>
            </a:r>
            <a:r>
              <a:rPr lang="en-US" altLang="zh-TW" sz="2800" u="sng" dirty="0"/>
              <a:t>are matched by</a:t>
            </a:r>
            <a:r>
              <a:rPr lang="en-US" altLang="zh-TW" sz="2800" dirty="0"/>
              <a:t> </a:t>
            </a:r>
            <a:r>
              <a:rPr lang="en-US" altLang="zh-TW" sz="2800" u="sng" dirty="0" smtClean="0"/>
              <a:t>position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(not by names and not by types</a:t>
            </a:r>
            <a:r>
              <a:rPr lang="en-US" altLang="zh-TW" sz="2800" dirty="0" smtClean="0"/>
              <a:t>).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2.5. Parameters are matched by position</a:t>
            </a:r>
            <a:endParaRPr lang="en-US" sz="4000" dirty="0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791200" y="3657600"/>
            <a:ext cx="3200400" cy="457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/>
              <a:t>What is the </a:t>
            </a:r>
            <a:r>
              <a:rPr lang="en-US" altLang="zh-TW" sz="2400" b="0" dirty="0" smtClean="0"/>
              <a:t>output?</a:t>
            </a:r>
            <a:endParaRPr lang="en-US" altLang="zh-TW" sz="1600" b="0" dirty="0"/>
          </a:p>
        </p:txBody>
      </p:sp>
    </p:spTree>
    <p:extLst>
      <p:ext uri="{BB962C8B-B14F-4D97-AF65-F5344CB8AC3E}">
        <p14:creationId xmlns:p14="http://schemas.microsoft.com/office/powerpoint/2010/main" val="39803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A17-F376-4619-BF9F-B5B4F8A1EBE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2438" y="990600"/>
            <a:ext cx="8605837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void foo(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x,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 { 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Correct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…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-4763" y="990600"/>
            <a:ext cx="461963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413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3733800"/>
            <a:ext cx="8726487" cy="2227262"/>
          </a:xfrm>
          <a:noFill/>
        </p:spPr>
        <p:txBody>
          <a:bodyPr>
            <a:normAutofit/>
          </a:bodyPr>
          <a:lstStyle/>
          <a:p>
            <a:r>
              <a:rPr lang="en-US" altLang="zh-TW" sz="2800" dirty="0">
                <a:cs typeface="Times New Roman" pitchFamily="18" charset="0"/>
              </a:rPr>
              <a:t>We need to clearly specify the data type for </a:t>
            </a:r>
            <a:r>
              <a:rPr lang="en-US" altLang="zh-TW" sz="2800" u="sng" dirty="0">
                <a:cs typeface="Times New Roman" pitchFamily="18" charset="0"/>
              </a:rPr>
              <a:t>every parameter</a:t>
            </a:r>
            <a:r>
              <a:rPr lang="en-US" altLang="zh-TW" sz="2800" dirty="0">
                <a:cs typeface="Times New Roman" pitchFamily="18" charset="0"/>
              </a:rPr>
              <a:t> even if multiple parameters are of the same type.</a:t>
            </a:r>
            <a:endParaRPr lang="en-US" altLang="zh-TW" sz="2400" dirty="0">
              <a:cs typeface="Times New Roman" pitchFamily="18" charset="0"/>
            </a:endParaRPr>
          </a:p>
        </p:txBody>
      </p:sp>
      <p:sp>
        <p:nvSpPr>
          <p:cNvPr id="17414" name="Rectangle 19"/>
          <p:cNvSpPr>
            <a:spLocks noChangeArrowheads="1"/>
          </p:cNvSpPr>
          <p:nvPr/>
        </p:nvSpPr>
        <p:spPr bwMode="auto">
          <a:xfrm>
            <a:off x="457200" y="2362200"/>
            <a:ext cx="8605838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void foo(</a:t>
            </a:r>
            <a:r>
              <a:rPr kumimoji="0" lang="en-US" altLang="zh-TW" sz="2000" b="0" dirty="0" err="1">
                <a:solidFill>
                  <a:srgbClr val="FF33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 x, y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 {      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/* Incorrect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…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15" name="Rectangle 20"/>
          <p:cNvSpPr>
            <a:spLocks noChangeArrowheads="1"/>
          </p:cNvSpPr>
          <p:nvPr/>
        </p:nvSpPr>
        <p:spPr bwMode="auto">
          <a:xfrm>
            <a:off x="0" y="2362200"/>
            <a:ext cx="461963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0338" y="76200"/>
            <a:ext cx="8987938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2.6. Common Mistake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25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A10-0F27-4190-A326-D4862C3CBFA6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8392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/>
              <a:t>3. </a:t>
            </a:r>
            <a:r>
              <a:rPr lang="en-US" altLang="zh-TW" b="1" dirty="0" smtClean="0"/>
              <a:t>Return Value</a:t>
            </a:r>
            <a:endParaRPr lang="zh-TW" altLang="en-US" b="1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4983165"/>
          </a:xfrm>
        </p:spPr>
        <p:txBody>
          <a:bodyPr/>
          <a:lstStyle/>
          <a:p>
            <a:r>
              <a:rPr lang="en-US" altLang="zh-TW" sz="2800" dirty="0" smtClean="0"/>
              <a:t>How to return a value from a function to its caller?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How does the 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800" dirty="0" smtClean="0"/>
              <a:t> keyword affect the execution flow inside a function?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1306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16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cube(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x)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y = x * x * x;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</a:rPr>
              <a:t>y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result;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result = cube(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"Cube of 3 is 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result);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168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3" y="6159524"/>
            <a:ext cx="4033837" cy="4191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Cube of 3 is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27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3.1. </a:t>
            </a:r>
            <a:r>
              <a:rPr lang="en-US" altLang="zh-TW" sz="4000" dirty="0"/>
              <a:t>Returning a Value From a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05200" y="1143000"/>
            <a:ext cx="5414963" cy="5334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400" dirty="0">
                <a:solidFill>
                  <a:srgbClr val="000000"/>
                </a:solidFill>
              </a:rPr>
              <a:t>A function can return a value to its caller.</a:t>
            </a:r>
          </a:p>
        </p:txBody>
      </p:sp>
    </p:spTree>
    <p:extLst>
      <p:ext uri="{BB962C8B-B14F-4D97-AF65-F5344CB8AC3E}">
        <p14:creationId xmlns:p14="http://schemas.microsoft.com/office/powerpoint/2010/main" val="411898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516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cube(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x)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y = x * x * x;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</a:rPr>
              <a:t>y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result;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result = cube(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"Cube of 3 is %d\n"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result);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5168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3" y="6159524"/>
            <a:ext cx="4033837" cy="4191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Cube of 3 is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27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3.1. </a:t>
            </a:r>
            <a:r>
              <a:rPr lang="en-US" altLang="zh-TW" sz="4000" dirty="0"/>
              <a:t>Returning a Value From a Function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67200" y="1005795"/>
            <a:ext cx="4652963" cy="1200329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400" dirty="0">
                <a:solidFill>
                  <a:srgbClr val="000000"/>
                </a:solidFill>
              </a:rPr>
              <a:t> indicates 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that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cube()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will return a value of type </a:t>
            </a:r>
            <a:r>
              <a:rPr kumimoji="0"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when </a:t>
            </a:r>
            <a:r>
              <a:rPr lang="en-US" altLang="zh-TW" sz="2400" dirty="0" smtClean="0">
                <a:solidFill>
                  <a:srgbClr val="000000"/>
                </a:solidFill>
              </a:rPr>
              <a:t>the function</a:t>
            </a:r>
            <a:r>
              <a:rPr kumimoji="0" lang="en-US" altLang="zh-TW" sz="2400" dirty="0" smtClean="0">
                <a:solidFill>
                  <a:srgbClr val="000000"/>
                </a:solidFill>
              </a:rPr>
              <a:t> finishes</a:t>
            </a:r>
            <a:r>
              <a:rPr lang="en-US" altLang="zh-TW" sz="2400" dirty="0" smtClean="0">
                <a:solidFill>
                  <a:srgbClr val="000000"/>
                </a:solidFill>
              </a:rPr>
              <a:t> its execution.</a:t>
            </a:r>
            <a:endParaRPr kumimoji="0"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514600" y="2971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219200" y="1605959"/>
            <a:ext cx="3048000" cy="7099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810000" y="2849109"/>
            <a:ext cx="5236028" cy="156966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</a:rPr>
              <a:t>is a keyword that is used to specify the value to be returned to the caller. In this example, the value of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sz="2400" dirty="0" smtClean="0">
                <a:solidFill>
                  <a:srgbClr val="000000"/>
                </a:solidFill>
              </a:rPr>
              <a:t> is returned.</a:t>
            </a:r>
            <a:endParaRPr lang="en-US" altLang="zh-TW" sz="2400" dirty="0">
              <a:solidFill>
                <a:srgbClr val="0000CC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81000" y="1676956"/>
            <a:ext cx="838200" cy="369332"/>
          </a:xfrm>
          <a:prstGeom prst="rect">
            <a:avLst/>
          </a:prstGeom>
          <a:noFill/>
          <a:ln w="254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026886" y="2716768"/>
            <a:ext cx="1487714" cy="369332"/>
          </a:xfrm>
          <a:prstGeom prst="rect">
            <a:avLst/>
          </a:prstGeom>
          <a:noFill/>
          <a:ln w="254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46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4D77-FB20-4C78-8D9D-5BE8AEF86034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9144000" cy="99060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/>
              <a:t>3.2. Defining a function that returns </a:t>
            </a:r>
            <a:r>
              <a:rPr lang="en-US" altLang="zh-TW" sz="3200" dirty="0"/>
              <a:t>a </a:t>
            </a:r>
            <a:r>
              <a:rPr lang="en-US" altLang="zh-TW" sz="3200" dirty="0" smtClean="0"/>
              <a:t>value (Syntax)</a:t>
            </a:r>
            <a:endParaRPr lang="en-US" altLang="zh-TW" sz="3200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054781"/>
            <a:ext cx="8229600" cy="1655762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return_type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function_name</a:t>
            </a:r>
            <a:r>
              <a:rPr lang="en-US" altLang="zh-TW" sz="2400" dirty="0">
                <a:latin typeface="Consolas" panose="020B0609020204030204" pitchFamily="49" charset="0"/>
              </a:rPr>
              <a:t>( </a:t>
            </a:r>
            <a:r>
              <a:rPr lang="en-US" altLang="zh-TW" sz="2500" dirty="0" err="1">
                <a:latin typeface="Consolas" panose="020B0609020204030204" pitchFamily="49" charset="0"/>
              </a:rPr>
              <a:t>parameter_list</a:t>
            </a:r>
            <a:r>
              <a:rPr lang="en-US" altLang="zh-TW" sz="2500" dirty="0"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</a:rPr>
              <a:t>) {</a:t>
            </a:r>
            <a:r>
              <a:rPr lang="en-US" altLang="zh-TW" sz="2400" dirty="0">
                <a:latin typeface="Consolas" panose="020B0609020204030204" pitchFamily="49" charset="0"/>
              </a:rPr>
              <a:t/>
            </a:r>
            <a:br>
              <a:rPr lang="en-US" altLang="zh-TW" sz="2400" dirty="0">
                <a:latin typeface="Consolas" panose="020B0609020204030204" pitchFamily="49" charset="0"/>
              </a:rPr>
            </a:br>
            <a:r>
              <a:rPr lang="en-US" altLang="zh-TW" sz="2400" dirty="0">
                <a:latin typeface="Consolas" panose="020B0609020204030204" pitchFamily="49" charset="0"/>
              </a:rPr>
              <a:t>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chemeClr val="folHlink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zh-TW" sz="2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52400" y="2743200"/>
            <a:ext cx="883919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6125" indent="-288925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return_type</a:t>
            </a:r>
            <a:endParaRPr kumimoji="0" lang="en-US" altLang="zh-TW" sz="28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sz="2400" b="0" u="sng" dirty="0" smtClean="0">
                <a:latin typeface="Calibri" panose="020F0502020204030204" pitchFamily="34" charset="0"/>
              </a:rPr>
              <a:t>Data t</a:t>
            </a:r>
            <a:r>
              <a:rPr kumimoji="0" lang="en-US" altLang="zh-TW" sz="2400" b="0" u="sng" dirty="0" smtClean="0">
                <a:latin typeface="Calibri" panose="020F0502020204030204" pitchFamily="34" charset="0"/>
              </a:rPr>
              <a:t>ype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 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of data to be returned by the function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>
                <a:latin typeface="Calibri" panose="020F0502020204030204" pitchFamily="34" charset="0"/>
              </a:rPr>
              <a:t>Use 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 if a function does not 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return 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a 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value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kumimoji="0" lang="en-US" altLang="zh-TW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800" b="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8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800" b="0" dirty="0">
                <a:solidFill>
                  <a:schemeClr val="folHlink"/>
                </a:solidFill>
                <a:latin typeface="Consolas" panose="020B0609020204030204" pitchFamily="49" charset="0"/>
              </a:rPr>
              <a:t>expression</a:t>
            </a:r>
            <a:endParaRPr kumimoji="0" lang="en-US" altLang="zh-TW" sz="2900" b="0" dirty="0">
              <a:latin typeface="Calibri" panose="020F0502020204030204" pitchFamily="34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 is a 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keyword.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 smtClean="0">
                <a:latin typeface="Calibri" panose="020F0502020204030204" pitchFamily="34" charset="0"/>
              </a:rPr>
              <a:t>When this statement is executed, the value of </a:t>
            </a:r>
            <a:r>
              <a:rPr kumimoji="0" lang="en-US" altLang="zh-TW" sz="2400" b="0" dirty="0" smtClean="0">
                <a:solidFill>
                  <a:schemeClr val="folHlink"/>
                </a:solidFill>
                <a:latin typeface="Consolas" panose="020B0609020204030204" pitchFamily="49" charset="0"/>
              </a:rPr>
              <a:t>expression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 is returned to the 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caller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.</a:t>
            </a:r>
            <a:endParaRPr kumimoji="0" lang="en-US" altLang="zh-TW" sz="24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DE92-83A0-4030-9AAE-594FB7FDFDF9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  <a:noFill/>
        </p:spPr>
        <p:txBody>
          <a:bodyPr anchor="t">
            <a:normAutofit fontScale="90000"/>
          </a:bodyPr>
          <a:lstStyle/>
          <a:p>
            <a:pPr algn="l"/>
            <a:r>
              <a:rPr lang="en-US" altLang="zh-TW" sz="3600" dirty="0" smtClean="0"/>
              <a:t>3.3. Evaluating an expression containing function calls</a:t>
            </a:r>
            <a:endParaRPr lang="en-US" altLang="zh-TW" sz="3600" dirty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75214" y="17081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x = 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cube(1)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+ cube(2) * cube(3);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261938" y="1066800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Functions </a:t>
            </a:r>
            <a:r>
              <a:rPr kumimoji="0" lang="en-US" altLang="zh-TW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>are called first if they are part of an expression.</a:t>
            </a: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475214" y="24320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x = 1 + 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cube(2)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* cube(3);</a:t>
            </a: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475214" y="30797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x = 1 + 8 * 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cube(3)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475214" y="37655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x = 1 + 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8 * 27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475214" y="44513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x = 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1 + 216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75214" y="5137150"/>
            <a:ext cx="76200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x = 217;</a:t>
            </a:r>
          </a:p>
        </p:txBody>
      </p:sp>
      <p:sp>
        <p:nvSpPr>
          <p:cNvPr id="22539" name="Rectangle 19"/>
          <p:cNvSpPr>
            <a:spLocks noChangeArrowheads="1"/>
          </p:cNvSpPr>
          <p:nvPr/>
        </p:nvSpPr>
        <p:spPr bwMode="auto">
          <a:xfrm>
            <a:off x="475214" y="5674667"/>
            <a:ext cx="734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Note: some compilers call the functions from right to left.</a:t>
            </a:r>
          </a:p>
        </p:txBody>
      </p:sp>
    </p:spTree>
    <p:extLst>
      <p:ext uri="{BB962C8B-B14F-4D97-AF65-F5344CB8AC3E}">
        <p14:creationId xmlns:p14="http://schemas.microsoft.com/office/powerpoint/2010/main" val="39122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43AB-AF1F-4038-9F8C-669288AE7BB3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337" y="76200"/>
            <a:ext cx="8849825" cy="8382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3.4. Interrupting </a:t>
            </a:r>
            <a:r>
              <a:rPr lang="en-US" altLang="zh-TW" sz="4000" dirty="0"/>
              <a:t>Control Flow with </a:t>
            </a:r>
            <a:r>
              <a:rPr lang="en-US" altLang="zh-TW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4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0338" y="1066800"/>
            <a:ext cx="9073662" cy="1371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/>
              <a:t>A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statement can </a:t>
            </a:r>
            <a:r>
              <a:rPr lang="en-US" altLang="zh-TW" dirty="0" smtClean="0"/>
              <a:t>also force an execution </a:t>
            </a:r>
            <a:r>
              <a:rPr lang="en-US" altLang="zh-TW" dirty="0"/>
              <a:t>to leave a function and return to its caller immediately.</a:t>
            </a:r>
            <a:endParaRPr lang="en-US" altLang="zh-TW" sz="1300" dirty="0"/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228601" y="2667000"/>
            <a:ext cx="3733800" cy="26749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min(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x,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y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) { 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(x &gt; y)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y;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endParaRPr kumimoji="0" lang="en-US" altLang="zh-TW" sz="2000" b="0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x;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4114800" y="2671309"/>
            <a:ext cx="4805363" cy="2670629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When "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" is executed, execution immediately stops in </a:t>
            </a:r>
            <a:r>
              <a:rPr kumimoji="0"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min()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 and resumes at its caller. </a:t>
            </a:r>
          </a:p>
          <a:p>
            <a:endParaRPr kumimoji="0" lang="en-US" altLang="zh-TW" sz="2400" b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this example, 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if "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kumimoji="0"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" is 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true, "</a:t>
            </a:r>
            <a:r>
              <a:rPr kumimoji="0"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return x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" will not be </a:t>
            </a:r>
            <a:r>
              <a:rPr kumimoji="0" lang="en-US" altLang="zh-TW" sz="24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executed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668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function that accepts a month and a year as parameters, and returns the number of days in the given month and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6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62" y="990600"/>
            <a:ext cx="490538" cy="51800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8239"/>
            <a:ext cx="2133600" cy="365125"/>
          </a:xfrm>
        </p:spPr>
        <p:txBody>
          <a:bodyPr/>
          <a:lstStyle/>
          <a:p>
            <a:fld id="{549A7142-DB09-4DDA-9853-7FC0847BBE24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7630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3.5. Example (with </a:t>
            </a:r>
            <a:r>
              <a:rPr lang="en-US" altLang="zh-TW" sz="4000" dirty="0"/>
              <a:t>multiple </a:t>
            </a:r>
            <a:r>
              <a:rPr lang="en-US" altLang="zh-TW" sz="4000" b="1" dirty="0">
                <a:latin typeface="Consolas" panose="020B0609020204030204" pitchFamily="49" charset="0"/>
              </a:rPr>
              <a:t>return'</a:t>
            </a:r>
            <a:r>
              <a:rPr lang="en-US" altLang="zh-TW" sz="4000" dirty="0"/>
              <a:t>s)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95300" y="990601"/>
            <a:ext cx="8648700" cy="51800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Returns # of days in a particular month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daysPerMonth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m,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y)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if (m == 1 || m == 3 || m == 5 ||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 m == 7 || m == 8 || m == 10 || m == 12)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31;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if (m == 4 || m == 6 || m == 9 || m == 11)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30;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/* if y is a leap year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if (…)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29;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28;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4724400" y="5338762"/>
            <a:ext cx="4195762" cy="8318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Only one of the "return" statements will be executed.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50031" y="25908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50031" y="35814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50031" y="48768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50031" y="55626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BBF1-FE94-4C42-A1D6-62CD5419803F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1.1. </a:t>
            </a:r>
            <a:r>
              <a:rPr lang="en-US" altLang="zh-TW" dirty="0"/>
              <a:t>What is a Function?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066800"/>
            <a:ext cx="8932985" cy="510540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i="1" dirty="0">
                <a:solidFill>
                  <a:srgbClr val="0070C0"/>
                </a:solidFill>
              </a:rPr>
              <a:t>function</a:t>
            </a:r>
            <a:r>
              <a:rPr lang="en-US" sz="2800" dirty="0"/>
              <a:t> is a group of statements that together perform a task.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It is also </a:t>
            </a:r>
            <a:r>
              <a:rPr lang="en-US" altLang="zh-TW" sz="2400" dirty="0"/>
              <a:t>known as </a:t>
            </a:r>
            <a:r>
              <a:rPr lang="en-US" altLang="zh-TW" sz="2400" i="1" dirty="0"/>
              <a:t>procedure</a:t>
            </a:r>
            <a:r>
              <a:rPr lang="en-US" altLang="zh-TW" sz="2400" dirty="0"/>
              <a:t> or </a:t>
            </a:r>
            <a:r>
              <a:rPr lang="en-US" altLang="zh-TW" sz="2400" i="1" dirty="0"/>
              <a:t>subroutine</a:t>
            </a:r>
            <a:r>
              <a:rPr lang="en-US" altLang="zh-TW" sz="2400" dirty="0"/>
              <a:t> in other programming languages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en-US" altLang="zh-TW" sz="2800" dirty="0" smtClean="0"/>
              <a:t>A C program is made up of one or more functions.</a:t>
            </a:r>
          </a:p>
          <a:p>
            <a:pPr lvl="1"/>
            <a:r>
              <a:rPr lang="en-US" altLang="zh-TW" sz="2400" dirty="0" smtClean="0"/>
              <a:t>e.g.,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main(),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altLang="zh-TW" sz="2400" dirty="0" smtClean="0"/>
              <a:t> is the starting point of a program.</a:t>
            </a:r>
          </a:p>
          <a:p>
            <a:pPr lvl="1"/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 smtClean="0"/>
              <a:t>Note</a:t>
            </a:r>
            <a:r>
              <a:rPr lang="en-US" altLang="zh-TW" sz="2400" dirty="0" smtClean="0"/>
              <a:t>: </a:t>
            </a:r>
            <a:r>
              <a:rPr lang="en-US" altLang="zh-TW" sz="2400" dirty="0">
                <a:ea typeface="新細明體" pitchFamily="18" charset="-120"/>
              </a:rPr>
              <a:t>In the lecture notes, we use the notation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foobar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400" dirty="0">
                <a:ea typeface="新細明體" pitchFamily="18" charset="-120"/>
              </a:rPr>
              <a:t> to mean "a function named </a:t>
            </a:r>
            <a:r>
              <a:rPr lang="en-US" altLang="zh-TW" sz="2400" b="1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foobar</a:t>
            </a:r>
            <a:r>
              <a:rPr lang="en-US" altLang="zh-TW" sz="2400" dirty="0">
                <a:ea typeface="新細明體" pitchFamily="18" charset="-120"/>
              </a:rPr>
              <a:t>".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02859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62" y="990600"/>
            <a:ext cx="490538" cy="546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ACCF5-318B-40BC-9270-DD644A4E4419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"/>
            <a:ext cx="8839200" cy="838200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 smtClean="0"/>
              <a:t>3.5. Example </a:t>
            </a:r>
            <a:r>
              <a:rPr lang="en-US" altLang="zh-TW" sz="4000" dirty="0"/>
              <a:t>(with only one </a:t>
            </a:r>
            <a:r>
              <a:rPr lang="en-US" altLang="zh-TW" sz="4000" b="1" dirty="0">
                <a:latin typeface="Consolas" panose="020B0609020204030204" pitchFamily="49" charset="0"/>
              </a:rPr>
              <a:t>return</a:t>
            </a:r>
            <a:r>
              <a:rPr lang="en-US" altLang="zh-TW" sz="4000" dirty="0"/>
              <a:t>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95300" y="990600"/>
            <a:ext cx="8648700" cy="546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Returns # of days in a particular month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daysPerMonth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m,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y)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days;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if (m == 1 || m == 3 || m == 5 ||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 m == 7 || m == 8 || m = 10 || m = 12)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days = 31;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if (m == 4 || m == 6 || m == 9 || m = 11)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days = 30;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if (…)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if y is a leap year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days = 29;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days = 28;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days;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3429000" y="4889500"/>
            <a:ext cx="5715000" cy="15621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A function is easier to debug if there is only one </a:t>
            </a:r>
            <a:r>
              <a:rPr kumimoji="0"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400" b="0" dirty="0">
                <a:solidFill>
                  <a:srgbClr val="000000"/>
                </a:solidFill>
                <a:latin typeface="Calibri" panose="020F0502020204030204" pitchFamily="34" charset="0"/>
              </a:rPr>
              <a:t> statement because we know exactly where an execution leaves the function.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152400" y="59436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CFDF-AC26-4449-8B73-48655BFD774F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3.6. Using </a:t>
            </a:r>
            <a:r>
              <a:rPr lang="en-US" altLang="zh-TW" sz="3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3600" dirty="0" smtClean="0">
                <a:solidFill>
                  <a:srgbClr val="0070C0"/>
                </a:solidFill>
              </a:rPr>
              <a:t> </a:t>
            </a:r>
            <a:r>
              <a:rPr lang="en-US" altLang="zh-TW" sz="3600" dirty="0" smtClean="0"/>
              <a:t>without a returning value</a:t>
            </a:r>
            <a:endParaRPr lang="en-US" altLang="zh-TW" sz="36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066800"/>
            <a:ext cx="8921262" cy="9906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When the function </a:t>
            </a:r>
            <a:r>
              <a:rPr lang="en-US" altLang="zh-TW" sz="2800" dirty="0"/>
              <a:t>return type is </a:t>
            </a:r>
            <a:r>
              <a:rPr lang="en-US" altLang="zh-TW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dirty="0"/>
              <a:t>,</a:t>
            </a:r>
            <a:r>
              <a:rPr lang="en-US" altLang="zh-TW" sz="2800" dirty="0" smtClean="0"/>
              <a:t> we can use </a:t>
            </a:r>
            <a:r>
              <a:rPr lang="en-US" altLang="zh-TW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dirty="0" smtClean="0"/>
              <a:t> without a return value.</a:t>
            </a:r>
            <a:endParaRPr lang="en-US" altLang="zh-TW" sz="2800" dirty="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685799" y="2098298"/>
            <a:ext cx="7520007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askSomething</a:t>
            </a:r>
            <a:r>
              <a:rPr lang="en-US" altLang="zh-TW" sz="2000" dirty="0">
                <a:latin typeface="Consolas" panose="020B0609020204030204" pitchFamily="49" charset="0"/>
              </a:rPr>
              <a:t>( </a:t>
            </a:r>
            <a:r>
              <a:rPr lang="en-US" altLang="zh-TW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</a:rPr>
              <a:t> code ) {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</a:rPr>
              <a:t> (code != 7) {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</a:t>
            </a:r>
            <a:r>
              <a:rPr lang="en-US" altLang="zh-TW" sz="200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3399FF"/>
                </a:solidFill>
                <a:latin typeface="Consolas" panose="020B0609020204030204" pitchFamily="49" charset="0"/>
              </a:rPr>
              <a:t>"Who are you?\n"</a:t>
            </a:r>
            <a:r>
              <a:rPr lang="en-US" altLang="zh-TW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</a:rPr>
              <a:t>;   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/* Leave the function immediately */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</a:t>
            </a:r>
            <a:r>
              <a:rPr lang="en-US" altLang="zh-TW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dirty="0"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3399FF"/>
                </a:solidFill>
                <a:latin typeface="Consolas" panose="020B0609020204030204" pitchFamily="49" charset="0"/>
              </a:rPr>
              <a:t>"How are you today, James?\n"</a:t>
            </a:r>
            <a:r>
              <a:rPr lang="en-US" altLang="zh-TW" sz="2000" dirty="0">
                <a:latin typeface="Consolas" panose="020B0609020204030204" pitchFamily="49" charset="0"/>
              </a:rPr>
              <a:t>);</a:t>
            </a:r>
          </a:p>
          <a:p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 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</a:rPr>
              <a:t>;   </a:t>
            </a:r>
            <a:r>
              <a:rPr lang="en-US" altLang="zh-TW" sz="2000" dirty="0">
                <a:solidFill>
                  <a:srgbClr val="008000"/>
                </a:solidFill>
                <a:latin typeface="Consolas" panose="020B0609020204030204" pitchFamily="49" charset="0"/>
              </a:rPr>
              <a:t>/* This return statement is optional */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2137228" y="5105400"/>
            <a:ext cx="6072207" cy="919401"/>
          </a:xfrm>
          <a:prstGeom prst="wedgeRoundRectCallout">
            <a:avLst>
              <a:gd name="adj1" fmla="val -59802"/>
              <a:gd name="adj2" fmla="val -5672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zh-TW" sz="2400" u="sng" dirty="0"/>
              <a:t>If the return type is </a:t>
            </a:r>
            <a:r>
              <a:rPr lang="en-US" altLang="zh-TW" sz="2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/>
              <a:t>, placing a return as the last statement is optional (it is implied).</a:t>
            </a:r>
          </a:p>
        </p:txBody>
      </p:sp>
    </p:spTree>
    <p:extLst>
      <p:ext uri="{BB962C8B-B14F-4D97-AF65-F5344CB8AC3E}">
        <p14:creationId xmlns:p14="http://schemas.microsoft.com/office/powerpoint/2010/main" val="482796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8EC0-4457-4D81-A460-8ED34E5B35BC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3.7. Additional info about returning a value</a:t>
            </a:r>
            <a:endParaRPr lang="en-US" altLang="zh-TW" sz="40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8" y="1143000"/>
            <a:ext cx="8932985" cy="50292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 function can only </a:t>
            </a:r>
            <a:r>
              <a:rPr lang="en-US" altLang="zh-TW" sz="2800" dirty="0"/>
              <a:t>return </a:t>
            </a:r>
            <a:r>
              <a:rPr lang="en-US" altLang="zh-TW" sz="2800" u="sng" dirty="0"/>
              <a:t>one value of a</a:t>
            </a:r>
            <a:r>
              <a:rPr lang="en-US" altLang="zh-TW" sz="2800" u="sng" dirty="0" smtClean="0"/>
              <a:t> specific data type</a:t>
            </a:r>
            <a:r>
              <a:rPr lang="en-US" altLang="zh-TW" sz="2800" dirty="0" smtClean="0"/>
              <a:t>.</a:t>
            </a:r>
            <a:endParaRPr lang="en-US" altLang="zh-TW" sz="2800" dirty="0"/>
          </a:p>
          <a:p>
            <a:pPr lvl="4"/>
            <a:endParaRPr lang="en-US" altLang="zh-TW" sz="1800" dirty="0"/>
          </a:p>
          <a:p>
            <a:r>
              <a:rPr lang="en-US" altLang="zh-TW" sz="2800" dirty="0"/>
              <a:t>If a function's return type is not 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dirty="0"/>
              <a:t>, then all paths leaving the function must return a value that matches the return type.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02545" y="4267200"/>
            <a:ext cx="4416594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reciprocal(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kumimoji="0" lang="en-US" altLang="zh-TW" sz="2000" b="0" dirty="0">
                <a:solidFill>
                  <a:srgbClr val="0066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x)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(x !=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0.0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1.0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/ x;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029200" y="4259036"/>
            <a:ext cx="3962400" cy="156966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sz="2400" dirty="0"/>
              <a:t>If </a:t>
            </a:r>
            <a:r>
              <a:rPr kumimoji="0" lang="en-US" altLang="zh-TW" sz="2400" dirty="0">
                <a:latin typeface="Consolas" panose="020B0609020204030204" pitchFamily="49" charset="0"/>
              </a:rPr>
              <a:t>x</a:t>
            </a:r>
            <a:r>
              <a:rPr kumimoji="0" lang="en-US" altLang="zh-TW" sz="2400" dirty="0"/>
              <a:t> </a:t>
            </a:r>
            <a:r>
              <a:rPr kumimoji="0" lang="en-US" altLang="zh-TW" sz="2400" dirty="0" smtClean="0"/>
              <a:t>is </a:t>
            </a:r>
            <a:r>
              <a:rPr kumimoji="0" lang="en-US" altLang="zh-TW" sz="2400" dirty="0"/>
              <a:t>0.0, then an undefined value is returned. </a:t>
            </a:r>
          </a:p>
          <a:p>
            <a:pPr eaLnBrk="0" hangingPunct="0"/>
            <a:endParaRPr kumimoji="0" lang="en-US" altLang="zh-TW" sz="2400" dirty="0"/>
          </a:p>
          <a:p>
            <a:pPr eaLnBrk="0" hangingPunct="0"/>
            <a:r>
              <a:rPr kumimoji="0" lang="en-US" altLang="zh-TW" sz="2400" dirty="0" smtClean="0"/>
              <a:t>Compiler may warn.</a:t>
            </a:r>
            <a:endParaRPr kumimoji="0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64972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8ED9-DB91-4A3F-A9A2-DF0DB86C56B4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89154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/>
              <a:t>4. Function Prototypes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534400" cy="4983165"/>
          </a:xfrm>
        </p:spPr>
        <p:txBody>
          <a:bodyPr/>
          <a:lstStyle/>
          <a:p>
            <a:r>
              <a:rPr lang="en-US" altLang="zh-TW" dirty="0"/>
              <a:t>Also known as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rgbClr val="0070C0"/>
                </a:solidFill>
              </a:rPr>
              <a:t>function declarations</a:t>
            </a:r>
          </a:p>
          <a:p>
            <a:endParaRPr lang="en-US" altLang="zh-TW" i="1" dirty="0"/>
          </a:p>
          <a:p>
            <a:r>
              <a:rPr lang="en-US" altLang="zh-TW" dirty="0"/>
              <a:t>Why do we need function prototypes?</a:t>
            </a:r>
          </a:p>
          <a:p>
            <a:endParaRPr lang="en-US" altLang="zh-TW" dirty="0"/>
          </a:p>
          <a:p>
            <a:r>
              <a:rPr lang="en-US" altLang="zh-TW" dirty="0"/>
              <a:t>How to define function prototypes?</a:t>
            </a:r>
          </a:p>
        </p:txBody>
      </p:sp>
    </p:spTree>
    <p:extLst>
      <p:ext uri="{BB962C8B-B14F-4D97-AF65-F5344CB8AC3E}">
        <p14:creationId xmlns:p14="http://schemas.microsoft.com/office/powerpoint/2010/main" val="9291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C99E-DAF3-47E1-818D-BD63472CCE6D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670" y="4267201"/>
            <a:ext cx="868273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A C compiler performs </a:t>
            </a:r>
            <a:r>
              <a:rPr lang="en-US" altLang="zh-TW" sz="2800" dirty="0"/>
              <a:t>a 1-pass sequential scan of the source code during </a:t>
            </a:r>
            <a:r>
              <a:rPr lang="en-US" altLang="zh-TW" sz="2800" dirty="0" smtClean="0"/>
              <a:t>compilation. By the time the compiler encounters the identifier "</a:t>
            </a:r>
            <a:r>
              <a:rPr lang="en-US" altLang="zh-TW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en-US" altLang="zh-TW" sz="2800" dirty="0"/>
              <a:t>" </a:t>
            </a:r>
            <a:r>
              <a:rPr lang="en-US" altLang="zh-TW" sz="2800" dirty="0" smtClean="0"/>
              <a:t> at line 5, it does not know "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lang="en-US" altLang="zh-TW" sz="2800" dirty="0" smtClean="0"/>
              <a:t>" is a function defined at line 10.</a:t>
            </a:r>
            <a:endParaRPr lang="zh-TW" altLang="en-US" sz="2800" dirty="0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496888" y="0"/>
            <a:ext cx="8647112" cy="4121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"%d\n"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Function definition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square(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y 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y * y;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0" y="0"/>
            <a:ext cx="496888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rIns="9000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635375" y="76200"/>
            <a:ext cx="5508625" cy="8318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0" dirty="0">
                <a:latin typeface="Calibri" panose="020F0502020204030204" pitchFamily="34" charset="0"/>
              </a:rPr>
              <a:t>Compile-time warning: </a:t>
            </a:r>
            <a:r>
              <a:rPr lang="en-US" altLang="zh-TW" sz="2400" b="0" dirty="0">
                <a:solidFill>
                  <a:srgbClr val="FF3300"/>
                </a:solidFill>
                <a:latin typeface="Calibri" panose="020F0502020204030204" pitchFamily="34" charset="0"/>
              </a:rPr>
              <a:t>undefined '</a:t>
            </a: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</a:rPr>
              <a:t>square</a:t>
            </a:r>
            <a:r>
              <a:rPr lang="en-US" altLang="zh-TW" sz="2400" b="0" dirty="0">
                <a:solidFill>
                  <a:srgbClr val="FF3300"/>
                </a:solidFill>
                <a:latin typeface="Calibri" panose="020F0502020204030204" pitchFamily="34" charset="0"/>
              </a:rPr>
              <a:t>'; assume returning </a:t>
            </a: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latin typeface="Calibri" panose="020F0502020204030204" pitchFamily="34" charset="0"/>
              </a:rPr>
              <a:t>. Why?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3635375" y="908050"/>
            <a:ext cx="403225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6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C99E-DAF3-47E1-818D-BD63472CCE6D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670" y="4267200"/>
            <a:ext cx="8682730" cy="19049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We could rearrange the functions so that all </a:t>
            </a:r>
            <a:r>
              <a:rPr lang="en-US" altLang="zh-TW" sz="2800" dirty="0" err="1" smtClean="0"/>
              <a:t>callees</a:t>
            </a:r>
            <a:r>
              <a:rPr lang="en-US" altLang="zh-TW" sz="2800" dirty="0" smtClean="0"/>
              <a:t> are defined before their callers but such approach is not always possible.</a:t>
            </a:r>
          </a:p>
          <a:p>
            <a:pPr>
              <a:lnSpc>
                <a:spcPct val="90000"/>
              </a:lnSpc>
            </a:pPr>
            <a:endParaRPr lang="en-US" altLang="zh-TW" sz="1900" dirty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A better solution is to declare function prototypes.</a:t>
            </a:r>
            <a:endParaRPr lang="zh-TW" altLang="en-US" sz="2800" dirty="0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496888" y="0"/>
            <a:ext cx="8647112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Function definition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square(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y 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y * y;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FF3300"/>
                </a:solidFill>
                <a:latin typeface="Consolas" panose="020B0609020204030204" pitchFamily="49" charset="0"/>
              </a:rPr>
              <a:t>square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0" y="0"/>
            <a:ext cx="496888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rIns="9000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0879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5AD-900C-49D6-B252-55CF39A2C377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96888" y="0"/>
            <a:ext cx="8647112" cy="4791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Function 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prototype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square(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"%d\n"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square( </a:t>
            </a:r>
            <a:r>
              <a:rPr kumimoji="0"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) );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Function definition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square(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y 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y * y;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0" y="0"/>
            <a:ext cx="496888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9000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461963" y="1033740"/>
            <a:ext cx="2890837" cy="36933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kumimoji="0" lang="zh-TW" altLang="en-US" dirty="0">
              <a:latin typeface="Calibri" panose="020F0502020204030204" pitchFamily="34" charset="0"/>
            </a:endParaRP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152400" y="5334000"/>
            <a:ext cx="8843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800" b="0" dirty="0">
                <a:latin typeface="Calibri" panose="020F0502020204030204" pitchFamily="34" charset="0"/>
              </a:rPr>
              <a:t>A </a:t>
            </a:r>
            <a:r>
              <a:rPr lang="en-US" altLang="zh-TW" sz="2800" b="0" u="sng" dirty="0">
                <a:latin typeface="Calibri" panose="020F0502020204030204" pitchFamily="34" charset="0"/>
              </a:rPr>
              <a:t>function prototype</a:t>
            </a:r>
            <a:r>
              <a:rPr kumimoji="0" lang="en-US" altLang="zh-TW" sz="2800" b="0" dirty="0">
                <a:latin typeface="Calibri" panose="020F0502020204030204" pitchFamily="34" charset="0"/>
              </a:rPr>
              <a:t> </a:t>
            </a:r>
            <a:r>
              <a:rPr kumimoji="0" lang="en-US" altLang="zh-TW" sz="2800" b="0" dirty="0" smtClean="0">
                <a:latin typeface="Calibri" panose="020F0502020204030204" pitchFamily="34" charset="0"/>
              </a:rPr>
              <a:t>provides a compiler info </a:t>
            </a:r>
            <a:r>
              <a:rPr kumimoji="0" lang="en-US" altLang="zh-TW" sz="2800" b="0" dirty="0">
                <a:latin typeface="Calibri" panose="020F0502020204030204" pitchFamily="34" charset="0"/>
              </a:rPr>
              <a:t>about a function.</a:t>
            </a:r>
          </a:p>
        </p:txBody>
      </p:sp>
      <p:sp>
        <p:nvSpPr>
          <p:cNvPr id="360461" name="Rectangle 13"/>
          <p:cNvSpPr>
            <a:spLocks noChangeArrowheads="1"/>
          </p:cNvSpPr>
          <p:nvPr/>
        </p:nvSpPr>
        <p:spPr bwMode="auto">
          <a:xfrm>
            <a:off x="4427538" y="2590800"/>
            <a:ext cx="4716462" cy="27432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TW" sz="2400" b="0" dirty="0">
                <a:latin typeface="Calibri" panose="020F0502020204030204" pitchFamily="34" charset="0"/>
              </a:rPr>
              <a:t>Tells a compiler that: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zh-TW" sz="2400" b="0" dirty="0">
                <a:latin typeface="Calibri" panose="020F0502020204030204" pitchFamily="34" charset="0"/>
              </a:rPr>
              <a:t> is </a:t>
            </a:r>
            <a:r>
              <a:rPr kumimoji="0" lang="en-US" altLang="zh-TW" sz="2400" b="0" dirty="0" smtClean="0">
                <a:latin typeface="Calibri" panose="020F0502020204030204" pitchFamily="34" charset="0"/>
              </a:rPr>
              <a:t>a </a:t>
            </a:r>
            <a:r>
              <a:rPr lang="en-US" altLang="zh-TW" sz="2400" b="0" dirty="0">
                <a:latin typeface="Calibri" panose="020F0502020204030204" pitchFamily="34" charset="0"/>
              </a:rPr>
              <a:t>function 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name.</a:t>
            </a: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>
                <a:latin typeface="Calibri" panose="020F0502020204030204" pitchFamily="34" charset="0"/>
              </a:rPr>
              <a:t>The function takes an argument of type </a:t>
            </a:r>
            <a:r>
              <a:rPr kumimoji="0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.</a:t>
            </a:r>
            <a:endParaRPr kumimoji="0" lang="en-US" altLang="zh-TW" sz="2400" b="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kumimoji="0" lang="en-US" altLang="zh-TW" sz="2400" b="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0" lang="en-US" altLang="zh-TW" sz="2400" b="0" dirty="0">
                <a:latin typeface="Calibri" panose="020F0502020204030204" pitchFamily="34" charset="0"/>
              </a:rPr>
              <a:t>The function returns a value of type </a:t>
            </a:r>
            <a:r>
              <a:rPr kumimoji="0"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 smtClean="0">
                <a:latin typeface="Calibri" panose="020F0502020204030204" pitchFamily="34" charset="0"/>
              </a:rPr>
              <a:t>.</a:t>
            </a:r>
            <a:endParaRPr kumimoji="0" lang="en-US" altLang="zh-TW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 flipH="1" flipV="1">
            <a:off x="3352800" y="1219370"/>
            <a:ext cx="1074738" cy="14476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1B54-CF90-4659-B91B-1ECD3C687F19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33797" name="Rectangle 2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zh-TW" sz="3200" dirty="0" smtClean="0"/>
              <a:t>4.1. When </a:t>
            </a:r>
            <a:r>
              <a:rPr lang="en-US" altLang="zh-TW" sz="3200" dirty="0"/>
              <a:t>and why do we need function prototypes?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143000"/>
            <a:ext cx="4419600" cy="50292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 dirty="0"/>
              <a:t>When a </a:t>
            </a:r>
            <a:r>
              <a:rPr lang="en-US" altLang="zh-TW" dirty="0" err="1"/>
              <a:t>callee</a:t>
            </a:r>
            <a:r>
              <a:rPr lang="en-US" altLang="zh-TW" dirty="0"/>
              <a:t> is defined after its caller in the same file.</a:t>
            </a:r>
          </a:p>
          <a:p>
            <a:pPr>
              <a:spcBef>
                <a:spcPct val="0"/>
              </a:spcBef>
            </a:pPr>
            <a:endParaRPr lang="en-US" altLang="zh-TW" dirty="0"/>
          </a:p>
          <a:p>
            <a:pPr>
              <a:spcBef>
                <a:spcPct val="0"/>
              </a:spcBef>
            </a:pPr>
            <a:r>
              <a:rPr lang="en-US" altLang="zh-TW" dirty="0"/>
              <a:t>When a </a:t>
            </a:r>
            <a:r>
              <a:rPr lang="en-US" altLang="zh-TW" dirty="0" err="1"/>
              <a:t>callee</a:t>
            </a:r>
            <a:r>
              <a:rPr lang="en-US" altLang="zh-TW" dirty="0"/>
              <a:t> and its caller are defined in separate source files</a:t>
            </a:r>
          </a:p>
          <a:p>
            <a:pPr lvl="1">
              <a:spcBef>
                <a:spcPct val="0"/>
              </a:spcBef>
            </a:pPr>
            <a:r>
              <a:rPr lang="en-US" altLang="zh-TW" dirty="0"/>
              <a:t>Common in large </a:t>
            </a:r>
            <a:r>
              <a:rPr lang="en-US" altLang="zh-TW" dirty="0" smtClean="0"/>
              <a:t>software project</a:t>
            </a:r>
            <a:endParaRPr lang="zh-TW" altLang="en-US" dirty="0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81000" y="1143000"/>
            <a:ext cx="3957637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 foo(void);</a:t>
            </a:r>
          </a:p>
          <a:p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void bar(void);</a:t>
            </a:r>
          </a:p>
          <a:p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 err="1"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{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  foo();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void foo() {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  if (…)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    bar();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  <a:p>
            <a:endParaRPr kumimoji="0" lang="en-US" altLang="zh-TW" sz="2000" b="0" dirty="0">
              <a:latin typeface="Consolas" panose="020B0609020204030204" pitchFamily="49" charset="0"/>
            </a:endParaRP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void bar() {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  if (…)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    foo();</a:t>
            </a:r>
          </a:p>
          <a:p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5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CFA-81BC-4EDD-998C-C529557942DE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4.2. Specifying </a:t>
            </a:r>
            <a:r>
              <a:rPr lang="en-US" altLang="zh-TW" sz="4000" dirty="0"/>
              <a:t>Function </a:t>
            </a:r>
            <a:r>
              <a:rPr lang="en-US" altLang="zh-TW" sz="4000" dirty="0" smtClean="0"/>
              <a:t>Prototypes (Syntax)</a:t>
            </a:r>
            <a:endParaRPr lang="en-US" altLang="zh-TW" sz="40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Function prototype is like a function definition but </a:t>
            </a:r>
            <a:r>
              <a:rPr lang="en-US" altLang="zh-TW" sz="2800" u="sng" dirty="0"/>
              <a:t>without the body</a:t>
            </a:r>
            <a:r>
              <a:rPr lang="en-US" altLang="zh-TW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700" dirty="0">
              <a:cs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400" u="sng" dirty="0">
                <a:cs typeface="Consolas" panose="020B0609020204030204" pitchFamily="49" charset="0"/>
              </a:rPr>
              <a:t>Function definition</a:t>
            </a:r>
            <a:endParaRPr lang="en-US" altLang="zh-TW" sz="2400" u="sng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	double 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foo( </a:t>
            </a:r>
            <a:r>
              <a:rPr lang="en-US" altLang="zh-TW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 x, double y, char z )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 	    …</a:t>
            </a:r>
            <a:endParaRPr lang="en-US" altLang="zh-TW" sz="2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	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500" u="sng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400" u="sng" dirty="0" smtClean="0"/>
              <a:t>Function </a:t>
            </a:r>
            <a:r>
              <a:rPr lang="en-US" altLang="zh-TW" sz="2400" u="sng" dirty="0"/>
              <a:t>prototype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	double 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foo( </a:t>
            </a:r>
            <a:r>
              <a:rPr lang="en-US" altLang="zh-TW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</a:rPr>
              <a:t> x, double y, char z 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2200" dirty="0" smtClean="0">
                <a:solidFill>
                  <a:srgbClr val="0070C0"/>
                </a:solidFill>
              </a:rPr>
              <a:t>			</a:t>
            </a:r>
            <a:r>
              <a:rPr lang="en-US" altLang="zh-TW" sz="2200" dirty="0" smtClean="0"/>
              <a:t>	or</a:t>
            </a:r>
            <a:endParaRPr lang="en-US" altLang="zh-TW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double 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 </a:t>
            </a:r>
            <a:r>
              <a:rPr lang="en-US" altLang="zh-TW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double, char </a:t>
            </a:r>
            <a:r>
              <a:rPr lang="en-US" altLang="zh-TW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endParaRPr lang="en-US" altLang="zh-TW" sz="15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Parameter </a:t>
            </a:r>
            <a:r>
              <a:rPr lang="en-US" altLang="zh-TW" sz="2400" dirty="0"/>
              <a:t>names are optional in function </a:t>
            </a:r>
            <a:r>
              <a:rPr lang="en-US" altLang="zh-TW" sz="2400" dirty="0" smtClean="0"/>
              <a:t>prototypes.</a:t>
            </a:r>
          </a:p>
          <a:p>
            <a:pPr lvl="1">
              <a:lnSpc>
                <a:spcPct val="90000"/>
              </a:lnSpc>
            </a:pPr>
            <a:r>
              <a:rPr lang="en-US" altLang="zh-TW" sz="2400" u="sng" dirty="0" smtClean="0"/>
              <a:t>Function </a:t>
            </a:r>
            <a:r>
              <a:rPr lang="en-US" altLang="zh-TW" sz="2400" u="sng" dirty="0"/>
              <a:t>name</a:t>
            </a:r>
            <a:r>
              <a:rPr lang="en-US" altLang="zh-TW" sz="2400" dirty="0"/>
              <a:t>, </a:t>
            </a:r>
            <a:r>
              <a:rPr lang="en-US" altLang="zh-TW" sz="2400" u="sng" dirty="0"/>
              <a:t>return type</a:t>
            </a:r>
            <a:r>
              <a:rPr lang="en-US" altLang="zh-TW" sz="2400" dirty="0"/>
              <a:t>, and </a:t>
            </a:r>
            <a:r>
              <a:rPr lang="en-US" altLang="zh-TW" sz="2400" u="sng" dirty="0"/>
              <a:t>parameter types</a:t>
            </a:r>
            <a:r>
              <a:rPr lang="en-US" altLang="zh-TW" sz="2400" dirty="0"/>
              <a:t> must match between a function definition and its function prototype.</a:t>
            </a:r>
            <a:endParaRPr lang="en-US" altLang="zh-TW" sz="2400" b="1" dirty="0"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TW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04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EE8-BE2B-47DF-A8B3-3C50A5E35520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5. Calling Pre-defined Functions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C </a:t>
            </a:r>
            <a:r>
              <a:rPr lang="en-US" altLang="zh-TW" sz="2800" dirty="0" smtClean="0"/>
              <a:t>language provides </a:t>
            </a:r>
            <a:r>
              <a:rPr lang="en-US" altLang="zh-TW" sz="2800" dirty="0"/>
              <a:t>many built-in functions. To </a:t>
            </a:r>
            <a:r>
              <a:rPr lang="en-US" altLang="zh-TW" sz="2800" dirty="0" smtClean="0"/>
              <a:t>use them</a:t>
            </a:r>
            <a:r>
              <a:rPr lang="en-US" altLang="zh-TW" sz="2800" dirty="0"/>
              <a:t>, you have to know the following info (which can be found </a:t>
            </a:r>
            <a:r>
              <a:rPr lang="en-US" altLang="zh-TW" sz="2800" dirty="0" smtClean="0"/>
              <a:t>in manuals</a:t>
            </a:r>
            <a:r>
              <a:rPr lang="en-US" altLang="zh-TW" sz="2800" dirty="0"/>
              <a:t>):</a:t>
            </a:r>
          </a:p>
          <a:p>
            <a:pPr lvl="1"/>
            <a:r>
              <a:rPr lang="en-US" altLang="zh-TW" sz="2800" dirty="0">
                <a:solidFill>
                  <a:srgbClr val="0070C0"/>
                </a:solidFill>
              </a:rPr>
              <a:t>name, functionality, parameters, return value</a:t>
            </a:r>
          </a:p>
          <a:p>
            <a:pPr lvl="4"/>
            <a:endParaRPr lang="en-US" altLang="zh-TW" sz="1500" dirty="0">
              <a:solidFill>
                <a:srgbClr val="0000FF"/>
              </a:solidFill>
            </a:endParaRPr>
          </a:p>
          <a:p>
            <a:r>
              <a:rPr lang="en-US" altLang="zh-TW" sz="2800" dirty="0"/>
              <a:t>You also need to know which </a:t>
            </a:r>
            <a:r>
              <a:rPr lang="en-US" altLang="zh-TW" sz="2800" i="1" dirty="0">
                <a:solidFill>
                  <a:srgbClr val="0070C0"/>
                </a:solidFill>
              </a:rPr>
              <a:t>header file(s)</a:t>
            </a:r>
            <a:r>
              <a:rPr lang="en-US" altLang="zh-TW" sz="2800" dirty="0"/>
              <a:t> to include</a:t>
            </a:r>
            <a:r>
              <a:rPr lang="en-US" altLang="zh-TW" sz="2800" dirty="0" smtClean="0"/>
              <a:t>.</a:t>
            </a:r>
          </a:p>
          <a:p>
            <a:pPr marL="0" indent="0">
              <a:buNone/>
            </a:pPr>
            <a:r>
              <a:rPr lang="en-US" altLang="zh-TW" sz="2800" dirty="0" smtClean="0"/>
              <a:t>     e.g</a:t>
            </a:r>
            <a:r>
              <a:rPr lang="en-US" altLang="zh-TW" sz="2800" dirty="0"/>
              <a:t>.:</a:t>
            </a:r>
          </a:p>
          <a:p>
            <a:pPr lvl="1"/>
            <a:r>
              <a:rPr lang="en-US" altLang="zh-TW" sz="2400" dirty="0"/>
              <a:t>To use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(…)</a:t>
            </a:r>
            <a:r>
              <a:rPr lang="en-US" altLang="zh-TW" sz="2400" dirty="0"/>
              <a:t>, you have to include "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" as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	#include &lt;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TW" sz="2400" dirty="0"/>
              <a:t>To use math functions, you have to include "</a:t>
            </a:r>
            <a:r>
              <a:rPr lang="en-US" altLang="zh-TW" sz="2400" dirty="0" err="1"/>
              <a:t>math.h</a:t>
            </a:r>
            <a:r>
              <a:rPr lang="en-US" altLang="zh-TW" sz="2400" dirty="0"/>
              <a:t>" as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math.h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4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"Hi! How are you?\n"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greet();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latin typeface="Consolas" panose="020B0609020204030204" pitchFamily="49" charset="0"/>
              </a:rPr>
              <a:t>Hi!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you?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1.2. A Simple Function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7696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7709-8093-4ED7-963D-6E92D5798EED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Understand what "functions", "parameters/ arguments", "return value/type" </a:t>
            </a:r>
            <a:r>
              <a:rPr lang="en-US" altLang="zh-TW" sz="2800" dirty="0" smtClean="0"/>
              <a:t>are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Understand what is happening during a function call</a:t>
            </a:r>
            <a:endParaRPr lang="en-US" altLang="zh-TW" sz="1800" dirty="0"/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Know </a:t>
            </a:r>
            <a:r>
              <a:rPr lang="en-US" altLang="zh-TW" sz="2800" dirty="0"/>
              <a:t>how to </a:t>
            </a:r>
            <a:r>
              <a:rPr lang="en-US" altLang="zh-TW" sz="2800" dirty="0" smtClean="0"/>
              <a:t>define and call a function</a:t>
            </a:r>
            <a:endParaRPr lang="en-US" altLang="zh-TW" sz="1800" dirty="0"/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Understand why </a:t>
            </a:r>
            <a:r>
              <a:rPr lang="en-US" altLang="zh-TW" sz="2800" dirty="0"/>
              <a:t>we need function </a:t>
            </a:r>
            <a:r>
              <a:rPr lang="en-US" altLang="zh-TW" sz="2800" dirty="0" smtClean="0"/>
              <a:t>prototypes </a:t>
            </a:r>
            <a:r>
              <a:rPr lang="en-US" altLang="zh-TW" sz="2800" dirty="0"/>
              <a:t>and how to </a:t>
            </a:r>
            <a:r>
              <a:rPr lang="en-US" altLang="zh-TW" sz="2800" dirty="0" smtClean="0"/>
              <a:t>declare them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69003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5 </a:t>
            </a:r>
            <a:r>
              <a:rPr lang="en-US" dirty="0" smtClean="0"/>
              <a:t>C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5.1 </a:t>
            </a:r>
            <a:r>
              <a:rPr lang="en-US" dirty="0" smtClean="0"/>
              <a:t>– </a:t>
            </a:r>
            <a:r>
              <a:rPr lang="en-US" dirty="0" smtClean="0"/>
              <a:t>5.5: Function Basics </a:t>
            </a:r>
            <a:r>
              <a:rPr lang="en-US" dirty="0" smtClean="0"/>
              <a:t>and examples</a:t>
            </a:r>
            <a:endParaRPr lang="en-US" dirty="0"/>
          </a:p>
          <a:p>
            <a:pPr lvl="1"/>
            <a:r>
              <a:rPr lang="en-US" dirty="0" smtClean="0"/>
              <a:t>Sections 5.6: Function Prototypes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"Hi! How are you?\n"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dirty="0">
                <a:latin typeface="Consolas" panose="020B0609020204030204" pitchFamily="49" charset="0"/>
              </a:rPr>
              <a:t>main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latin typeface="Consolas" panose="020B0609020204030204" pitchFamily="49" charset="0"/>
              </a:rPr>
              <a:t>Hi!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you?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1.3. Function Name</a:t>
            </a:r>
            <a:endParaRPr lang="en-US" altLang="zh-TW" sz="4000" dirty="0"/>
          </a:p>
        </p:txBody>
      </p:sp>
      <p:sp>
        <p:nvSpPr>
          <p:cNvPr id="7" name="Rectangle 6"/>
          <p:cNvSpPr/>
          <p:nvPr/>
        </p:nvSpPr>
        <p:spPr>
          <a:xfrm>
            <a:off x="470102" y="1676400"/>
            <a:ext cx="4863898" cy="11430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91200" y="1676400"/>
            <a:ext cx="3138714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000" dirty="0" smtClean="0">
                <a:solidFill>
                  <a:srgbClr val="000000"/>
                </a:solidFill>
              </a:rPr>
              <a:t>A function named "</a:t>
            </a:r>
            <a:r>
              <a:rPr kumimoji="0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kumimoji="0" lang="en-US" altLang="zh-TW" sz="2000" dirty="0" smtClean="0">
                <a:solidFill>
                  <a:srgbClr val="000000"/>
                </a:solidFill>
              </a:rPr>
              <a:t>"</a:t>
            </a:r>
            <a:endParaRPr kumimoji="0"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11" name="Rectangle 23"/>
          <p:cNvSpPr txBox="1">
            <a:spLocks noChangeArrowheads="1"/>
          </p:cNvSpPr>
          <p:nvPr/>
        </p:nvSpPr>
        <p:spPr bwMode="auto">
          <a:xfrm>
            <a:off x="4876799" y="990599"/>
            <a:ext cx="4267200" cy="45720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400" dirty="0" smtClean="0">
                <a:ea typeface="新細明體" pitchFamily="18" charset="-120"/>
                <a:cs typeface="Consolas" panose="020B0609020204030204" pitchFamily="49" charset="0"/>
              </a:rPr>
              <a:t>A function has a name.</a:t>
            </a:r>
            <a:endParaRPr lang="en-US" altLang="zh-TW" sz="2400" dirty="0"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102" y="2973154"/>
            <a:ext cx="4863898" cy="220844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777796" y="3127376"/>
            <a:ext cx="3152118" cy="1520824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kumimoji="0" lang="en-US" altLang="zh-TW" sz="2000" dirty="0" smtClean="0">
                <a:solidFill>
                  <a:srgbClr val="000000"/>
                </a:solidFill>
              </a:rPr>
              <a:t>A function named "</a:t>
            </a: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en-US" altLang="zh-TW" sz="2000" dirty="0" smtClean="0">
                <a:solidFill>
                  <a:srgbClr val="000000"/>
                </a:solidFill>
              </a:rPr>
              <a:t>"</a:t>
            </a:r>
          </a:p>
          <a:p>
            <a:pPr eaLnBrk="0" hangingPunct="0"/>
            <a:endParaRPr lang="en-US" altLang="zh-TW" sz="2000" dirty="0">
              <a:solidFill>
                <a:srgbClr val="000000"/>
              </a:solidFill>
            </a:endParaRPr>
          </a:p>
          <a:p>
            <a:pPr eaLnBrk="0" hangingPunct="0"/>
            <a:r>
              <a:rPr kumimoji="0" lang="en-US" altLang="zh-TW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kumimoji="0" lang="en-US" altLang="zh-TW" sz="2000" dirty="0" smtClean="0">
                <a:solidFill>
                  <a:srgbClr val="000000"/>
                </a:solidFill>
              </a:rPr>
              <a:t> is also the starting point of a C program. </a:t>
            </a:r>
            <a:endParaRPr kumimoji="0"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5354661" y="1866900"/>
            <a:ext cx="4437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5333999" y="3284754"/>
            <a:ext cx="4437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6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"Hi! How are you?\n"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latin typeface="Consolas" panose="020B0609020204030204" pitchFamily="49" charset="0"/>
              </a:rPr>
              <a:t>Hi!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you?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1.4. Calling/Invoking </a:t>
            </a:r>
            <a:r>
              <a:rPr lang="en-US" altLang="zh-TW" sz="4000" dirty="0"/>
              <a:t>A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79486" y="3714750"/>
            <a:ext cx="1482714" cy="3810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759200" y="2876548"/>
            <a:ext cx="5196113" cy="230505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400" dirty="0"/>
              <a:t>We </a:t>
            </a:r>
            <a:r>
              <a:rPr lang="en-US" altLang="zh-TW" sz="2400" i="1" dirty="0">
                <a:solidFill>
                  <a:srgbClr val="0070C0"/>
                </a:solidFill>
              </a:rPr>
              <a:t>call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/>
              <a:t>(or</a:t>
            </a:r>
            <a:r>
              <a:rPr lang="en-US" altLang="zh-TW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invoke</a:t>
            </a:r>
            <a:r>
              <a:rPr lang="en-US" altLang="zh-TW" sz="2400" dirty="0" smtClean="0"/>
              <a:t>) a </a:t>
            </a:r>
            <a:r>
              <a:rPr lang="en-US" altLang="zh-TW" sz="2400" dirty="0"/>
              <a:t>function by the function's </a:t>
            </a:r>
            <a:r>
              <a:rPr lang="en-US" altLang="zh-TW" sz="2400" dirty="0" smtClean="0"/>
              <a:t>name, follows by a pair of parentheses.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Calling </a:t>
            </a:r>
            <a:r>
              <a:rPr lang="en-US" altLang="zh-TW" sz="2400" dirty="0"/>
              <a:t>a function </a:t>
            </a:r>
            <a:r>
              <a:rPr lang="en-US" altLang="zh-TW" sz="2400" dirty="0">
                <a:sym typeface="Wingdings" pitchFamily="2" charset="2"/>
              </a:rPr>
              <a:t></a:t>
            </a:r>
            <a:r>
              <a:rPr lang="en-US" altLang="zh-TW" sz="2400" dirty="0"/>
              <a:t> executing the code in that </a:t>
            </a:r>
            <a:r>
              <a:rPr lang="en-US" altLang="zh-TW" sz="2400" dirty="0" smtClean="0"/>
              <a:t>function.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2362198" y="3905249"/>
            <a:ext cx="139700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4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"Hi! How are you?\n"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latin typeface="Consolas" panose="020B0609020204030204" pitchFamily="49" charset="0"/>
              </a:rPr>
              <a:t>Hi!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you?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sz="4000" dirty="0" smtClean="0"/>
              <a:t>1.5. Terminology: </a:t>
            </a:r>
            <a:r>
              <a:rPr lang="en-US" altLang="zh-TW" sz="4000" i="1" dirty="0" smtClean="0"/>
              <a:t>Caller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and </a:t>
            </a:r>
            <a:r>
              <a:rPr lang="en-US" altLang="zh-TW" sz="4000" i="1" dirty="0" err="1"/>
              <a:t>Callee</a:t>
            </a:r>
            <a:endParaRPr lang="en-US" altLang="zh-TW" sz="4000" i="1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048000" y="3519668"/>
            <a:ext cx="5943599" cy="167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300" dirty="0" smtClean="0"/>
              <a:t>At line 9, </a:t>
            </a:r>
            <a:r>
              <a:rPr lang="en-US" altLang="zh-TW" sz="2300" dirty="0" smtClean="0">
                <a:latin typeface="Consolas" panose="020B0609020204030204" pitchFamily="49" charset="0"/>
              </a:rPr>
              <a:t>main</a:t>
            </a:r>
            <a:r>
              <a:rPr lang="en-US" altLang="zh-TW" sz="2300" dirty="0">
                <a:latin typeface="Consolas" panose="020B0609020204030204" pitchFamily="49" charset="0"/>
              </a:rPr>
              <a:t>()</a:t>
            </a:r>
            <a:r>
              <a:rPr lang="en-US" altLang="zh-TW" sz="2300" dirty="0"/>
              <a:t> </a:t>
            </a:r>
            <a:r>
              <a:rPr lang="en-US" altLang="zh-TW" sz="2300" dirty="0" smtClean="0"/>
              <a:t>initiates the function call, and </a:t>
            </a:r>
            <a:r>
              <a:rPr lang="en-US" altLang="zh-TW" sz="2300" dirty="0" smtClean="0">
                <a:latin typeface="Consolas" panose="020B0609020204030204" pitchFamily="49" charset="0"/>
              </a:rPr>
              <a:t>greet()</a:t>
            </a:r>
            <a:r>
              <a:rPr lang="en-US" altLang="zh-TW" sz="2300" dirty="0" smtClean="0"/>
              <a:t> is being called. In this situation, we say </a:t>
            </a:r>
            <a:r>
              <a:rPr lang="en-US" altLang="zh-TW" sz="2300" dirty="0">
                <a:latin typeface="Consolas" panose="020B0609020204030204" pitchFamily="49" charset="0"/>
              </a:rPr>
              <a:t>main()</a:t>
            </a:r>
            <a:r>
              <a:rPr lang="en-US" altLang="zh-TW" sz="2300" dirty="0" smtClean="0"/>
              <a:t> is the </a:t>
            </a:r>
            <a:r>
              <a:rPr lang="en-US" altLang="zh-TW" sz="2300" i="1" dirty="0">
                <a:solidFill>
                  <a:srgbClr val="0070C0"/>
                </a:solidFill>
              </a:rPr>
              <a:t>caller</a:t>
            </a:r>
            <a:r>
              <a:rPr lang="en-US" altLang="zh-TW" sz="2300" dirty="0"/>
              <a:t>, and </a:t>
            </a:r>
            <a:r>
              <a:rPr lang="en-US" altLang="zh-TW" sz="2300" dirty="0">
                <a:latin typeface="Consolas" panose="020B0609020204030204" pitchFamily="49" charset="0"/>
              </a:rPr>
              <a:t>greet()</a:t>
            </a:r>
            <a:r>
              <a:rPr lang="en-US" altLang="zh-TW" sz="2300" dirty="0" smtClean="0"/>
              <a:t> is the </a:t>
            </a:r>
            <a:r>
              <a:rPr lang="en-US" altLang="zh-TW" sz="2300" i="1" dirty="0" err="1" smtClean="0">
                <a:solidFill>
                  <a:srgbClr val="0070C0"/>
                </a:solidFill>
              </a:rPr>
              <a:t>callee</a:t>
            </a:r>
            <a:r>
              <a:rPr lang="en-US" altLang="zh-TW" sz="2300" dirty="0" smtClean="0"/>
              <a:t>.</a:t>
            </a:r>
            <a:endParaRPr lang="en-US" altLang="zh-TW" sz="2300" dirty="0"/>
          </a:p>
        </p:txBody>
      </p:sp>
    </p:spTree>
    <p:extLst>
      <p:ext uri="{BB962C8B-B14F-4D97-AF65-F5344CB8AC3E}">
        <p14:creationId xmlns:p14="http://schemas.microsoft.com/office/powerpoint/2010/main" val="48609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"Hi! How are you?\n"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latin typeface="Consolas" panose="020B0609020204030204" pitchFamily="49" charset="0"/>
              </a:rPr>
              <a:t>Hi!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you?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1.6. Control Flow During a Function Call – Part 1</a:t>
            </a:r>
            <a:endParaRPr lang="en-US" altLang="zh-TW" sz="4000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276600" y="4058582"/>
            <a:ext cx="5715000" cy="14768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400" dirty="0" smtClean="0"/>
              <a:t>When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is called at line 9 during program execution, control is "transferred" to the beginning of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greet()</a:t>
            </a:r>
            <a:r>
              <a:rPr lang="en-US" altLang="zh-TW" sz="2400" dirty="0" smtClean="0"/>
              <a:t>.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5333998" y="1828800"/>
            <a:ext cx="2133601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2285999" y="3810000"/>
            <a:ext cx="5181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7467599" y="1828800"/>
            <a:ext cx="1" cy="1981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9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3DD3-9112-40D3-BCC9-E1B4F3D9536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70102" y="990599"/>
            <a:ext cx="8673897" cy="44958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(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</a:rPr>
              <a:t>"Hi! How are you?\n"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);</a:t>
            </a: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main()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{</a:t>
            </a: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latin typeface="Consolas" panose="020B0609020204030204" pitchFamily="49" charset="0"/>
              </a:rPr>
              <a:t>    </a:t>
            </a:r>
            <a:r>
              <a:rPr kumimoji="0"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greet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99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762" y="990600"/>
            <a:ext cx="46534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90000">
            <a:no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762" y="5535410"/>
            <a:ext cx="4033837" cy="673124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 smtClean="0">
                <a:latin typeface="Consolas" panose="020B0609020204030204" pitchFamily="49" charset="0"/>
              </a:rPr>
              <a:t>Hi! 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How are you?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74761" name="Rectangle 9"/>
          <p:cNvSpPr>
            <a:spLocks noGrp="1" noChangeArrowheads="1"/>
          </p:cNvSpPr>
          <p:nvPr>
            <p:ph type="title"/>
          </p:nvPr>
        </p:nvSpPr>
        <p:spPr>
          <a:xfrm>
            <a:off x="4763" y="0"/>
            <a:ext cx="9139236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1.6. Control Flow During a Function Call – Part 2</a:t>
            </a:r>
            <a:endParaRPr lang="en-US" altLang="zh-TW" sz="4000" dirty="0"/>
          </a:p>
        </p:txBody>
      </p:sp>
      <p:sp>
        <p:nvSpPr>
          <p:cNvPr id="8" name="Rectangle 23"/>
          <p:cNvSpPr txBox="1">
            <a:spLocks noChangeArrowheads="1"/>
          </p:cNvSpPr>
          <p:nvPr/>
        </p:nvSpPr>
        <p:spPr bwMode="auto">
          <a:xfrm>
            <a:off x="3276600" y="4058582"/>
            <a:ext cx="5715000" cy="147682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2400" dirty="0" smtClean="0"/>
              <a:t>Statement in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2400" dirty="0" smtClean="0"/>
              <a:t> is executed.</a:t>
            </a:r>
          </a:p>
          <a:p>
            <a:endParaRPr lang="en-US" altLang="zh-TW" sz="2400" dirty="0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5333998" y="1828800"/>
            <a:ext cx="2133601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2286000" y="3810000"/>
            <a:ext cx="5181600" cy="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7467599" y="1828800"/>
            <a:ext cx="1" cy="1981200"/>
          </a:xfrm>
          <a:prstGeom prst="line">
            <a:avLst/>
          </a:prstGeom>
          <a:noFill/>
          <a:ln w="25400">
            <a:solidFill>
              <a:schemeClr val="bg1">
                <a:lumMod val="8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5341255" y="1828799"/>
            <a:ext cx="0" cy="740229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37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3215</Words>
  <Application>Microsoft Office PowerPoint</Application>
  <PresentationFormat>On-screen Show (4:3)</PresentationFormat>
  <Paragraphs>871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Wingdings</vt:lpstr>
      <vt:lpstr>新細明體</vt:lpstr>
      <vt:lpstr>Arial</vt:lpstr>
      <vt:lpstr>Times New Roman</vt:lpstr>
      <vt:lpstr>Consolas</vt:lpstr>
      <vt:lpstr>Office Theme</vt:lpstr>
      <vt:lpstr>Functions</vt:lpstr>
      <vt:lpstr>Outline</vt:lpstr>
      <vt:lpstr>1.1. What is a Function?</vt:lpstr>
      <vt:lpstr>1.2. A Simple Function</vt:lpstr>
      <vt:lpstr>1.3. Function Name</vt:lpstr>
      <vt:lpstr>1.4. Calling/Invoking A Function</vt:lpstr>
      <vt:lpstr>1.5. Terminology: Caller and Callee</vt:lpstr>
      <vt:lpstr>1.6. Control Flow During a Function Call – Part 1</vt:lpstr>
      <vt:lpstr>1.6. Control Flow During a Function Call – Part 2</vt:lpstr>
      <vt:lpstr>1.6. Control Flow During a Function Call – Part 3</vt:lpstr>
      <vt:lpstr>1.7. Variables declared in a function are local to that function.</vt:lpstr>
      <vt:lpstr>1.7. Variables declared in one function are not accessible by another function.</vt:lpstr>
      <vt:lpstr>2. Parameters</vt:lpstr>
      <vt:lpstr>2.1. Formal and Actual Parameters</vt:lpstr>
      <vt:lpstr>2.2. How values are passed to a function</vt:lpstr>
      <vt:lpstr>2.3. Defining a function with parameters (Syntax)</vt:lpstr>
      <vt:lpstr>2.4. Example</vt:lpstr>
      <vt:lpstr>PowerPoint Presentation</vt:lpstr>
      <vt:lpstr>PowerPoint Presentation</vt:lpstr>
      <vt:lpstr>PowerPoint Presentation</vt:lpstr>
      <vt:lpstr>PowerPoint Presentation</vt:lpstr>
      <vt:lpstr>3. Return Value</vt:lpstr>
      <vt:lpstr>3.1. Returning a Value From a Function</vt:lpstr>
      <vt:lpstr>3.1. Returning a Value From a Function</vt:lpstr>
      <vt:lpstr>3.2. Defining a function that returns a value (Syntax)</vt:lpstr>
      <vt:lpstr>3.3. Evaluating an expression containing function calls</vt:lpstr>
      <vt:lpstr>3.4. Interrupting Control Flow with return </vt:lpstr>
      <vt:lpstr>3.5. Example</vt:lpstr>
      <vt:lpstr>3.5. Example (with multiple return's)</vt:lpstr>
      <vt:lpstr>3.5. Example (with only one return)</vt:lpstr>
      <vt:lpstr>3.6. Using return without a returning value</vt:lpstr>
      <vt:lpstr>3.7. Additional info about returning a value</vt:lpstr>
      <vt:lpstr>4. Function Prototypes</vt:lpstr>
      <vt:lpstr>PowerPoint Presentation</vt:lpstr>
      <vt:lpstr>PowerPoint Presentation</vt:lpstr>
      <vt:lpstr>PowerPoint Presentation</vt:lpstr>
      <vt:lpstr>4.1. When and why do we need function prototypes?</vt:lpstr>
      <vt:lpstr>4.2. Specifying Function Prototypes (Syntax)</vt:lpstr>
      <vt:lpstr>5. Calling Pre-defined Functions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254</cp:revision>
  <dcterms:created xsi:type="dcterms:W3CDTF">2011-07-19T12:51:33Z</dcterms:created>
  <dcterms:modified xsi:type="dcterms:W3CDTF">2016-10-25T09:35:31Z</dcterms:modified>
</cp:coreProperties>
</file>