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0" r:id="rId3"/>
    <p:sldId id="309" r:id="rId4"/>
    <p:sldId id="31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0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新細明體" panose="02020500000000000000" pitchFamily="18" charset="-120"/>
      <p:regular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750F6D"/>
    <a:srgbClr val="FF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201" autoAdjust="0"/>
  </p:normalViewPr>
  <p:slideViewPr>
    <p:cSldViewPr>
      <p:cViewPr varScale="1">
        <p:scale>
          <a:sx n="76" d="100"/>
          <a:sy n="76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ea typeface="新細明體" pitchFamily="18" charset="-120"/>
              </a:rPr>
              <a:t>Random Number Generation (RNG)</a:t>
            </a:r>
            <a:endParaRPr lang="en-US" altLang="zh-TW" b="1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5B35-505A-4781-A6F2-58002658A6F0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nb-NO" alt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Enter seed: </a:t>
            </a:r>
            <a:r>
              <a:rPr kumimoji="0" lang="nb-NO" alt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67</a:t>
            </a:r>
          </a:p>
          <a:p>
            <a:pPr eaLnBrk="1" hangingPunct="1">
              <a:lnSpc>
                <a:spcPct val="80000"/>
              </a:lnSpc>
            </a:pPr>
            <a:r>
              <a:rPr kumimoji="0" lang="nb-NO" alt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257 6966 5721 9047 11803 12744 20291 32766 2615 11907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876800" y="4191000"/>
            <a:ext cx="4038600" cy="17526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0"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rand()</a:t>
            </a:r>
            <a:r>
              <a:rPr lang="en-US" altLang="zh-TW" sz="2400" dirty="0"/>
              <a:t> yields the same sequence of </a:t>
            </a:r>
            <a:r>
              <a:rPr lang="en-US" altLang="zh-TW" sz="2400" dirty="0" smtClean="0"/>
              <a:t>pseudo-random </a:t>
            </a:r>
            <a:r>
              <a:rPr lang="en-US" altLang="zh-TW" sz="2400" dirty="0"/>
              <a:t>numbers if it is initialized with the same seed value.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57400"/>
            <a:ext cx="91440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nb-NO" alt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Enter seed: </a:t>
            </a:r>
            <a:r>
              <a:rPr kumimoji="0" lang="nb-NO" altLang="en-US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68</a:t>
            </a:r>
            <a:endParaRPr kumimoji="0" lang="nb-NO" altLang="en-US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nb-NO" alt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260 17715 23586 342 22118 16670 23404 29839 19126 5759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5400" y="3124200"/>
            <a:ext cx="91440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nb-NO" alt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Enter seed: </a:t>
            </a:r>
            <a:r>
              <a:rPr kumimoji="0" lang="nb-NO" alt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67</a:t>
            </a:r>
          </a:p>
          <a:p>
            <a:pPr eaLnBrk="1" hangingPunct="1">
              <a:lnSpc>
                <a:spcPct val="80000"/>
              </a:lnSpc>
            </a:pPr>
            <a:r>
              <a:rPr kumimoji="0" lang="nb-NO" altLang="en-US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257 6966 5721 9047 11803 12744 20291 32766 2615 11907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 flipH="1" flipV="1">
            <a:off x="2133600" y="1066800"/>
            <a:ext cx="4186238" cy="312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H="1" flipV="1">
            <a:off x="2209800" y="3276600"/>
            <a:ext cx="4110038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Example #3: Using </a:t>
            </a:r>
            <a:r>
              <a:rPr lang="en-US" altLang="zh-TW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altLang="zh-TW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3100" dirty="0" smtClean="0">
                <a:latin typeface="+mn-lt"/>
                <a:cs typeface="Consolas" panose="020B0609020204030204" pitchFamily="49" charset="0"/>
              </a:rPr>
              <a:t>Results from three executions</a:t>
            </a:r>
            <a:endParaRPr lang="en-US" altLang="zh-TW" sz="20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94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  <p:bldP spid="115716" grpId="0" animBg="1"/>
      <p:bldP spid="1157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BFFA-0CF9-4874-98CD-9A4282D3681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449262" y="1052512"/>
            <a:ext cx="8677275" cy="50434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time.h</a:t>
            </a:r>
            <a:r>
              <a:rPr kumimoji="0"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/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/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TW" sz="2000" b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time(0</a:t>
            </a:r>
            <a:r>
              <a:rPr kumimoji="0"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/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 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rand());</a:t>
            </a:r>
          </a:p>
          <a:p>
            <a:pPr eaLnBrk="1" hangingPunct="1">
              <a:lnSpc>
                <a:spcPct val="95000"/>
              </a:lnSpc>
            </a:pPr>
            <a:endParaRPr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</a:t>
            </a:r>
            <a:r>
              <a:rPr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</a:pP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-12700" y="1052512"/>
            <a:ext cx="461962" cy="50167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/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249737" y="1065212"/>
            <a:ext cx="4876800" cy="26685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b="1" dirty="0"/>
              <a:t>Use the current time to set the seed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kumimoji="0" lang="en-US" altLang="zh-TW" sz="1600" b="1" dirty="0"/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dirty="0"/>
              <a:t>Need to include "</a:t>
            </a:r>
            <a:r>
              <a:rPr kumimoji="0" lang="en-US" altLang="zh-TW" sz="2400" dirty="0" err="1"/>
              <a:t>time.h</a:t>
            </a:r>
            <a:r>
              <a:rPr kumimoji="0" lang="en-US" altLang="zh-TW" sz="2400" dirty="0"/>
              <a:t>"</a:t>
            </a:r>
            <a:endParaRPr kumimoji="0" lang="en-US" altLang="zh-TW" sz="2400" b="1" dirty="0"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kumimoji="0" lang="en-US" altLang="zh-TW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time(0)</a:t>
            </a:r>
            <a:r>
              <a:rPr kumimoji="0" lang="en-US" altLang="zh-TW" sz="2400" dirty="0"/>
              <a:t> returns </a:t>
            </a:r>
            <a:r>
              <a:rPr kumimoji="0" lang="en-US" altLang="zh-TW" sz="2400" dirty="0" smtClean="0"/>
              <a:t>the current system time as "number </a:t>
            </a:r>
            <a:r>
              <a:rPr kumimoji="0" lang="en-US" altLang="zh-TW" sz="2400" dirty="0"/>
              <a:t>of seconds since 0:00, 1 Jan </a:t>
            </a:r>
            <a:r>
              <a:rPr kumimoji="0" lang="en-US" altLang="zh-TW" sz="2400" dirty="0" smtClean="0"/>
              <a:t>1970".</a:t>
            </a:r>
            <a:endParaRPr kumimoji="0" lang="en-US" altLang="zh-TW" sz="2400" dirty="0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 flipV="1">
            <a:off x="3078162" y="1965324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3259136" y="2757488"/>
            <a:ext cx="971550" cy="646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402137" y="4876799"/>
            <a:ext cx="4724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TW" sz="2400" dirty="0"/>
              <a:t>Advantage: No need to ask user for a seed </a:t>
            </a:r>
            <a:r>
              <a:rPr kumimoji="0" lang="en-US" altLang="zh-TW" sz="2400" dirty="0" smtClean="0"/>
              <a:t>value.</a:t>
            </a:r>
            <a:endParaRPr kumimoji="0" lang="en-US" altLang="zh-TW" sz="28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#4: Using current time as seed</a:t>
            </a:r>
            <a:endParaRPr lang="en-US" altLang="zh-TW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92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7709-8093-4ED7-963D-6E92D5798EED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Using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rand()</a:t>
            </a:r>
            <a:r>
              <a:rPr lang="en-US" altLang="zh-TW" dirty="0" smtClean="0"/>
              <a:t> to generate pseudo-random numbers in different interval in a program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zh-TW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TW" dirty="0" smtClean="0"/>
              <a:t>Using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 smtClean="0"/>
              <a:t> to control which sequence of pseudo-random numbers to be generated by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9003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DE72-8E1C-48AE-AAB0-105C85EE517D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66725" y="990600"/>
            <a:ext cx="8677275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A program to prints </a:t>
            </a:r>
            <a:r>
              <a:rPr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random #'s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kumimoji="0"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</a:rPr>
              <a:t>include &lt;</a:t>
            </a:r>
            <a:r>
              <a:rPr kumimoji="0"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Needed for using rand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err="1" smtClean="0">
                <a:latin typeface="Consolas" panose="020B0609020204030204" pitchFamily="49" charset="0"/>
              </a:rPr>
              <a:t>num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</a:rPr>
              <a:t>		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(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latin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   // rand() returns a pseudo-random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    // integral number on each call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kumimoji="0"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rand(); 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"%d\n"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321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7302500" y="3035300"/>
            <a:ext cx="1828800" cy="3276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1025525" algn="l"/>
                <a:tab pos="160655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41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18467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6334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26500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19169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15724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11478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29358</a:t>
            </a:r>
          </a:p>
          <a:p>
            <a:pPr eaLnBrk="1" hangingPunct="1"/>
            <a:r>
              <a:rPr kumimoji="0" lang="en-US" altLang="en-US" sz="2000" b="0" dirty="0" smtClean="0">
                <a:latin typeface="Consolas" panose="020B0609020204030204" pitchFamily="49" charset="0"/>
              </a:rPr>
              <a:t>26962</a:t>
            </a:r>
          </a:p>
          <a:p>
            <a:pPr eaLnBrk="1" hangingPunct="1"/>
            <a:r>
              <a:rPr lang="en-US" altLang="en-US" sz="2000" b="0" dirty="0" smtClean="0">
                <a:latin typeface="Consolas" panose="020B0609020204030204" pitchFamily="49" charset="0"/>
              </a:rPr>
              <a:t>24464</a:t>
            </a:r>
            <a:endParaRPr kumimoji="0" lang="en-US" altLang="en-US" sz="2000" b="0" dirty="0"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/>
          <a:p>
            <a:r>
              <a:rPr lang="en-US" altLang="zh-TW" dirty="0" smtClean="0"/>
              <a:t>Example #1: RNG using rand()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084139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F648-892A-45CB-9426-582E4E98479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rand()</a:t>
            </a:r>
            <a:endParaRPr lang="en-US" altLang="zh-TW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56675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 smtClean="0"/>
              <a:t>Need to include </a:t>
            </a:r>
            <a:r>
              <a:rPr lang="en-US" altLang="zh-TW" sz="2800" b="1" dirty="0">
                <a:latin typeface="Consolas" panose="020B0609020204030204" pitchFamily="49" charset="0"/>
              </a:rPr>
              <a:t>&lt;</a:t>
            </a:r>
            <a:r>
              <a:rPr lang="en-US" altLang="zh-TW" sz="2800" b="1" dirty="0" err="1">
                <a:latin typeface="Consolas" panose="020B0609020204030204" pitchFamily="49" charset="0"/>
              </a:rPr>
              <a:t>stdlib.h</a:t>
            </a:r>
            <a:r>
              <a:rPr lang="en-US" altLang="zh-TW" sz="2800" b="1" dirty="0" smtClean="0">
                <a:latin typeface="Consolas" panose="020B0609020204030204" pitchFamily="49" charset="0"/>
              </a:rPr>
              <a:t>&gt;</a:t>
            </a:r>
            <a:endParaRPr lang="en-US" altLang="zh-TW" sz="28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25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The function returns a </a:t>
            </a:r>
            <a:r>
              <a:rPr lang="en-US" altLang="zh-TW" sz="2800" i="1" dirty="0" smtClean="0">
                <a:solidFill>
                  <a:srgbClr val="0070C0"/>
                </a:solidFill>
              </a:rPr>
              <a:t>pseudo-random</a:t>
            </a:r>
            <a:r>
              <a:rPr lang="en-US" altLang="zh-TW" sz="2800" dirty="0" smtClean="0"/>
              <a:t> integral number between </a:t>
            </a:r>
            <a:r>
              <a:rPr lang="en-US" altLang="zh-TW" sz="2800" dirty="0"/>
              <a:t>0 and 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RAND_MAX</a:t>
            </a:r>
            <a:r>
              <a:rPr lang="en-US" altLang="zh-TW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RAND_MAX</a:t>
            </a:r>
            <a:r>
              <a:rPr lang="en-US" altLang="zh-TW" sz="2400" dirty="0" smtClean="0"/>
              <a:t> is a named constant defined in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zh-TW" sz="2400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/>
              <a:t>Typically,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RAND_MAX</a:t>
            </a:r>
            <a:r>
              <a:rPr lang="en-US" altLang="zh-TW" sz="2400" dirty="0" smtClean="0"/>
              <a:t> is 32767.</a:t>
            </a:r>
          </a:p>
        </p:txBody>
      </p:sp>
    </p:spTree>
    <p:extLst>
      <p:ext uri="{BB962C8B-B14F-4D97-AF65-F5344CB8AC3E}">
        <p14:creationId xmlns:p14="http://schemas.microsoft.com/office/powerpoint/2010/main" val="2962010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F648-892A-45CB-9426-582E4E98479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Generating numbers in different ranges</a:t>
            </a:r>
            <a:endParaRPr lang="en-US" altLang="zh-TW" sz="3000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56675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 smtClean="0"/>
              <a:t>To generates numbers </a:t>
            </a:r>
            <a:r>
              <a:rPr lang="en-US" altLang="zh-TW" sz="2800" dirty="0"/>
              <a:t>in the interval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N – 1</a:t>
            </a:r>
            <a:r>
              <a:rPr lang="en-US" altLang="zh-TW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TW" b="1" dirty="0" smtClean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		rand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() %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endParaRPr lang="en-US" altLang="zh-TW" sz="29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1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 smtClean="0"/>
              <a:t>e.g</a:t>
            </a:r>
            <a:r>
              <a:rPr lang="en-US" altLang="zh-TW" sz="2400" dirty="0"/>
              <a:t>.: </a:t>
            </a:r>
            <a:r>
              <a:rPr lang="en-US" altLang="zh-TW" sz="2400" dirty="0" smtClean="0"/>
              <a:t>	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rand()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% 100;	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in [0, 99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TW" sz="2500" dirty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</a:pP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To </a:t>
            </a:r>
            <a:r>
              <a:rPr lang="en-US" altLang="zh-TW" sz="2800" dirty="0"/>
              <a:t>generates numbers in the interval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[M, N]</a:t>
            </a:r>
            <a:endParaRPr lang="en-US" altLang="zh-TW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solidFill>
                <a:srgbClr val="0066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 + rand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</a:rPr>
              <a:t>() % 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(N – M + 1)</a:t>
            </a:r>
            <a:endParaRPr lang="en-US" altLang="zh-TW" sz="29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/>
              <a:t>e.g.: 	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-10 +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rand()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21;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in 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[-10</a:t>
            </a:r>
            <a:r>
              <a:rPr lang="en-US" altLang="zh-TW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10]</a:t>
            </a:r>
            <a:endParaRPr lang="en-US" altLang="zh-TW" sz="24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22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690B-043E-4DC7-AB96-08E6DBF3BF7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45062" cy="8382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Example #2: Distribution </a:t>
            </a:r>
            <a:r>
              <a:rPr lang="en-US" altLang="zh-TW" sz="4000" dirty="0"/>
              <a:t>of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rand()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b="1" dirty="0">
                <a:latin typeface="Consolas" panose="020B0609020204030204" pitchFamily="49" charset="0"/>
              </a:rPr>
              <a:t>rand()</a:t>
            </a:r>
            <a:r>
              <a:rPr lang="en-US" altLang="zh-TW" dirty="0"/>
              <a:t> to simulate the process of throwing a dice for 6000 times </a:t>
            </a:r>
          </a:p>
          <a:p>
            <a:endParaRPr lang="en-US" altLang="zh-TW" dirty="0"/>
          </a:p>
          <a:p>
            <a:r>
              <a:rPr lang="en-US" altLang="zh-TW" dirty="0"/>
              <a:t>Calculate the number of times each dice number appears in the simulation.</a:t>
            </a:r>
          </a:p>
          <a:p>
            <a:pPr lvl="1"/>
            <a:r>
              <a:rPr lang="en-US" altLang="zh-TW" dirty="0"/>
              <a:t>What outcome </a:t>
            </a:r>
            <a:r>
              <a:rPr lang="en-US" altLang="zh-TW" dirty="0" smtClean="0"/>
              <a:t>do </a:t>
            </a:r>
            <a:r>
              <a:rPr lang="en-US" altLang="zh-TW" dirty="0"/>
              <a:t>you expect?</a:t>
            </a:r>
          </a:p>
        </p:txBody>
      </p:sp>
    </p:spTree>
    <p:extLst>
      <p:ext uri="{BB962C8B-B14F-4D97-AF65-F5344CB8AC3E}">
        <p14:creationId xmlns:p14="http://schemas.microsoft.com/office/powerpoint/2010/main" val="1962302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3440-3798-4300-9D10-E9AC37BC5206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66725" y="0"/>
            <a:ext cx="8677275" cy="609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/* # of times the outcome is 1, 2, 3, 4, 5, or 6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freq1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freq2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freq3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freq4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freq5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freq6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face; 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face value of the dice */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6000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face 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+ rand() %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6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763" y="0"/>
            <a:ext cx="461962" cy="609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10" y="6259110"/>
            <a:ext cx="828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This example is prepared in such a way that reader can understand even if he/she does not know array.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1455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16C2-6313-43E1-8861-70111A7534A6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66725" y="0"/>
            <a:ext cx="8677275" cy="6477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(face ==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freq1++;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(face ==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freq2++;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(face ==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freq3++;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(face ==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freq4++;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(face ==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 freq5++;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freq6++;</a:t>
            </a:r>
          </a:p>
          <a:p>
            <a:pPr eaLnBrk="1" hangingPunct="1"/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/* End of 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 loop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</a:p>
          <a:p>
            <a:pPr eaLnBrk="1" hangingPunct="1"/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("Face     Frequency\n"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   1 %13d\n"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freq1);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   2 %13d\n"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freq2);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   3 %13d\n"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freq3);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   4 %13d\n"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freq4);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   5 %13d\n"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freq5);</a:t>
            </a:r>
          </a:p>
          <a:p>
            <a:pPr eaLnBrk="1" hangingPunct="1"/>
            <a:r>
              <a:rPr kumimoji="0" lang="en-US" altLang="zh-TW" sz="2000" b="0" dirty="0"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   6 %13d\n"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freq6);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763" y="0"/>
            <a:ext cx="461962" cy="6477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19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20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21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23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24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25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26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27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28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29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30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31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32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33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3435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36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37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38</a:t>
            </a:r>
          </a:p>
          <a:p>
            <a:pPr eaLnBrk="1" hangingPunct="1"/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86400" y="4267200"/>
            <a:ext cx="3657600" cy="22098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eaLnBrk="0" hangingPunct="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Face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Frequency</a:t>
            </a:r>
          </a:p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1 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1003</a:t>
            </a:r>
          </a:p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2  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1017</a:t>
            </a:r>
          </a:p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3   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983</a:t>
            </a:r>
          </a:p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4    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994</a:t>
            </a:r>
          </a:p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5     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1004</a:t>
            </a:r>
          </a:p>
          <a:p>
            <a:pPr eaLnBrk="1" hangingPunct="1"/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6      </a:t>
            </a:r>
            <a:r>
              <a:rPr kumimoji="0"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999</a:t>
            </a:r>
          </a:p>
        </p:txBody>
      </p:sp>
    </p:spTree>
    <p:extLst>
      <p:ext uri="{BB962C8B-B14F-4D97-AF65-F5344CB8AC3E}">
        <p14:creationId xmlns:p14="http://schemas.microsoft.com/office/powerpoint/2010/main" val="1624242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81DE-FF05-41F3-8204-B91A69A20836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 err="1">
                <a:solidFill>
                  <a:srgbClr val="0070C0"/>
                </a:solidFill>
                <a:latin typeface="Consolas" panose="020B0609020204030204" pitchFamily="49" charset="0"/>
              </a:rPr>
              <a:t>srand</a:t>
            </a:r>
            <a:r>
              <a:rPr lang="en-US" altLang="zh-TW" sz="34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3400" dirty="0"/>
              <a:t> and Random Number Sequence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latin typeface="Consolas" panose="020B0609020204030204" pitchFamily="49" charset="0"/>
              </a:rPr>
              <a:t>rand()</a:t>
            </a:r>
            <a:r>
              <a:rPr lang="en-US" altLang="zh-TW" sz="2800" dirty="0"/>
              <a:t> only generates </a:t>
            </a:r>
            <a:r>
              <a:rPr lang="en-US" altLang="zh-TW" sz="2800" i="1" dirty="0" smtClean="0">
                <a:solidFill>
                  <a:schemeClr val="folHlink"/>
                </a:solidFill>
              </a:rPr>
              <a:t>pseudo-random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number sequences.</a:t>
            </a:r>
          </a:p>
          <a:p>
            <a:pPr lvl="4">
              <a:lnSpc>
                <a:spcPct val="80000"/>
              </a:lnSpc>
            </a:pP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A </a:t>
            </a:r>
            <a:r>
              <a:rPr lang="en-US" altLang="zh-TW" sz="2800" i="1" u="sng" dirty="0">
                <a:solidFill>
                  <a:srgbClr val="0070C0"/>
                </a:solidFill>
              </a:rPr>
              <a:t>seed value</a:t>
            </a:r>
            <a:r>
              <a:rPr lang="en-US" altLang="zh-TW" sz="2800" dirty="0"/>
              <a:t> controls what sequence of numbers to be generated.</a:t>
            </a:r>
          </a:p>
          <a:p>
            <a:pPr lvl="4">
              <a:lnSpc>
                <a:spcPct val="80000"/>
              </a:lnSpc>
            </a:pP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To get different random sequences, </a:t>
            </a:r>
            <a:r>
              <a:rPr lang="en-US" altLang="zh-TW" sz="2800" dirty="0" smtClean="0"/>
              <a:t>call: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srand</a:t>
            </a:r>
            <a:r>
              <a:rPr lang="en-US" altLang="zh-TW" sz="2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(seed);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seed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a non-negative integer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Same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seed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sym typeface="Wingdings" pitchFamily="2" charset="2"/>
              </a:rPr>
              <a:t> </a:t>
            </a:r>
            <a:r>
              <a:rPr lang="en-US" altLang="zh-TW" sz="2400" dirty="0">
                <a:sym typeface="Wingdings" pitchFamily="2" charset="2"/>
              </a:rPr>
              <a:t>same sequence of random numbers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Every call to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srand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(seed)</a:t>
            </a:r>
            <a:r>
              <a:rPr lang="en-US" altLang="zh-TW" sz="2400" dirty="0"/>
              <a:t> resets the random number sequence.</a:t>
            </a:r>
          </a:p>
        </p:txBody>
      </p:sp>
    </p:spTree>
    <p:extLst>
      <p:ext uri="{BB962C8B-B14F-4D97-AF65-F5344CB8AC3E}">
        <p14:creationId xmlns:p14="http://schemas.microsoft.com/office/powerpoint/2010/main" val="2365928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24A-C431-4D6E-8C84-4F8E8BA9923D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66725" y="990601"/>
            <a:ext cx="8677275" cy="50629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stdio.h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latin typeface="Consolas" panose="020B0609020204030204" pitchFamily="49" charset="0"/>
              </a:rPr>
              <a:t>#include &lt;</a:t>
            </a:r>
            <a:r>
              <a:rPr kumimoji="0" lang="en-US" altLang="zh-TW" sz="2000" b="0" dirty="0" err="1">
                <a:latin typeface="Consolas" panose="020B0609020204030204" pitchFamily="49" charset="0"/>
              </a:rPr>
              <a:t>stdlib.h</a:t>
            </a:r>
            <a:r>
              <a:rPr kumimoji="0" lang="en-US" altLang="zh-TW" sz="2000" b="0" dirty="0">
                <a:latin typeface="Consolas" panose="020B0609020204030204" pitchFamily="49" charset="0"/>
              </a:rPr>
              <a:t>&gt; </a:t>
            </a:r>
          </a:p>
          <a:p>
            <a:pPr eaLnBrk="1" hangingPunct="1">
              <a:lnSpc>
                <a:spcPct val="95000"/>
              </a:lnSpc>
            </a:pPr>
            <a:endParaRPr kumimoji="0" lang="en-US" altLang="zh-TW" sz="20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seed,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"Enter seed: 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"%d"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&amp;seed);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srand</a:t>
            </a:r>
            <a:r>
              <a:rPr kumimoji="0"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</a:rPr>
              <a:t>( seed )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zh-TW" sz="2000" b="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Initialize random number generator</a:t>
            </a:r>
          </a:p>
          <a:p>
            <a:pPr eaLnBrk="1" hangingPunct="1">
              <a:lnSpc>
                <a:spcPct val="95000"/>
              </a:lnSpc>
            </a:pP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"%d "</a:t>
            </a:r>
            <a:r>
              <a:rPr kumimoji="0"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rand());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endParaRPr kumimoji="0" lang="en-US" altLang="zh-TW" sz="20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zh-TW" sz="20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"\n"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</a:pPr>
            <a:endParaRPr kumimoji="0" lang="en-US" altLang="zh-TW" sz="20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  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zh-TW" sz="2000" b="0" dirty="0">
              <a:latin typeface="Consolas" panose="020B0609020204030204" pitchFamily="49" charset="0"/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763" y="990600"/>
            <a:ext cx="461962" cy="50629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1415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95000"/>
              </a:lnSpc>
            </a:pPr>
            <a:r>
              <a:rPr kumimoji="0"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</a:rPr>
              <a:t>17</a:t>
            </a: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/>
          <a:p>
            <a:r>
              <a:rPr lang="en-US" altLang="zh-TW" dirty="0" smtClean="0"/>
              <a:t>Example #3: Using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TW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5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814</Words>
  <Application>Microsoft Office PowerPoint</Application>
  <PresentationFormat>On-screen Show (4:3)</PresentationFormat>
  <Paragraphs>249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Wingdings</vt:lpstr>
      <vt:lpstr>Calibri</vt:lpstr>
      <vt:lpstr>Consolas</vt:lpstr>
      <vt:lpstr>新細明體</vt:lpstr>
      <vt:lpstr>Office Theme</vt:lpstr>
      <vt:lpstr>Random Number Generation (RNG)</vt:lpstr>
      <vt:lpstr>Example #1: RNG using rand()</vt:lpstr>
      <vt:lpstr>rand()</vt:lpstr>
      <vt:lpstr>Generating numbers in different ranges</vt:lpstr>
      <vt:lpstr>Example #2: Distribution of rand() </vt:lpstr>
      <vt:lpstr>PowerPoint Presentation</vt:lpstr>
      <vt:lpstr>PowerPoint Presentation</vt:lpstr>
      <vt:lpstr>srand() and Random Number Sequence</vt:lpstr>
      <vt:lpstr>Example #3: Using srand()</vt:lpstr>
      <vt:lpstr>Example #3: Using srand() Results from three executions</vt:lpstr>
      <vt:lpstr>Example #4: Using current time as seed</vt:lpstr>
      <vt:lpstr>Summary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CSE</cp:lastModifiedBy>
  <cp:revision>302</cp:revision>
  <dcterms:created xsi:type="dcterms:W3CDTF">2011-07-19T12:51:33Z</dcterms:created>
  <dcterms:modified xsi:type="dcterms:W3CDTF">2014-10-28T11:33:53Z</dcterms:modified>
</cp:coreProperties>
</file>