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14" r:id="rId11"/>
    <p:sldId id="316" r:id="rId12"/>
    <p:sldId id="317" r:id="rId13"/>
    <p:sldId id="318" r:id="rId14"/>
    <p:sldId id="319" r:id="rId15"/>
    <p:sldId id="311" r:id="rId16"/>
    <p:sldId id="320" r:id="rId17"/>
    <p:sldId id="322" r:id="rId18"/>
    <p:sldId id="32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新細明體" panose="02020500000000000000" pitchFamily="18" charset="-12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536" autoAdjust="0"/>
  </p:normalViewPr>
  <p:slideViewPr>
    <p:cSldViewPr>
      <p:cViewPr varScale="1">
        <p:scale>
          <a:sx n="100" d="100"/>
          <a:sy n="100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/>
              <a:t>Characters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94300" y="4186198"/>
            <a:ext cx="33909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600" y="4186198"/>
            <a:ext cx="3200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3.1. Checking </a:t>
            </a:r>
            <a:r>
              <a:rPr lang="en-US" sz="4000" dirty="0"/>
              <a:t>if a character is a </a:t>
            </a:r>
            <a:r>
              <a:rPr lang="en-US" sz="4000" dirty="0" smtClean="0"/>
              <a:t>digit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2133600"/>
            <a:ext cx="8845061" cy="914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ASCII </a:t>
            </a:r>
            <a:r>
              <a:rPr lang="en-US" sz="2400" dirty="0" smtClean="0"/>
              <a:t>codes </a:t>
            </a:r>
            <a:r>
              <a:rPr lang="en-US" sz="2400" dirty="0"/>
              <a:t>for digits are in the range [48-57], </a:t>
            </a:r>
            <a:r>
              <a:rPr lang="en-US" sz="2400" dirty="0" smtClean="0"/>
              <a:t>and there </a:t>
            </a:r>
            <a:r>
              <a:rPr lang="en-US" sz="2400" dirty="0"/>
              <a:t>is no non-digit characters inside that range.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8871"/>
              </p:ext>
            </p:extLst>
          </p:nvPr>
        </p:nvGraphicFramePr>
        <p:xfrm>
          <a:off x="331053" y="11430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dec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400" y="3500398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48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57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digit!\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 digit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99000" y="3487698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'0'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'9'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digit!\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 digit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000" y="5647730"/>
            <a:ext cx="30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This version is more readable.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655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4495800"/>
            <a:ext cx="75438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3.2. Checking </a:t>
            </a:r>
            <a:r>
              <a:rPr lang="en-US" sz="4000" dirty="0"/>
              <a:t>if a character is </a:t>
            </a:r>
            <a:r>
              <a:rPr lang="en-US" sz="4000" dirty="0" smtClean="0"/>
              <a:t>an alphabet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904533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Uppercase and lowercase alphabets reside in two different ranges but they are arranged alphabetically within their respective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500" y="3860800"/>
            <a:ext cx="85979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||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"An alphabet!\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an alphabet!\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75281"/>
              </p:ext>
            </p:extLst>
          </p:nvPr>
        </p:nvGraphicFramePr>
        <p:xfrm>
          <a:off x="431799" y="10668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dec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50591"/>
              </p:ext>
            </p:extLst>
          </p:nvPr>
        </p:nvGraphicFramePr>
        <p:xfrm>
          <a:off x="433507" y="19050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dec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2643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4648200"/>
            <a:ext cx="2895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3.3. Converting uppercase to lowercase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5" y="2743200"/>
            <a:ext cx="904533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difference between the ASCII codes of a lowercase and the corresponding uppercase letter is 32 (i.e., 'a' - 'A')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500" y="3657600"/>
            <a:ext cx="425450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"Result = %c\n"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89"/>
              </p:ext>
            </p:extLst>
          </p:nvPr>
        </p:nvGraphicFramePr>
        <p:xfrm>
          <a:off x="431799" y="10668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dec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80508"/>
              </p:ext>
            </p:extLst>
          </p:nvPr>
        </p:nvGraphicFramePr>
        <p:xfrm>
          <a:off x="433507" y="19050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dec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68900" y="4648200"/>
            <a:ext cx="19177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24400" y="3657600"/>
            <a:ext cx="425450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32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"Result = %c\n"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500" y="6029762"/>
            <a:ext cx="30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This version is more readable.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06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1400" y="4267200"/>
            <a:ext cx="1143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3.4. Converting digit to integer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2209800"/>
            <a:ext cx="85598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'0'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'9'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'0'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]++;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 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%c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'0'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6635" y="1066800"/>
            <a:ext cx="904533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example counts the frequency of each digit among the first 100 characters in the input.</a:t>
            </a:r>
            <a:endParaRPr lang="en-US" dirty="0"/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5105400" y="4140199"/>
            <a:ext cx="3911600" cy="965201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kumimoji="1"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'0'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yields the integer the digit, </a:t>
            </a:r>
            <a:r>
              <a:rPr kumimoji="1"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, represents.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2209800"/>
            <a:ext cx="46196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8178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representation in C Language</a:t>
            </a:r>
          </a:p>
          <a:p>
            <a:endParaRPr lang="en-US" dirty="0"/>
          </a:p>
          <a:p>
            <a:r>
              <a:rPr lang="en-US" dirty="0" smtClean="0"/>
              <a:t>Reading/writing Characters</a:t>
            </a:r>
          </a:p>
          <a:p>
            <a:endParaRPr lang="en-US" dirty="0"/>
          </a:p>
          <a:p>
            <a:r>
              <a:rPr lang="en-US" dirty="0" smtClean="0"/>
              <a:t>Character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76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Appendix: Built-in Character-Related Functions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add “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67684"/>
              </p:ext>
            </p:extLst>
          </p:nvPr>
        </p:nvGraphicFramePr>
        <p:xfrm>
          <a:off x="152400" y="1828802"/>
          <a:ext cx="8839200" cy="39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36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</a:t>
                      </a:r>
                      <a:r>
                        <a:rPr lang="en-US" baseline="0" dirty="0" smtClean="0"/>
                        <a:t>n (return 0 or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isascii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[0,127],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Else,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isdigit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[‘0’, ‘9’],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Else,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r>
                        <a:rPr lang="en-US" baseline="0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islower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[‘a’, ‘z’],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Else,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r>
                        <a:rPr lang="en-US" baseline="0" dirty="0" smtClean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isupper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[‘A’, ‘Z’],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Else,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63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isspace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an integer represents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whitespace (space, t</a:t>
                      </a:r>
                      <a:r>
                        <a:rPr lang="en-US" baseline="0" dirty="0" smtClean="0"/>
                        <a:t>ab, or newline) character,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Else,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025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Appendix: Built-in Character-Related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add “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91187"/>
              </p:ext>
            </p:extLst>
          </p:nvPr>
        </p:nvGraphicFramePr>
        <p:xfrm>
          <a:off x="228600" y="1600200"/>
          <a:ext cx="8686800" cy="453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3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3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4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</a:t>
                      </a:r>
                      <a:r>
                        <a:rPr lang="en-US" baseline="0" dirty="0" smtClean="0"/>
                        <a:t>n (return 0 or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98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isalpha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same as: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islower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isupper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)</a:t>
                      </a:r>
                    </a:p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98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isalnum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same as: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islower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isupper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isdigit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)</a:t>
                      </a:r>
                    </a:p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87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tolower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[‘A’, ‘Z’],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lower-case</a:t>
                      </a:r>
                      <a:r>
                        <a:rPr lang="en-US" sz="1800" b="1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representation of the input;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Else, return the input value.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98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toupper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</a:t>
                      </a:r>
                      <a:r>
                        <a:rPr lang="en-US" dirty="0" smtClean="0"/>
                        <a:t>f an integer</a:t>
                      </a:r>
                      <a:r>
                        <a:rPr lang="en-US" baseline="0" dirty="0" smtClean="0"/>
                        <a:t> is in the range [‘a’, ‘z’], return</a:t>
                      </a:r>
                      <a:r>
                        <a:rPr lang="en-U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upper-case</a:t>
                      </a:r>
                      <a:r>
                        <a:rPr lang="en-US" sz="1800" b="1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representation of the input;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Else, return the input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85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/>
              <a:pPr/>
              <a:t>17</a:t>
            </a:fld>
            <a:endParaRPr lang="en-US" altLang="zh-TW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sz="2800" dirty="0"/>
              <a:t>Appendix: Built-in Character-Related Functions (Example)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14400"/>
            <a:ext cx="8686800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ctype.h</a:t>
            </a: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isdigit</a:t>
            </a: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(input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digit\n"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isupper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(input)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tolower</a:t>
            </a: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(input)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"The lowercase of %c is %c.\n"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14400"/>
            <a:ext cx="461963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04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8 </a:t>
            </a:r>
            <a:r>
              <a:rPr lang="en-US" dirty="0" smtClean="0"/>
              <a:t>C </a:t>
            </a:r>
            <a:r>
              <a:rPr lang="en-US" dirty="0" smtClean="0"/>
              <a:t>Characters and Strings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8.1 </a:t>
            </a:r>
            <a:r>
              <a:rPr lang="en-US" dirty="0" smtClean="0"/>
              <a:t>– </a:t>
            </a:r>
            <a:r>
              <a:rPr lang="en-US" dirty="0" smtClean="0"/>
              <a:t>8.3: Fundamentals of Characters and Related Library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3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Characters representation in C Language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Reading/writing Characters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 </a:t>
            </a:r>
            <a:r>
              <a:rPr lang="en-US" dirty="0" smtClean="0"/>
              <a:t>operations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Appendix: Built-in Character-Related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84DE2A3-4198-479E-8438-490E30AEE48E}" type="slidenum">
              <a:rPr lang="zh-TW" altLang="en-US" sz="1000" b="0" smtClean="0"/>
              <a:pPr/>
              <a:t>3</a:t>
            </a:fld>
            <a:endParaRPr lang="en-US" altLang="zh-TW" sz="1000" b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1. Introduction</a:t>
            </a: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2590800"/>
            <a:ext cx="8602662" cy="3679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character (a </a:t>
            </a:r>
            <a:r>
              <a:rPr lang="en-US" altLang="zh-TW" b="1" dirty="0" smtClean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-type value) is represented as an 8-bit integer that corresponds to the ASCII code of the character.</a:t>
            </a:r>
          </a:p>
          <a:p>
            <a:pPr eaLnBrk="1" hangingPunct="1"/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A character constant </a:t>
            </a:r>
            <a:r>
              <a:rPr lang="en-US" altLang="zh-TW" dirty="0" smtClean="0">
                <a:ea typeface="新細明體" pitchFamily="18" charset="-120"/>
              </a:rPr>
              <a:t>(in a C source file) is </a:t>
            </a:r>
            <a:r>
              <a:rPr lang="en-US" altLang="zh-TW" u="sng" dirty="0">
                <a:ea typeface="新細明體" pitchFamily="18" charset="-120"/>
              </a:rPr>
              <a:t>enclosed by a single quote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'A' – This is a </a:t>
            </a:r>
            <a:r>
              <a:rPr lang="en-US" altLang="zh-TW" u="sng" dirty="0" smtClean="0">
                <a:ea typeface="新細明體" pitchFamily="18" charset="-120"/>
              </a:rPr>
              <a:t>character</a:t>
            </a:r>
            <a:r>
              <a:rPr lang="en-US" altLang="zh-TW" dirty="0" smtClean="0">
                <a:ea typeface="新細明體" pitchFamily="18" charset="-120"/>
              </a:rPr>
              <a:t>  (a value of type 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"A" – This is a </a:t>
            </a:r>
            <a:r>
              <a:rPr lang="en-US" altLang="zh-TW" u="sng" dirty="0" smtClean="0"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 with one character (A string is an array of characters.)</a:t>
            </a:r>
          </a:p>
          <a:p>
            <a:pPr marL="457200" lvl="1" indent="0" eaLnBrk="1" hangingPunct="1">
              <a:buNone/>
            </a:pP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1219200"/>
            <a:ext cx="1828800" cy="1295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</a:rPr>
              <a:t>char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ch</a:t>
            </a:r>
            <a:r>
              <a:rPr lang="en-US" sz="2400" b="1" dirty="0" smtClean="0">
                <a:latin typeface="Consolas" pitchFamily="49" charset="0"/>
              </a:rPr>
              <a:t>;</a:t>
            </a:r>
          </a:p>
          <a:p>
            <a:r>
              <a:rPr lang="en-US" sz="2400" b="1" dirty="0" err="1" smtClean="0">
                <a:latin typeface="Consolas" pitchFamily="49" charset="0"/>
              </a:rPr>
              <a:t>ch</a:t>
            </a:r>
            <a:r>
              <a:rPr lang="en-US" sz="2400" b="1" dirty="0" smtClean="0">
                <a:latin typeface="Consolas" pitchFamily="49" charset="0"/>
              </a:rPr>
              <a:t> = </a:t>
            </a:r>
            <a:r>
              <a:rPr lang="en-US" sz="2400" b="1" dirty="0" smtClean="0">
                <a:solidFill>
                  <a:schemeClr val="accent5"/>
                </a:solidFill>
                <a:latin typeface="Consolas" pitchFamily="49" charset="0"/>
              </a:rPr>
              <a:t>'A'</a:t>
            </a:r>
            <a:r>
              <a:rPr lang="en-US" sz="2400" b="1" dirty="0" smtClean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77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722C57F2-DB99-4CD7-8991-B0DD82CD990C}" type="slidenum">
              <a:rPr lang="zh-TW" altLang="en-US" sz="1000" b="0" smtClean="0"/>
              <a:pPr/>
              <a:t>4</a:t>
            </a:fld>
            <a:endParaRPr lang="en-US" altLang="zh-TW" sz="1000" b="0" smtClean="0"/>
          </a:p>
        </p:txBody>
      </p:sp>
      <p:graphicFrame>
        <p:nvGraphicFramePr>
          <p:cNvPr id="518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872"/>
              </p:ext>
            </p:extLst>
          </p:nvPr>
        </p:nvGraphicFramePr>
        <p:xfrm>
          <a:off x="1283494" y="990600"/>
          <a:ext cx="6705599" cy="5090160"/>
        </p:xfrm>
        <a:graphic>
          <a:graphicData uri="http://schemas.openxmlformats.org/drawingml/2006/table">
            <a:tbl>
              <a:tblPr/>
              <a:tblGrid>
                <a:gridCol w="60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4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279" name="Text Box 209"/>
          <p:cNvSpPr txBox="1">
            <a:spLocks noChangeArrowheads="1"/>
          </p:cNvSpPr>
          <p:nvPr/>
        </p:nvSpPr>
        <p:spPr bwMode="auto">
          <a:xfrm>
            <a:off x="3460750" y="168275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3200" dirty="0">
                <a:ea typeface="新細明體" pitchFamily="18" charset="-120"/>
              </a:rPr>
              <a:t>ASCII Chart</a:t>
            </a:r>
          </a:p>
        </p:txBody>
      </p:sp>
    </p:spTree>
    <p:extLst>
      <p:ext uri="{BB962C8B-B14F-4D97-AF65-F5344CB8AC3E}">
        <p14:creationId xmlns:p14="http://schemas.microsoft.com/office/powerpoint/2010/main" val="21582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新細明體" pitchFamily="18" charset="-120"/>
              </a:rPr>
              <a:t>Special characters shown in the previous slide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						</a:t>
            </a: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b="1" u="sng" dirty="0" smtClean="0">
                <a:ea typeface="新細明體" pitchFamily="18" charset="-120"/>
              </a:rPr>
              <a:t>Escaped </a:t>
            </a:r>
            <a:endParaRPr lang="en-US" altLang="zh-TW" sz="2400" b="1" u="sng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u="sng" dirty="0" smtClean="0">
                <a:ea typeface="新細明體" pitchFamily="18" charset="-120"/>
              </a:rPr>
              <a:t>Symbol</a:t>
            </a:r>
            <a:r>
              <a:rPr lang="en-US" altLang="zh-TW" sz="2400" b="1" dirty="0" smtClean="0">
                <a:ea typeface="新細明體" pitchFamily="18" charset="-120"/>
              </a:rPr>
              <a:t>		</a:t>
            </a:r>
            <a:r>
              <a:rPr lang="en-US" altLang="zh-TW" sz="2400" b="1" u="sng" dirty="0" smtClean="0">
                <a:ea typeface="新細明體" pitchFamily="18" charset="-120"/>
              </a:rPr>
              <a:t>ASCII</a:t>
            </a: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u="sng" dirty="0">
                <a:ea typeface="新細明體" pitchFamily="18" charset="-120"/>
              </a:rPr>
              <a:t>Description</a:t>
            </a:r>
            <a:r>
              <a:rPr lang="en-US" altLang="zh-TW" sz="2400" b="1" dirty="0">
                <a:ea typeface="新細明體" pitchFamily="18" charset="-120"/>
              </a:rPr>
              <a:t> 		</a:t>
            </a:r>
            <a:r>
              <a:rPr lang="en-US" altLang="zh-TW" sz="2400" b="1" u="sng" dirty="0">
                <a:ea typeface="新細明體" pitchFamily="18" charset="-120"/>
              </a:rPr>
              <a:t>characters in </a:t>
            </a:r>
            <a:r>
              <a:rPr lang="en-US" altLang="zh-TW" sz="2400" b="1" u="sng" dirty="0" smtClean="0">
                <a:ea typeface="新細明體" pitchFamily="18" charset="-120"/>
              </a:rPr>
              <a:t>C</a:t>
            </a:r>
            <a:endParaRPr lang="en-US" altLang="zh-TW" sz="2400" b="1" u="sng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NUL	</a:t>
            </a:r>
            <a:r>
              <a:rPr lang="en-US" altLang="zh-TW" sz="2400" b="1" dirty="0" smtClean="0">
                <a:ea typeface="新細明體" pitchFamily="18" charset="-120"/>
              </a:rPr>
              <a:t>	0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null character		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'\0'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BEL	</a:t>
            </a:r>
            <a:r>
              <a:rPr lang="en-US" altLang="zh-TW" sz="2400" dirty="0" smtClean="0">
                <a:ea typeface="新細明體" pitchFamily="18" charset="-120"/>
              </a:rPr>
              <a:t>	7</a:t>
            </a:r>
            <a:r>
              <a:rPr lang="en-US" altLang="zh-TW" sz="2400" dirty="0">
                <a:ea typeface="新細明體" pitchFamily="18" charset="-120"/>
              </a:rPr>
              <a:t>	Bell (Cause a beep)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'\a'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BS	</a:t>
            </a:r>
            <a:r>
              <a:rPr lang="en-US" altLang="zh-TW" sz="2400" dirty="0" smtClean="0">
                <a:ea typeface="新細明體" pitchFamily="18" charset="-120"/>
              </a:rPr>
              <a:t>		8</a:t>
            </a:r>
            <a:r>
              <a:rPr lang="en-US" altLang="zh-TW" sz="2400" dirty="0">
                <a:ea typeface="新細明體" pitchFamily="18" charset="-120"/>
              </a:rPr>
              <a:t>	Backspace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'\b'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HT	</a:t>
            </a:r>
            <a:r>
              <a:rPr lang="en-US" altLang="zh-TW" sz="2400" b="1" dirty="0" smtClean="0">
                <a:ea typeface="新細明體" pitchFamily="18" charset="-120"/>
              </a:rPr>
              <a:t>	9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Horizontal Tab	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'\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LF		</a:t>
            </a:r>
            <a:r>
              <a:rPr lang="en-US" altLang="zh-TW" sz="2400" b="1" dirty="0" smtClean="0">
                <a:ea typeface="新細明體" pitchFamily="18" charset="-120"/>
              </a:rPr>
              <a:t>	10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Line feed (New line)	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'\n'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VT	</a:t>
            </a:r>
            <a:r>
              <a:rPr lang="en-US" altLang="zh-TW" sz="2400" dirty="0" smtClean="0">
                <a:ea typeface="新細明體" pitchFamily="18" charset="-120"/>
              </a:rPr>
              <a:t>		11</a:t>
            </a:r>
            <a:r>
              <a:rPr lang="en-US" altLang="zh-TW" sz="2400" dirty="0">
                <a:ea typeface="新細明體" pitchFamily="18" charset="-120"/>
              </a:rPr>
              <a:t>	Vertical Tab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'\v'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FF		</a:t>
            </a:r>
            <a:r>
              <a:rPr lang="en-US" altLang="zh-TW" sz="2400" dirty="0" smtClean="0">
                <a:ea typeface="新細明體" pitchFamily="18" charset="-120"/>
              </a:rPr>
              <a:t>	12</a:t>
            </a: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 err="1">
                <a:ea typeface="新細明體" pitchFamily="18" charset="-120"/>
              </a:rPr>
              <a:t>Formfeed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'\f'</a:t>
            </a:r>
            <a:endParaRPr lang="en-US" altLang="zh-TW" sz="2400" b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CR	</a:t>
            </a:r>
            <a:r>
              <a:rPr lang="en-US" altLang="zh-TW" sz="2400" dirty="0" smtClean="0">
                <a:ea typeface="新細明體" pitchFamily="18" charset="-120"/>
              </a:rPr>
              <a:t>		13</a:t>
            </a:r>
            <a:r>
              <a:rPr lang="en-US" altLang="zh-TW" sz="2400" dirty="0">
                <a:ea typeface="新細明體" pitchFamily="18" charset="-120"/>
              </a:rPr>
              <a:t>	Carriage Return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'\r'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ESC	</a:t>
            </a:r>
            <a:r>
              <a:rPr lang="en-US" altLang="zh-TW" sz="2400" dirty="0" smtClean="0">
                <a:ea typeface="新細明體" pitchFamily="18" charset="-120"/>
              </a:rPr>
              <a:t>	27</a:t>
            </a:r>
            <a:r>
              <a:rPr lang="en-US" altLang="zh-TW" sz="2400" dirty="0">
                <a:ea typeface="新細明體" pitchFamily="18" charset="-120"/>
              </a:rPr>
              <a:t>	Escape	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SP	</a:t>
            </a:r>
            <a:r>
              <a:rPr lang="en-US" altLang="zh-TW" sz="2400" b="1" dirty="0" smtClean="0">
                <a:ea typeface="新細明體" pitchFamily="18" charset="-120"/>
              </a:rPr>
              <a:t>		32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Space			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' 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DEL	</a:t>
            </a:r>
            <a:r>
              <a:rPr lang="en-US" altLang="zh-TW" sz="2400" dirty="0" smtClean="0">
                <a:ea typeface="新細明體" pitchFamily="18" charset="-120"/>
              </a:rPr>
              <a:t>	127</a:t>
            </a:r>
            <a:r>
              <a:rPr lang="en-US" altLang="zh-TW" sz="2400" dirty="0">
                <a:ea typeface="新細明體" pitchFamily="18" charset="-120"/>
              </a:rPr>
              <a:t>	Delete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2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/>
              <a:pPr/>
              <a:t>6</a:t>
            </a:fld>
            <a:endParaRPr lang="en-US" altLang="zh-TW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1.1 </a:t>
            </a:r>
            <a:r>
              <a:rPr lang="en-US" altLang="zh-TW" sz="4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4000" dirty="0" smtClean="0">
                <a:ea typeface="新細明體" pitchFamily="18" charset="-120"/>
              </a:rPr>
              <a:t>-type value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Assign the ASCII code of 'A' to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endParaRPr lang="en-US" altLang="zh-TW" sz="2000" b="0" dirty="0" smtClean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// Same as writing:      </a:t>
            </a:r>
            <a:r>
              <a:rPr lang="en-US" altLang="zh-TW" sz="2000" b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65;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All of the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followings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output "A 65"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05580" y="4954587"/>
            <a:ext cx="4747420" cy="1217613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"%c" tells </a:t>
            </a:r>
            <a:r>
              <a:rPr kumimoji="1" lang="en-US" altLang="zh-TW" sz="2400" dirty="0" err="1" smtClean="0">
                <a:ea typeface="新細明體" pitchFamily="18" charset="-120"/>
                <a:cs typeface="Times New Roman" pitchFamily="18" charset="0"/>
              </a:rPr>
              <a:t>printf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() to treat an integer as the ASCII code of a character and output the character.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1828800" y="4688083"/>
            <a:ext cx="0" cy="2665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5072220" y="3733800"/>
            <a:ext cx="4087020" cy="1600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A character can be outputted as an integer or as a character depends on "how" we format its value.</a:t>
            </a:r>
          </a:p>
        </p:txBody>
      </p:sp>
    </p:spTree>
    <p:extLst>
      <p:ext uri="{BB962C8B-B14F-4D97-AF65-F5344CB8AC3E}">
        <p14:creationId xmlns:p14="http://schemas.microsoft.com/office/powerpoint/2010/main" val="2881607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2.1. Character Processing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reading one character at a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37702"/>
              </p:ext>
            </p:extLst>
          </p:nvPr>
        </p:nvGraphicFramePr>
        <p:xfrm>
          <a:off x="609600" y="1828800"/>
          <a:ext cx="8153400" cy="40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US" sz="20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</a:t>
                      </a:r>
                      <a:r>
                        <a:rPr lang="en-US" sz="20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“</a:t>
                      </a:r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dirty="0" smtClean="0"/>
                        <a:t>” returns</a:t>
                      </a:r>
                      <a:r>
                        <a:rPr lang="en-US" sz="2000" baseline="0" dirty="0" smtClean="0"/>
                        <a:t> one character.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Note that, later in the course, we will use “</a:t>
                      </a:r>
                      <a:r>
                        <a:rPr lang="en-US" sz="2000" b="1" u="none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baseline="0" dirty="0" smtClean="0"/>
                        <a:t>” type to store the return value of “</a:t>
                      </a:r>
                      <a:r>
                        <a:rPr lang="en-US" sz="20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baseline="0" dirty="0" smtClean="0"/>
                        <a:t>”.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input;</a:t>
                      </a:r>
                    </a:p>
                    <a:p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&amp;input);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...) </a:t>
                      </a:r>
                      <a:r>
                        <a:rPr lang="en-US" sz="2000" dirty="0" smtClean="0"/>
                        <a:t>when the  pattern 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"%c"</a:t>
                      </a:r>
                      <a:r>
                        <a:rPr lang="en-US" sz="20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000" dirty="0" smtClean="0"/>
                        <a:t>appears,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expects</a:t>
                      </a:r>
                      <a:r>
                        <a:rPr lang="en-US" sz="2000" baseline="0" dirty="0" smtClean="0"/>
                        <a:t> an input of size one byte (i.e., char type).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5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 Character Processing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printing one character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4350"/>
              </p:ext>
            </p:extLst>
          </p:nvPr>
        </p:nvGraphicFramePr>
        <p:xfrm>
          <a:off x="609600" y="1828800"/>
          <a:ext cx="8153400" cy="30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US" sz="20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'a';</a:t>
                      </a:r>
                    </a:p>
                    <a:p>
                      <a:r>
                        <a:rPr lang="en-US" sz="2000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sz="20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(input);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“</a:t>
                      </a:r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dirty="0" smtClean="0"/>
                        <a:t>” expects</a:t>
                      </a:r>
                      <a:r>
                        <a:rPr lang="en-US" sz="2000" baseline="0" dirty="0" smtClean="0"/>
                        <a:t> a number in [0, 255] and prints the corresponding character out.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'a';</a:t>
                      </a:r>
                    </a:p>
                    <a:p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input);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...) </a:t>
                      </a:r>
                      <a:r>
                        <a:rPr lang="en-US" sz="2000" dirty="0" smtClean="0"/>
                        <a:t>when the  pattern 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"%c"</a:t>
                      </a:r>
                      <a:r>
                        <a:rPr lang="en-US" sz="20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000" dirty="0" smtClean="0"/>
                        <a:t>appears,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expects</a:t>
                      </a:r>
                      <a:r>
                        <a:rPr lang="en-US" sz="2000" baseline="0" dirty="0" smtClean="0"/>
                        <a:t> a number in the range [0, 255].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01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Character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characters are integers, we can apply </a:t>
            </a:r>
          </a:p>
          <a:p>
            <a:pPr lvl="1"/>
            <a:r>
              <a:rPr lang="en-US" dirty="0" smtClean="0"/>
              <a:t>arithmetic operations (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smtClean="0"/>
              <a:t>), and </a:t>
            </a:r>
          </a:p>
          <a:p>
            <a:pPr lvl="1"/>
            <a:r>
              <a:rPr lang="en-US" dirty="0" smtClean="0"/>
              <a:t>relational operations (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, etc</a:t>
            </a:r>
            <a:r>
              <a:rPr lang="en-US" dirty="0" smtClean="0"/>
              <a:t>.)</a:t>
            </a:r>
          </a:p>
          <a:p>
            <a:pPr marL="457200" lvl="1" indent="0">
              <a:buNone/>
            </a:pPr>
            <a:r>
              <a:rPr lang="en-US" sz="2800" dirty="0" smtClean="0"/>
              <a:t>on characters.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432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1489</Words>
  <Application>Microsoft Office PowerPoint</Application>
  <PresentationFormat>On-screen Show (4:3)</PresentationFormat>
  <Paragraphs>481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Wingdings</vt:lpstr>
      <vt:lpstr>新細明體</vt:lpstr>
      <vt:lpstr>Arial</vt:lpstr>
      <vt:lpstr>Courier New</vt:lpstr>
      <vt:lpstr>Times New Roman</vt:lpstr>
      <vt:lpstr>Consolas</vt:lpstr>
      <vt:lpstr>Office Theme</vt:lpstr>
      <vt:lpstr>Characters</vt:lpstr>
      <vt:lpstr>Outline</vt:lpstr>
      <vt:lpstr>1. Introduction</vt:lpstr>
      <vt:lpstr>PowerPoint Presentation</vt:lpstr>
      <vt:lpstr>Special characters shown in the previous slide</vt:lpstr>
      <vt:lpstr>1.1 char-type value</vt:lpstr>
      <vt:lpstr>2.1. Character Processing (Input)</vt:lpstr>
      <vt:lpstr>2.2. Character Processing (Output)</vt:lpstr>
      <vt:lpstr>3. Character Operations</vt:lpstr>
      <vt:lpstr>3.1. Checking if a character is a digit</vt:lpstr>
      <vt:lpstr>3.2. Checking if a character is an alphabet</vt:lpstr>
      <vt:lpstr>3.3. Converting uppercase to lowercase</vt:lpstr>
      <vt:lpstr>3.4. Converting digit to integer</vt:lpstr>
      <vt:lpstr>Summary</vt:lpstr>
      <vt:lpstr>Appendix: Built-in Character-Related Functions</vt:lpstr>
      <vt:lpstr>Appendix: Built-in Character-Related Functions</vt:lpstr>
      <vt:lpstr>Appendix: Built-in Character-Related Functions (Example)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225</cp:revision>
  <dcterms:created xsi:type="dcterms:W3CDTF">2011-07-19T12:51:33Z</dcterms:created>
  <dcterms:modified xsi:type="dcterms:W3CDTF">2016-11-08T06:47:34Z</dcterms:modified>
</cp:coreProperties>
</file>