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8" r:id="rId4"/>
    <p:sldId id="299" r:id="rId5"/>
    <p:sldId id="296" r:id="rId6"/>
    <p:sldId id="301" r:id="rId7"/>
    <p:sldId id="302" r:id="rId8"/>
    <p:sldId id="300" r:id="rId9"/>
    <p:sldId id="304" r:id="rId10"/>
    <p:sldId id="305" r:id="rId11"/>
    <p:sldId id="308" r:id="rId12"/>
    <p:sldId id="309" r:id="rId13"/>
    <p:sldId id="297" r:id="rId14"/>
    <p:sldId id="311" r:id="rId15"/>
    <p:sldId id="313" r:id="rId16"/>
    <p:sldId id="312" r:id="rId17"/>
    <p:sldId id="314" r:id="rId18"/>
    <p:sldId id="315" r:id="rId19"/>
    <p:sldId id="307" r:id="rId20"/>
    <p:sldId id="316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新細明體" panose="02020500000000000000" pitchFamily="18" charset="-12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536" autoAdjust="0"/>
  </p:normalViewPr>
  <p:slideViewPr>
    <p:cSldViewPr>
      <p:cViewPr varScale="1">
        <p:scale>
          <a:sx n="100" d="100"/>
          <a:sy n="100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ea typeface="新細明體" pitchFamily="18" charset="-120"/>
              </a:rPr>
              <a:t>String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010229"/>
            <a:ext cx="3276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 pitchFamily="18" charset="-120"/>
              </a:rPr>
              <a:t>Reading a line of </a:t>
            </a:r>
            <a:r>
              <a:rPr lang="en-US" altLang="zh-TW" sz="3200" dirty="0" smtClean="0">
                <a:ea typeface="新細明體" pitchFamily="18" charset="-120"/>
              </a:rPr>
              <a:t>text using </a:t>
            </a:r>
            <a:r>
              <a:rPr lang="en-US" altLang="zh-TW" sz="32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fgets</a:t>
            </a:r>
            <a:r>
              <a:rPr lang="en-US" altLang="zh-TW" sz="32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 </a:t>
            </a:r>
            <a:r>
              <a:rPr lang="en-US" altLang="zh-TW" sz="3200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[100];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("Input: ");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fgets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100,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("You have entered: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%s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\n",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1202191"/>
            <a:ext cx="4572000" cy="998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Apple Orange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 have entered Apple Orange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209210" y="3200400"/>
            <a:ext cx="8782390" cy="3124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Read at most 99 characters from the input or until a newline character is encountered in the input (whichever happens first), and store the characters (including the newline character, if any) in </a:t>
            </a:r>
            <a:r>
              <a:rPr kumimoji="1"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kumimoji="1"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[]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1</a:t>
            </a:r>
            <a:r>
              <a:rPr kumimoji="1" lang="en-US" altLang="zh-TW" sz="2400" baseline="30000" dirty="0" smtClean="0">
                <a:ea typeface="新細明體" pitchFamily="18" charset="-120"/>
                <a:cs typeface="Times New Roman" pitchFamily="18" charset="0"/>
              </a:rPr>
              <a:t>st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parameter – the array to store the input string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1" lang="en-US" altLang="zh-TW" sz="2400" baseline="30000" dirty="0" smtClean="0">
                <a:ea typeface="新細明體" pitchFamily="18" charset="-120"/>
                <a:cs typeface="Times New Roman" pitchFamily="18" charset="0"/>
              </a:rPr>
              <a:t>nd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parameter –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size of the array in the 1</a:t>
            </a:r>
            <a:r>
              <a:rPr kumimoji="1" lang="en-US" altLang="zh-TW" sz="2400" baseline="30000" dirty="0" smtClean="0">
                <a:ea typeface="新細明體" pitchFamily="18" charset="-120"/>
                <a:cs typeface="Times New Roman" pitchFamily="18" charset="0"/>
              </a:rPr>
              <a:t>st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parameter (can also be used to control the maximum number of characters to read)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3</a:t>
            </a:r>
            <a:r>
              <a:rPr kumimoji="1" lang="en-US" altLang="zh-TW" sz="2400" baseline="30000" dirty="0" smtClean="0">
                <a:ea typeface="新細明體" pitchFamily="18" charset="-120"/>
                <a:cs typeface="Times New Roman" pitchFamily="18" charset="0"/>
              </a:rPr>
              <a:t>rd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parameter –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Specify from where to read the input. </a:t>
            </a:r>
            <a:r>
              <a:rPr kumimoji="1"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stdin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represent the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38573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3354615"/>
            <a:ext cx="1972694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Obtaining string length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string.h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str1[100]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Hello\n"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N =(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strlen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(str1);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Print the characters in the string one by one in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// reverse order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N-1;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0;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--)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("%c", str1[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719512" y="1037771"/>
            <a:ext cx="5424488" cy="914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Need to include </a:t>
            </a:r>
            <a:r>
              <a:rPr kumimoji="1" lang="en-US" altLang="zh-TW" sz="240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</a:t>
            </a:r>
            <a:r>
              <a:rPr kumimoji="1" lang="en-US" altLang="zh-TW" sz="2400" dirty="0" err="1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string.h</a:t>
            </a:r>
            <a:r>
              <a:rPr kumimoji="1" lang="en-US" altLang="zh-TW" sz="240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to use the built-in string related functions.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332" y="6451600"/>
            <a:ext cx="44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What is the value of N in this example?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0734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0600" y="3354615"/>
            <a:ext cx="2971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5114" y="4419600"/>
            <a:ext cx="2971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Copying strings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string.h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str1[100], str2[100];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Assign "Foo" to str1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strcpy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(str1, "Foo");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Cannot write str1 = "Foo";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Copy the string stored in str1 to str2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strcpy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(str2, str1);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Cannot write str2 = str1;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0;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9116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Concatenating </a:t>
            </a:r>
            <a:r>
              <a:rPr lang="en-US" altLang="zh-TW" dirty="0" smtClean="0">
                <a:ea typeface="新細明體" pitchFamily="18" charset="-120"/>
              </a:rPr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971800"/>
            <a:ext cx="2971800" cy="763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string.h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str1[100] = "Hello", str2[100] = "World;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strcat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(str1, " ");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str1 becomes "Hello "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strcat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(str1, str2);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str1 becomes "Hello World"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0;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209210" y="4876800"/>
            <a:ext cx="8782390" cy="1295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strcat</a:t>
            </a:r>
            <a:r>
              <a:rPr kumimoji="1"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(str1, str2)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appends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str2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to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str1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 </a:t>
            </a:r>
            <a:r>
              <a:rPr kumimoji="1"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str1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must have enough space to store the concatenated string.</a:t>
            </a:r>
          </a:p>
        </p:txBody>
      </p:sp>
    </p:spTree>
    <p:extLst>
      <p:ext uri="{BB962C8B-B14F-4D97-AF65-F5344CB8AC3E}">
        <p14:creationId xmlns:p14="http://schemas.microsoft.com/office/powerpoint/2010/main" val="1475132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5E3ED07E-9610-4546-9E8F-DFD4BE376622}" type="slidenum">
              <a:rPr lang="zh-TW" altLang="en-US" sz="1000" b="0" smtClean="0">
                <a:latin typeface="Calibri" panose="020F0502020204030204" pitchFamily="34" charset="0"/>
              </a:rPr>
              <a:pPr/>
              <a:t>14</a:t>
            </a:fld>
            <a:endParaRPr lang="en-US" altLang="zh-TW" sz="1000" b="0" dirty="0" smtClean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Strings are compared </a:t>
            </a:r>
            <a:r>
              <a:rPr lang="en-US" altLang="zh-TW" sz="4000" i="1" dirty="0" smtClean="0">
                <a:ea typeface="新細明體" pitchFamily="18" charset="-120"/>
              </a:rPr>
              <a:t>lexicographically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6999"/>
            <a:ext cx="8224838" cy="365760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Compare the 1</a:t>
            </a:r>
            <a:r>
              <a:rPr lang="en-US" altLang="zh-TW" sz="3000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character of each string, then the 2</a:t>
            </a:r>
            <a:r>
              <a:rPr lang="en-US" altLang="zh-TW" sz="3000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character of each string, and so on until an order can be determined.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ASCII value determines the order of the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ASCII value of 'X' is 88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ASCII value of 'D' is 68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700" dirty="0" smtClean="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600" dirty="0" smtClean="0">
                <a:ea typeface="新細明體" pitchFamily="18" charset="-120"/>
              </a:rPr>
              <a:t>In this example,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s1</a:t>
            </a:r>
            <a:r>
              <a:rPr lang="en-US" altLang="zh-TW" sz="2600" dirty="0" smtClean="0">
                <a:ea typeface="新細明體" pitchFamily="18" charset="-120"/>
              </a:rPr>
              <a:t> is said to be lexicographically smaller than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s2</a:t>
            </a:r>
            <a:r>
              <a:rPr lang="en-US" altLang="zh-TW" sz="2600" dirty="0" smtClean="0">
                <a:ea typeface="新細明體" pitchFamily="18" charset="-120"/>
              </a:rPr>
              <a:t>.</a:t>
            </a:r>
          </a:p>
        </p:txBody>
      </p:sp>
      <p:graphicFrame>
        <p:nvGraphicFramePr>
          <p:cNvPr id="5089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11443"/>
              </p:ext>
            </p:extLst>
          </p:nvPr>
        </p:nvGraphicFramePr>
        <p:xfrm>
          <a:off x="3570288" y="1239838"/>
          <a:ext cx="2525710" cy="382587"/>
        </p:xfrm>
        <a:graphic>
          <a:graphicData uri="http://schemas.openxmlformats.org/drawingml/2006/table">
            <a:tbl>
              <a:tblPr/>
              <a:tblGrid>
                <a:gridCol w="50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647950" y="1201738"/>
            <a:ext cx="8445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s1</a:t>
            </a:r>
            <a:endParaRPr lang="en-US" altLang="zh-TW" u="sng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graphicFrame>
        <p:nvGraphicFramePr>
          <p:cNvPr id="50894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53805"/>
              </p:ext>
            </p:extLst>
          </p:nvPr>
        </p:nvGraphicFramePr>
        <p:xfrm>
          <a:off x="3570288" y="2008188"/>
          <a:ext cx="3059112" cy="382587"/>
        </p:xfrm>
        <a:graphic>
          <a:graphicData uri="http://schemas.openxmlformats.org/drawingml/2006/table">
            <a:tbl>
              <a:tblPr/>
              <a:tblGrid>
                <a:gridCol w="50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647950" y="1970088"/>
            <a:ext cx="524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s2</a:t>
            </a:r>
          </a:p>
        </p:txBody>
      </p:sp>
      <p:sp>
        <p:nvSpPr>
          <p:cNvPr id="508961" name="Line 33"/>
          <p:cNvSpPr>
            <a:spLocks noChangeShapeType="1"/>
          </p:cNvSpPr>
          <p:nvPr/>
        </p:nvSpPr>
        <p:spPr bwMode="auto">
          <a:xfrm>
            <a:off x="3800475" y="1625600"/>
            <a:ext cx="0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62" name="Line 34"/>
          <p:cNvSpPr>
            <a:spLocks noChangeShapeType="1"/>
          </p:cNvSpPr>
          <p:nvPr/>
        </p:nvSpPr>
        <p:spPr bwMode="auto">
          <a:xfrm>
            <a:off x="4300538" y="1625600"/>
            <a:ext cx="0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63" name="Line 35"/>
          <p:cNvSpPr>
            <a:spLocks noChangeShapeType="1"/>
          </p:cNvSpPr>
          <p:nvPr/>
        </p:nvSpPr>
        <p:spPr bwMode="auto">
          <a:xfrm>
            <a:off x="4799013" y="1625600"/>
            <a:ext cx="0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>
            <a:off x="5337175" y="1625600"/>
            <a:ext cx="0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61" grpId="0" animBg="1"/>
      <p:bldP spid="508962" grpId="0" animBg="1"/>
      <p:bldP spid="508963" grpId="0" animBg="1"/>
      <p:bldP spid="5089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5E3ED07E-9610-4546-9E8F-DFD4BE376622}" type="slidenum">
              <a:rPr lang="zh-TW" altLang="en-US" sz="1000" b="0" smtClean="0">
                <a:latin typeface="Calibri" panose="020F0502020204030204" pitchFamily="34" charset="0"/>
              </a:rPr>
              <a:pPr/>
              <a:t>15</a:t>
            </a:fld>
            <a:endParaRPr lang="en-US" altLang="zh-TW" sz="1000" b="0" dirty="0" smtClean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strcmp</a:t>
            </a:r>
            <a:r>
              <a:rPr lang="en-US" altLang="zh-TW" sz="4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endParaRPr lang="en-US" altLang="zh-TW" sz="4000" i="1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199"/>
            <a:ext cx="8763000" cy="3657601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ea typeface="新細明體" pitchFamily="18" charset="-120"/>
              </a:rPr>
              <a:t>This function compares two strings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and returns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A </a:t>
            </a:r>
            <a:r>
              <a:rPr lang="en-US" altLang="zh-TW" sz="2600" u="sng" dirty="0" smtClean="0">
                <a:ea typeface="新細明體" pitchFamily="18" charset="-120"/>
              </a:rPr>
              <a:t>positive integer</a:t>
            </a:r>
            <a:r>
              <a:rPr lang="en-US" altLang="zh-TW" sz="2600" dirty="0" smtClean="0">
                <a:ea typeface="新細明體" pitchFamily="18" charset="-120"/>
              </a:rPr>
              <a:t> if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s1</a:t>
            </a:r>
            <a:r>
              <a:rPr lang="en-US" altLang="zh-TW" sz="2600" dirty="0" smtClean="0">
                <a:ea typeface="新細明體" pitchFamily="18" charset="-120"/>
              </a:rPr>
              <a:t> is lexicographically </a:t>
            </a:r>
            <a:r>
              <a:rPr lang="en-US" altLang="zh-TW" sz="2600" u="sng" dirty="0" smtClean="0">
                <a:ea typeface="新細明體" pitchFamily="18" charset="-120"/>
              </a:rPr>
              <a:t>larger</a:t>
            </a:r>
            <a:r>
              <a:rPr lang="en-US" altLang="zh-TW" sz="2600" dirty="0" smtClean="0">
                <a:ea typeface="新細明體" pitchFamily="18" charset="-120"/>
              </a:rPr>
              <a:t> than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A </a:t>
            </a:r>
            <a:r>
              <a:rPr lang="en-US" altLang="zh-TW" sz="2600" u="sng" dirty="0" smtClean="0">
                <a:ea typeface="新細明體" pitchFamily="18" charset="-120"/>
              </a:rPr>
              <a:t>negative integer</a:t>
            </a:r>
            <a:r>
              <a:rPr lang="en-US" altLang="zh-TW" sz="2600" dirty="0" smtClean="0">
                <a:ea typeface="新細明體" pitchFamily="18" charset="-120"/>
              </a:rPr>
              <a:t> if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s1</a:t>
            </a:r>
            <a:r>
              <a:rPr lang="en-US" altLang="zh-TW" sz="2600" dirty="0" smtClean="0">
                <a:ea typeface="新細明體" pitchFamily="18" charset="-120"/>
              </a:rPr>
              <a:t> is lexicographically </a:t>
            </a:r>
            <a:r>
              <a:rPr lang="en-US" altLang="zh-TW" sz="2600" u="sng" dirty="0" smtClean="0">
                <a:ea typeface="新細明體" pitchFamily="18" charset="-120"/>
              </a:rPr>
              <a:t>smaller</a:t>
            </a:r>
            <a:r>
              <a:rPr lang="en-US" altLang="zh-TW" sz="2600" dirty="0" smtClean="0">
                <a:ea typeface="新細明體" pitchFamily="18" charset="-120"/>
              </a:rPr>
              <a:t> than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A </a:t>
            </a:r>
            <a:r>
              <a:rPr lang="en-US" altLang="zh-TW" sz="2600" u="sng" dirty="0" smtClean="0">
                <a:ea typeface="新細明體" pitchFamily="18" charset="-120"/>
              </a:rPr>
              <a:t>zero</a:t>
            </a:r>
            <a:r>
              <a:rPr lang="en-US" altLang="zh-TW" sz="2600" dirty="0" smtClean="0">
                <a:ea typeface="新細明體" pitchFamily="18" charset="-120"/>
              </a:rPr>
              <a:t> if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s1</a:t>
            </a:r>
            <a:r>
              <a:rPr lang="en-US" altLang="zh-TW" sz="2600" dirty="0" smtClean="0">
                <a:ea typeface="新細明體" pitchFamily="18" charset="-120"/>
              </a:rPr>
              <a:t> is </a:t>
            </a:r>
            <a:r>
              <a:rPr lang="en-US" altLang="zh-TW" sz="2600" u="sng" dirty="0" smtClean="0">
                <a:ea typeface="新細明體" pitchFamily="18" charset="-120"/>
              </a:rPr>
              <a:t>equal</a:t>
            </a:r>
            <a:r>
              <a:rPr lang="en-US" altLang="zh-TW" sz="2600" dirty="0" smtClean="0">
                <a:ea typeface="新細明體" pitchFamily="18" charset="-120"/>
              </a:rPr>
              <a:t> to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s2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1295400"/>
            <a:ext cx="4134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strcmp</a:t>
            </a:r>
            <a:r>
              <a:rPr lang="en-US" altLang="zh-TW" sz="4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(s1, s2)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7656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String comparison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s1[100], s2[100];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...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s1 and s2 are assigned some values here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s1 is equal to "Hello"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(s1, "Hello") == 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...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s1 is not equal to s2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(s1, s2) != 0)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...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2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97B4330-35DF-49A6-9792-098161B9BDAA}" type="slidenum">
              <a:rPr lang="zh-TW" altLang="en-US" sz="1000" b="0" smtClean="0">
                <a:latin typeface="Calibri" panose="020F0502020204030204" pitchFamily="34" charset="0"/>
              </a:rPr>
              <a:pPr/>
              <a:t>17</a:t>
            </a:fld>
            <a:endParaRPr lang="en-US" altLang="zh-TW" sz="1000" b="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9770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36105"/>
              </p:ext>
            </p:extLst>
          </p:nvPr>
        </p:nvGraphicFramePr>
        <p:xfrm>
          <a:off x="347663" y="1201738"/>
          <a:ext cx="8458200" cy="4651248"/>
        </p:xfrm>
        <a:graphic>
          <a:graphicData uri="http://schemas.openxmlformats.org/drawingml/2006/table">
            <a:tbl>
              <a:tblPr/>
              <a:tblGrid>
                <a:gridCol w="216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Value of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strcmp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(s1, s2)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(+</a:t>
                      </a: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ve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, -</a:t>
                      </a: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ve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, or 0?)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"ABC"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"ABCDE"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"XYZ"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</a:t>
                      </a:r>
                      <a:r>
                        <a:rPr kumimoji="0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abc</a:t>
                      </a: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"AB C"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"ABC"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"ABC"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"13145"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"013145"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TW" sz="2800" b="0" dirty="0" smtClean="0">
                          <a:ea typeface="新細明體" pitchFamily="18" charset="-120"/>
                        </a:rPr>
                        <a:t>"^.^"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TW" sz="2800" b="0" dirty="0" smtClean="0">
                          <a:ea typeface="新細明體" pitchFamily="18" charset="-120"/>
                        </a:rPr>
                        <a:t>"&gt;.&lt;"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49" name="Rectangle 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String comparison (Exercise)</a:t>
            </a:r>
          </a:p>
        </p:txBody>
      </p:sp>
    </p:spTree>
    <p:extLst>
      <p:ext uri="{BB962C8B-B14F-4D97-AF65-F5344CB8AC3E}">
        <p14:creationId xmlns:p14="http://schemas.microsoft.com/office/powerpoint/2010/main" val="421975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Understand how a string is represented in the C language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Know how to declare </a:t>
            </a:r>
            <a:r>
              <a:rPr lang="en-US" altLang="zh-TW" dirty="0">
                <a:ea typeface="新細明體" pitchFamily="18" charset="-120"/>
              </a:rPr>
              <a:t>an </a:t>
            </a:r>
            <a:r>
              <a:rPr lang="en-US" altLang="zh-TW" dirty="0" smtClean="0">
                <a:ea typeface="新細明體" pitchFamily="18" charset="-120"/>
              </a:rPr>
              <a:t>initialize a string variable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sz="1600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Know how to use the following string functions</a:t>
            </a: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strlen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(), </a:t>
            </a: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strcpy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(), </a:t>
            </a: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strcat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(), </a:t>
            </a: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strcmp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Know how to input/output strings using </a:t>
            </a:r>
            <a:r>
              <a:rPr lang="en-US" altLang="zh-TW" dirty="0" err="1" smtClean="0">
                <a:ea typeface="新細明體" pitchFamily="18" charset="-120"/>
              </a:rPr>
              <a:t>scanf</a:t>
            </a:r>
            <a:r>
              <a:rPr lang="en-US" altLang="zh-TW" dirty="0" smtClean="0">
                <a:ea typeface="新細明體" pitchFamily="18" charset="-120"/>
              </a:rPr>
              <a:t>()/</a:t>
            </a:r>
            <a:r>
              <a:rPr lang="en-US" altLang="zh-TW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()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sz="16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Understand how strings are being </a:t>
            </a:r>
            <a:r>
              <a:rPr lang="en-US" altLang="zh-TW" dirty="0" smtClean="0">
                <a:ea typeface="新細明體" pitchFamily="18" charset="-120"/>
              </a:rPr>
              <a:t>compared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2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ea typeface="新細明體" pitchFamily="18" charset="-120"/>
              </a:rPr>
              <a:t>Lowercase to uppercase conversion </a:t>
            </a:r>
            <a:r>
              <a:rPr lang="en-US" altLang="zh-TW" sz="3600" dirty="0" smtClean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altLang="zh-TW" sz="3600" dirty="0">
              <a:solidFill>
                <a:srgbClr val="C00000"/>
              </a:solidFill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string.h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ctype.h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str1[100]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Hello\n"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N =(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strlen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(str1);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str1[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toupper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(str1[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96848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String Representation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ea typeface="新細明體" pitchFamily="18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String </a:t>
            </a:r>
            <a:r>
              <a:rPr lang="en-US" altLang="en-US" dirty="0"/>
              <a:t>Manipulation Basics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Declaring and initializing string variables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Input and output of strings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Obtaining string length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Copying string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Concatenating </a:t>
            </a:r>
            <a:r>
              <a:rPr lang="en-US" altLang="zh-TW" dirty="0" smtClean="0">
                <a:ea typeface="新細明體" pitchFamily="18" charset="-120"/>
              </a:rPr>
              <a:t>strings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Comparing </a:t>
            </a:r>
            <a:r>
              <a:rPr lang="en-US" altLang="zh-TW" dirty="0" smtClean="0">
                <a:ea typeface="新細明體" pitchFamily="18" charset="-120"/>
              </a:rPr>
              <a:t>strings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8 </a:t>
            </a:r>
            <a:r>
              <a:rPr lang="en-US" dirty="0" smtClean="0"/>
              <a:t>C </a:t>
            </a:r>
            <a:r>
              <a:rPr lang="en-US" dirty="0" smtClean="0"/>
              <a:t>Characters and Strings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8.1 </a:t>
            </a:r>
            <a:r>
              <a:rPr lang="en-US" dirty="0" smtClean="0"/>
              <a:t>– </a:t>
            </a:r>
            <a:r>
              <a:rPr lang="en-US" dirty="0" smtClean="0"/>
              <a:t>8.2: Fundamentals of Strings</a:t>
            </a:r>
          </a:p>
          <a:p>
            <a:pPr lvl="1"/>
            <a:r>
              <a:rPr lang="en-US" dirty="0" smtClean="0"/>
              <a:t>Sections 8.4 – 8.10: String Handling Functions </a:t>
            </a:r>
            <a:r>
              <a:rPr lang="en-US" smtClean="0"/>
              <a:t>by Categories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4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string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sequence of characters.</a:t>
            </a:r>
          </a:p>
          <a:p>
            <a:pPr lvl="1">
              <a:defRPr/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String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length</a:t>
            </a:r>
            <a:r>
              <a:rPr lang="en-US" altLang="zh-TW" dirty="0">
                <a:ea typeface="新細明體" pitchFamily="18" charset="-120"/>
              </a:rPr>
              <a:t> = total number of characters in the string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e.g., </a:t>
            </a:r>
            <a:endParaRPr lang="en-US" altLang="zh-TW" dirty="0" smtClean="0">
              <a:ea typeface="新細明體" pitchFamily="18" charset="-120"/>
            </a:endParaRPr>
          </a:p>
          <a:p>
            <a:pPr lvl="2">
              <a:defRPr/>
            </a:pPr>
            <a:r>
              <a:rPr lang="en-US" altLang="zh-TW" sz="2400" dirty="0" smtClean="0">
                <a:ea typeface="新細明體" pitchFamily="18" charset="-120"/>
              </a:rPr>
              <a:t>Length </a:t>
            </a:r>
            <a:r>
              <a:rPr lang="en-US" altLang="zh-TW" sz="2400" dirty="0">
                <a:ea typeface="新細明體" pitchFamily="18" charset="-120"/>
              </a:rPr>
              <a:t>of </a:t>
            </a:r>
            <a:r>
              <a:rPr lang="en-US" altLang="zh-TW" sz="2400" b="1" dirty="0">
                <a:solidFill>
                  <a:srgbClr val="009999"/>
                </a:solidFill>
                <a:latin typeface="Consolas" panose="020B0609020204030204" pitchFamily="49" charset="0"/>
                <a:ea typeface="新細明體" pitchFamily="18" charset="-120"/>
              </a:rPr>
              <a:t>"ABC </a:t>
            </a:r>
            <a:r>
              <a:rPr lang="en-US" altLang="zh-TW" sz="2400" b="1" dirty="0" smtClean="0">
                <a:solidFill>
                  <a:srgbClr val="009999"/>
                </a:solidFill>
                <a:latin typeface="Consolas" panose="020B0609020204030204" pitchFamily="49" charset="0"/>
                <a:ea typeface="新細明體" pitchFamily="18" charset="-120"/>
              </a:rPr>
              <a:t>DEF"</a:t>
            </a:r>
            <a:r>
              <a:rPr lang="en-US" altLang="zh-TW" sz="2400" dirty="0" smtClean="0">
                <a:ea typeface="新細明體" pitchFamily="18" charset="-120"/>
              </a:rPr>
              <a:t>  </a:t>
            </a:r>
            <a:r>
              <a:rPr lang="en-US" altLang="zh-TW" sz="2400" dirty="0">
                <a:ea typeface="新細明體" pitchFamily="18" charset="-120"/>
              </a:rPr>
              <a:t>is </a:t>
            </a:r>
            <a:r>
              <a:rPr lang="en-US" altLang="zh-TW" sz="2400" dirty="0" smtClean="0">
                <a:ea typeface="新細明體" pitchFamily="18" charset="-120"/>
              </a:rPr>
              <a:t>7</a:t>
            </a:r>
          </a:p>
          <a:p>
            <a:pPr lvl="2">
              <a:defRPr/>
            </a:pPr>
            <a:r>
              <a:rPr lang="en-US" altLang="zh-TW" sz="2400" dirty="0">
                <a:ea typeface="新細明體" pitchFamily="18" charset="-120"/>
              </a:rPr>
              <a:t>Length of </a:t>
            </a:r>
            <a:r>
              <a:rPr lang="en-US" altLang="zh-TW" sz="2400" b="1" dirty="0" smtClean="0">
                <a:solidFill>
                  <a:srgbClr val="009999"/>
                </a:solidFill>
                <a:latin typeface="Consolas" panose="020B0609020204030204" pitchFamily="49" charset="0"/>
                <a:ea typeface="新細明體" pitchFamily="18" charset="-120"/>
              </a:rPr>
              <a:t>"\n\\"</a:t>
            </a:r>
            <a:r>
              <a:rPr lang="en-US" altLang="zh-TW" sz="2400" dirty="0" smtClean="0">
                <a:ea typeface="新細明體" pitchFamily="18" charset="-120"/>
              </a:rPr>
              <a:t>  </a:t>
            </a:r>
            <a:r>
              <a:rPr lang="en-US" altLang="zh-TW" sz="2400" dirty="0">
                <a:ea typeface="新細明體" pitchFamily="18" charset="-120"/>
              </a:rPr>
              <a:t>is </a:t>
            </a:r>
            <a:r>
              <a:rPr lang="en-US" altLang="zh-TW" sz="2400" dirty="0" smtClean="0">
                <a:ea typeface="新細明體" pitchFamily="18" charset="-120"/>
              </a:rPr>
              <a:t>2</a:t>
            </a:r>
          </a:p>
          <a:p>
            <a:pPr lvl="3">
              <a:defRPr/>
            </a:pPr>
            <a:r>
              <a:rPr lang="en-US" altLang="zh-TW" sz="2200" dirty="0" smtClean="0">
                <a:ea typeface="新細明體" pitchFamily="18" charset="-120"/>
              </a:rPr>
              <a:t>Each of </a:t>
            </a:r>
            <a:r>
              <a:rPr lang="en-US" altLang="zh-TW" sz="2200" b="1" dirty="0" smtClean="0">
                <a:solidFill>
                  <a:srgbClr val="009999"/>
                </a:solidFill>
                <a:latin typeface="Consolas" panose="020B0609020204030204" pitchFamily="49" charset="0"/>
                <a:ea typeface="新細明體" pitchFamily="18" charset="-120"/>
              </a:rPr>
              <a:t>\n</a:t>
            </a:r>
            <a:r>
              <a:rPr lang="en-US" altLang="zh-TW" sz="2200" dirty="0" smtClean="0">
                <a:ea typeface="新細明體" pitchFamily="18" charset="-120"/>
              </a:rPr>
              <a:t> and </a:t>
            </a:r>
            <a:r>
              <a:rPr lang="en-US" altLang="zh-TW" sz="2200" b="1" dirty="0" smtClean="0">
                <a:solidFill>
                  <a:srgbClr val="009999"/>
                </a:solidFill>
                <a:latin typeface="Consolas" panose="020B0609020204030204" pitchFamily="49" charset="0"/>
                <a:ea typeface="新細明體" pitchFamily="18" charset="-120"/>
              </a:rPr>
              <a:t>\\</a:t>
            </a:r>
            <a:r>
              <a:rPr lang="en-US" altLang="zh-TW" sz="2200" dirty="0" smtClean="0">
                <a:ea typeface="新細明體" pitchFamily="18" charset="-120"/>
              </a:rPr>
              <a:t> represents only one character in the program; they only appear as two characters in the source code.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2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 vs. Character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String literal</a:t>
            </a:r>
            <a:endParaRPr lang="en-US" altLang="zh-TW" dirty="0" smtClean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dirty="0" smtClean="0">
                <a:ea typeface="新細明體" pitchFamily="18" charset="-120"/>
              </a:rPr>
              <a:t>Enclosed by a pair of double quote (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>
              <a:defRPr/>
            </a:pPr>
            <a:r>
              <a:rPr lang="en-US" altLang="zh-TW" dirty="0" smtClean="0">
                <a:ea typeface="新細明體" pitchFamily="18" charset="-120"/>
              </a:rPr>
              <a:t>Data type is 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array of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</a:p>
          <a:p>
            <a:pPr lvl="1"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Character constant</a:t>
            </a:r>
          </a:p>
          <a:p>
            <a:pPr lvl="1">
              <a:defRPr/>
            </a:pPr>
            <a:r>
              <a:rPr lang="en-US" altLang="zh-TW" dirty="0" smtClean="0">
                <a:ea typeface="新細明體" pitchFamily="18" charset="-120"/>
              </a:rPr>
              <a:t>Enclosed by a pair of single quote (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Data type </a:t>
            </a:r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endParaRPr lang="en-US" altLang="zh-TW" dirty="0">
              <a:ea typeface="新細明體" pitchFamily="18" charset="-120"/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endParaRPr lang="en-US" altLang="zh-TW" sz="1100" b="1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新細明體" pitchFamily="18" charset="-120"/>
              </a:rPr>
              <a:t>e.g.,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altLang="zh-TW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'A</a:t>
            </a:r>
            <a:r>
              <a:rPr lang="en-US" altLang="zh-TW" sz="20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</a:t>
            </a:r>
            <a:r>
              <a:rPr lang="en-US" altLang="zh-TW" sz="2000" dirty="0">
                <a:ea typeface="新細明體" pitchFamily="18" charset="-120"/>
              </a:rPr>
              <a:t> – A character 'A'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"A"</a:t>
            </a:r>
            <a:r>
              <a:rPr lang="en-US" altLang="zh-TW" sz="2000" dirty="0">
                <a:ea typeface="新細明體" pitchFamily="18" charset="-120"/>
              </a:rPr>
              <a:t> – A string </a:t>
            </a:r>
            <a:r>
              <a:rPr lang="en-US" altLang="zh-TW" sz="2000" dirty="0" smtClean="0">
                <a:ea typeface="新細明體" pitchFamily="18" charset="-120"/>
              </a:rPr>
              <a:t>that contains </a:t>
            </a:r>
            <a:r>
              <a:rPr lang="en-US" altLang="zh-TW" sz="2000" dirty="0">
                <a:ea typeface="新細明體" pitchFamily="18" charset="-120"/>
              </a:rPr>
              <a:t>a single character 'A'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'\0'</a:t>
            </a:r>
            <a:r>
              <a:rPr lang="en-US" altLang="zh-TW" sz="2000" dirty="0">
                <a:ea typeface="新細明體" pitchFamily="18" charset="-120"/>
              </a:rPr>
              <a:t> – A null </a:t>
            </a:r>
            <a:r>
              <a:rPr lang="en-US" altLang="zh-TW" sz="2000" dirty="0" smtClean="0">
                <a:ea typeface="新細明體" pitchFamily="18" charset="-120"/>
              </a:rPr>
              <a:t>character (The character with ASCII code zero)</a:t>
            </a:r>
            <a:endParaRPr lang="en-US" altLang="zh-TW" sz="2000" dirty="0">
              <a:ea typeface="新細明體" pitchFamily="18" charset="-120"/>
            </a:endParaRP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""</a:t>
            </a:r>
            <a:r>
              <a:rPr lang="en-US" altLang="zh-TW" sz="2000" dirty="0">
                <a:ea typeface="新細明體" pitchFamily="18" charset="-120"/>
              </a:rPr>
              <a:t> – An</a:t>
            </a:r>
            <a:r>
              <a:rPr lang="en-US" altLang="zh-TW" sz="2000" i="1" dirty="0">
                <a:ea typeface="新細明體" pitchFamily="18" charset="-120"/>
              </a:rPr>
              <a:t> empty string</a:t>
            </a:r>
            <a:r>
              <a:rPr lang="en-US" altLang="zh-TW" sz="2000" dirty="0">
                <a:ea typeface="新細明體" pitchFamily="18" charset="-120"/>
              </a:rPr>
              <a:t> (A string that does not contain any character)</a:t>
            </a:r>
          </a:p>
          <a:p>
            <a:pPr marL="57150" indent="0">
              <a:lnSpc>
                <a:spcPct val="90000"/>
              </a:lnSpc>
              <a:buNone/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"ABC"</a:t>
            </a:r>
            <a:r>
              <a:rPr lang="en-US" altLang="zh-TW" sz="2000" dirty="0">
                <a:ea typeface="新細明體" pitchFamily="18" charset="-120"/>
              </a:rPr>
              <a:t> – A string that contains three </a:t>
            </a:r>
            <a:r>
              <a:rPr lang="en-US" altLang="zh-TW" sz="2000" dirty="0" smtClean="0">
                <a:ea typeface="新細明體" pitchFamily="18" charset="-120"/>
              </a:rPr>
              <a:t>characters</a:t>
            </a:r>
            <a:endParaRPr lang="en-US" altLang="zh-TW" sz="2000" dirty="0"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2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String Representation in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ea typeface="新細明體" pitchFamily="18" charset="-120"/>
              </a:rPr>
              <a:t>string </a:t>
            </a:r>
            <a:r>
              <a:rPr lang="en-US" altLang="zh-TW" dirty="0">
                <a:ea typeface="新細明體" pitchFamily="18" charset="-120"/>
              </a:rPr>
              <a:t>is represented as an array of characters in which the first null character (i.e., the </a:t>
            </a:r>
            <a:r>
              <a:rPr lang="en-US" altLang="zh-TW" dirty="0" smtClean="0">
                <a:ea typeface="新細明體" pitchFamily="18" charset="-120"/>
              </a:rPr>
              <a:t>null character with </a:t>
            </a:r>
            <a:r>
              <a:rPr lang="en-US" altLang="zh-TW" dirty="0">
                <a:ea typeface="新細明體" pitchFamily="18" charset="-120"/>
              </a:rPr>
              <a:t>the smallest index) in the array indicates the end of the string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e.g., </a:t>
            </a:r>
          </a:p>
          <a:p>
            <a:pPr lvl="1"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 s1[7] = { 'A', 'B', 'C', '\0', 'D', 'E', '\0'};</a:t>
            </a:r>
          </a:p>
          <a:p>
            <a:pPr lvl="1">
              <a:buNone/>
            </a:pPr>
            <a:endParaRPr lang="en-US" altLang="zh-TW" sz="9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u="sng" dirty="0">
                <a:ea typeface="新細明體" pitchFamily="18" charset="-120"/>
              </a:rPr>
              <a:t>when treated as a string</a:t>
            </a:r>
            <a:r>
              <a:rPr lang="en-US" altLang="zh-TW" dirty="0">
                <a:ea typeface="新細明體" pitchFamily="18" charset="-120"/>
              </a:rPr>
              <a:t>, represents the string "ABC".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94949"/>
              </p:ext>
            </p:extLst>
          </p:nvPr>
        </p:nvGraphicFramePr>
        <p:xfrm>
          <a:off x="3124200" y="4715193"/>
          <a:ext cx="3556000" cy="382587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03817"/>
              </p:ext>
            </p:extLst>
          </p:nvPr>
        </p:nvGraphicFramePr>
        <p:xfrm>
          <a:off x="3124200" y="5137468"/>
          <a:ext cx="3556000" cy="365482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13"/>
          <p:cNvSpPr>
            <a:spLocks noChangeArrowheads="1"/>
          </p:cNvSpPr>
          <p:nvPr/>
        </p:nvSpPr>
        <p:spPr bwMode="auto">
          <a:xfrm>
            <a:off x="1933575" y="5099368"/>
            <a:ext cx="8445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1800" b="0" dirty="0">
                <a:latin typeface="Calibri" panose="020F0502020204030204" pitchFamily="34" charset="0"/>
                <a:ea typeface="新細明體" pitchFamily="18" charset="-120"/>
              </a:rPr>
              <a:t>Index</a:t>
            </a:r>
            <a:endParaRPr lang="en-US" altLang="zh-TW" sz="1800" b="0" u="sng" dirty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170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7C1DD43A-BA12-4690-BFB8-B4F6E34B0DBA}" type="slidenum">
              <a:rPr lang="zh-TW" altLang="en-US" sz="1000" b="0" smtClean="0">
                <a:latin typeface="Calibri" panose="020F0502020204030204" pitchFamily="34" charset="0"/>
              </a:rPr>
              <a:pPr/>
              <a:t>6</a:t>
            </a:fld>
            <a:endParaRPr lang="en-US" altLang="zh-TW" sz="1000" b="0" dirty="0" smtClean="0"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String Processing</a:t>
            </a:r>
            <a:endParaRPr lang="en-US" altLang="zh-TW" sz="3600" b="1" dirty="0" smtClean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990600"/>
            <a:ext cx="8640762" cy="5181600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Processing a string is basically processing an array of characters.</a:t>
            </a: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There are built-in functions to support common string operations: copy strings, comparing strings, etc</a:t>
            </a:r>
            <a:r>
              <a:rPr lang="en-US" altLang="zh-TW" dirty="0">
                <a:ea typeface="新細明體" pitchFamily="18" charset="-120"/>
              </a:rPr>
              <a:t>.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Things to pay attention: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A string must be terminated by a null character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array for storing a string must be large enough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An array of size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can store a string containing up to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-1 characters. (Need one more space for the terminating null character)</a:t>
            </a:r>
          </a:p>
        </p:txBody>
      </p:sp>
    </p:spTree>
    <p:extLst>
      <p:ext uri="{BB962C8B-B14F-4D97-AF65-F5344CB8AC3E}">
        <p14:creationId xmlns:p14="http://schemas.microsoft.com/office/powerpoint/2010/main" val="1445429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2. String Manipulation Basics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Declaring and initializing string variables</a:t>
            </a:r>
          </a:p>
          <a:p>
            <a:r>
              <a:rPr lang="en-US" altLang="zh-TW" dirty="0">
                <a:ea typeface="新細明體" pitchFamily="18" charset="-120"/>
              </a:rPr>
              <a:t>Input and output of strings</a:t>
            </a:r>
          </a:p>
          <a:p>
            <a:r>
              <a:rPr lang="en-US" altLang="zh-TW" dirty="0">
                <a:ea typeface="新細明體" pitchFamily="18" charset="-120"/>
              </a:rPr>
              <a:t>Obtaining string length</a:t>
            </a:r>
          </a:p>
          <a:p>
            <a:r>
              <a:rPr lang="en-US" altLang="zh-TW" dirty="0" smtClean="0">
                <a:ea typeface="新細明體" pitchFamily="18" charset="-120"/>
              </a:rPr>
              <a:t>Copying string</a:t>
            </a:r>
          </a:p>
          <a:p>
            <a:r>
              <a:rPr lang="en-US" altLang="zh-TW" dirty="0" smtClean="0">
                <a:ea typeface="新細明體" pitchFamily="18" charset="-120"/>
              </a:rPr>
              <a:t>Concatenating string (Appending one string to another string)</a:t>
            </a:r>
          </a:p>
          <a:p>
            <a:r>
              <a:rPr lang="en-US" altLang="zh-TW" dirty="0" smtClean="0">
                <a:ea typeface="新細明體" pitchFamily="18" charset="-120"/>
              </a:rPr>
              <a:t>Comparing String</a:t>
            </a:r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1548C91-FFBE-4F91-8F47-6BB3E88E671C}" type="slidenum">
              <a:rPr lang="zh-TW" altLang="en-US" sz="1000" b="0" smtClean="0">
                <a:latin typeface="Calibri" panose="020F0502020204030204" pitchFamily="34" charset="0"/>
              </a:rPr>
              <a:pPr/>
              <a:t>7</a:t>
            </a:fld>
            <a:endParaRPr lang="en-US" altLang="zh-TW" sz="10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29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Declaring and initializing string </a:t>
            </a:r>
            <a:r>
              <a:rPr lang="en-US" altLang="zh-TW" sz="4000" dirty="0" smtClean="0">
                <a:ea typeface="新細明體" pitchFamily="18" charset="-120"/>
              </a:rPr>
              <a:t>variables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All the following three variables are initialized to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represent the string "Hello".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size of str1[] is 100; it can store a string of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length up to 99 (i.e., 99 characters + 1 null character). 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str1[100]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"Hello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size of str2[] will be set to 6 by the compiler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(i.e., length of "Hello" + 1 null character) 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str2[]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"Hello"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array size is 6. With this approach, we need to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manually set the terminating null character. 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str3[]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'H', 'e', 'l', 'l', 'o', '\0'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7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ea typeface="新細明體" pitchFamily="18" charset="-120"/>
              </a:rPr>
              <a:t>String I/O with </a:t>
            </a:r>
            <a:r>
              <a:rPr lang="en-US" altLang="zh-TW" sz="36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3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3600" dirty="0" smtClean="0">
                <a:ea typeface="新細明體" pitchFamily="18" charset="-120"/>
              </a:rPr>
              <a:t> and </a:t>
            </a:r>
            <a:r>
              <a:rPr lang="en-US" altLang="zh-TW" sz="3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3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[100];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("Input: ");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%s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("You have entered: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%s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\n",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186476"/>
            <a:ext cx="3733800" cy="998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Input: </a:t>
            </a:r>
            <a:r>
              <a:rPr lang="en-US" altLang="zh-TW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Apple</a:t>
            </a:r>
            <a:r>
              <a:rPr lang="en-US" altLang="zh-TW" sz="2000" b="0" i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Orange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 have entered Apple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581400" y="990600"/>
            <a:ext cx="5424488" cy="1981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format </a:t>
            </a:r>
            <a:r>
              <a:rPr kumimoji="1" lang="en-US" altLang="zh-TW" sz="2400" dirty="0" err="1" smtClean="0">
                <a:ea typeface="新細明體" pitchFamily="18" charset="-120"/>
                <a:cs typeface="Times New Roman" pitchFamily="18" charset="0"/>
              </a:rPr>
              <a:t>specifier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"%s" tells </a:t>
            </a:r>
            <a:r>
              <a:rPr kumimoji="1"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to read a string made up of </a:t>
            </a:r>
            <a:r>
              <a:rPr kumimoji="1" lang="en-US" altLang="zh-TW" sz="2400" u="sng" dirty="0" smtClean="0">
                <a:ea typeface="新細明體" pitchFamily="18" charset="-120"/>
                <a:cs typeface="Times New Roman" pitchFamily="18" charset="0"/>
              </a:rPr>
              <a:t>non-whitespace characters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 </a:t>
            </a: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b="1" dirty="0" smtClean="0">
                <a:ea typeface="新細明體" pitchFamily="18" charset="-120"/>
                <a:cs typeface="Times New Roman" pitchFamily="18" charset="0"/>
              </a:rPr>
              <a:t>Note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: There is no </a:t>
            </a:r>
            <a:r>
              <a:rPr kumimoji="1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before 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3617686" y="3429000"/>
            <a:ext cx="5424488" cy="914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format </a:t>
            </a:r>
            <a:r>
              <a:rPr kumimoji="1" lang="en-US" altLang="zh-TW" sz="2400" dirty="0" err="1" smtClean="0">
                <a:ea typeface="新細明體" pitchFamily="18" charset="-120"/>
                <a:cs typeface="Times New Roman" pitchFamily="18" charset="0"/>
              </a:rPr>
              <a:t>specifier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"%s" tells </a:t>
            </a:r>
            <a:r>
              <a:rPr kumimoji="1"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kumimoji="1"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to format and output a string.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476500" y="5186476"/>
            <a:ext cx="2324100" cy="707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4800600" y="4495800"/>
            <a:ext cx="4205288" cy="1524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In this example, the </a:t>
            </a:r>
            <a:r>
              <a:rPr kumimoji="1"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will only reads "Apple" from the input.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981200" y="1981200"/>
            <a:ext cx="1585686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3810000" y="3276601"/>
            <a:ext cx="304799" cy="152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79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1530</Words>
  <Application>Microsoft Office PowerPoint</Application>
  <PresentationFormat>On-screen Show (4:3)</PresentationFormat>
  <Paragraphs>384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Wingdings</vt:lpstr>
      <vt:lpstr>新細明體</vt:lpstr>
      <vt:lpstr>Arial</vt:lpstr>
      <vt:lpstr>Times New Roman</vt:lpstr>
      <vt:lpstr>Consolas</vt:lpstr>
      <vt:lpstr>Office Theme</vt:lpstr>
      <vt:lpstr>String</vt:lpstr>
      <vt:lpstr>Outline</vt:lpstr>
      <vt:lpstr>1. Introduction</vt:lpstr>
      <vt:lpstr>String Literals vs. Character Constants</vt:lpstr>
      <vt:lpstr>String Representation in C Language</vt:lpstr>
      <vt:lpstr>String Processing</vt:lpstr>
      <vt:lpstr>2. String Manipulation Basics</vt:lpstr>
      <vt:lpstr>Declaring and initializing string variables</vt:lpstr>
      <vt:lpstr>String I/O with scanf() and printf() </vt:lpstr>
      <vt:lpstr>Reading a line of text using fgets() (Optional)</vt:lpstr>
      <vt:lpstr>Obtaining string length</vt:lpstr>
      <vt:lpstr>Copying strings</vt:lpstr>
      <vt:lpstr>Concatenating string</vt:lpstr>
      <vt:lpstr>Strings are compared lexicographically</vt:lpstr>
      <vt:lpstr>strcmp()</vt:lpstr>
      <vt:lpstr>String comparison</vt:lpstr>
      <vt:lpstr>String comparison (Exercise)</vt:lpstr>
      <vt:lpstr>Summary</vt:lpstr>
      <vt:lpstr>Lowercase to uppercase conversion (Optional)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233</cp:revision>
  <dcterms:created xsi:type="dcterms:W3CDTF">2011-07-19T12:51:33Z</dcterms:created>
  <dcterms:modified xsi:type="dcterms:W3CDTF">2016-11-08T06:48:52Z</dcterms:modified>
</cp:coreProperties>
</file>