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359" r:id="rId5"/>
    <p:sldId id="360" r:id="rId6"/>
    <p:sldId id="361" r:id="rId7"/>
    <p:sldId id="373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1" r:id="rId16"/>
    <p:sldId id="369" r:id="rId17"/>
    <p:sldId id="372" r:id="rId18"/>
    <p:sldId id="308" r:id="rId19"/>
    <p:sldId id="374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新細明體" panose="02020500000000000000" pitchFamily="18" charset="-12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750F6D"/>
    <a:srgbClr val="0000FF"/>
    <a:srgbClr val="FF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201" autoAdjust="0"/>
  </p:normalViewPr>
  <p:slideViewPr>
    <p:cSldViewPr>
      <p:cViewPr varScale="1">
        <p:scale>
          <a:sx n="105" d="100"/>
          <a:sy n="105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ea typeface="新細明體" pitchFamily="18" charset="-120"/>
              </a:rPr>
              <a:t>Variable Scope &amp; Storage</a:t>
            </a:r>
            <a:endParaRPr lang="en-US" altLang="zh-TW" b="1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1.4. Why you should not use global variables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984956"/>
            <a:ext cx="4495800" cy="5263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stdio.h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= -9;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*= 3;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 = 99;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fcn2()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g;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-= 40;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g = universe;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984956"/>
            <a:ext cx="457200" cy="5263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9200" y="990600"/>
            <a:ext cx="411480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fcn3()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h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h =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universe = 9;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fcn2();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universe = m = 10;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fcn2();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fcn3();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990600" y="5099756"/>
            <a:ext cx="4114800" cy="1377244"/>
          </a:xfrm>
          <a:prstGeom prst="wedgeEllipseCallout">
            <a:avLst>
              <a:gd name="adj1" fmla="val 57870"/>
              <a:gd name="adj2" fmla="val -559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Can you tell the value of 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universe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here (right after calling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fcn3()</a:t>
            </a:r>
            <a:r>
              <a:rPr lang="en-US" altLang="zh-TW" sz="2000" dirty="0" smtClean="0">
                <a:ea typeface="新細明體" pitchFamily="18" charset="-120"/>
              </a:rPr>
              <a:t>)?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133600" y="2661356"/>
            <a:ext cx="2895600" cy="914400"/>
          </a:xfrm>
          <a:prstGeom prst="wedgeEllipseCallout">
            <a:avLst>
              <a:gd name="adj1" fmla="val -67162"/>
              <a:gd name="adj2" fmla="val -659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What’s the value of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f</a:t>
            </a:r>
            <a:r>
              <a:rPr lang="en-US" altLang="zh-TW" sz="2000" dirty="0">
                <a:ea typeface="新細明體" pitchFamily="18" charset="-120"/>
              </a:rPr>
              <a:t> here?</a:t>
            </a:r>
          </a:p>
        </p:txBody>
      </p:sp>
    </p:spTree>
    <p:extLst>
      <p:ext uri="{BB962C8B-B14F-4D97-AF65-F5344CB8AC3E}">
        <p14:creationId xmlns:p14="http://schemas.microsoft.com/office/powerpoint/2010/main" val="1199998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68E-EE4B-4AD8-9355-5C620752446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1.4. Why </a:t>
            </a:r>
            <a:r>
              <a:rPr lang="en-US" sz="3600" dirty="0"/>
              <a:t>you should not use global variables</a:t>
            </a:r>
            <a:endParaRPr lang="zh-TW" altLang="en-US" sz="3600" dirty="0">
              <a:ea typeface="新細明體" pitchFamily="18" charset="-120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Global variable is a powerful tool available in C.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However, we should 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NOT</a:t>
            </a:r>
            <a:r>
              <a:rPr lang="en-US" altLang="zh-TW" sz="2400" dirty="0">
                <a:ea typeface="新細明體" pitchFamily="18" charset="-120"/>
              </a:rPr>
              <a:t> use it in general.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When there is something wrong with the value of a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local variable</a:t>
            </a:r>
            <a:r>
              <a:rPr lang="en-US" altLang="zh-TW" sz="2400" dirty="0">
                <a:ea typeface="新細明體" pitchFamily="18" charset="-120"/>
              </a:rPr>
              <a:t>, we can easily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look for the bug in its scope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value of a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global variable</a:t>
            </a:r>
            <a:r>
              <a:rPr lang="en-US" altLang="zh-TW" sz="2400" dirty="0">
                <a:ea typeface="新細明體" pitchFamily="18" charset="-120"/>
              </a:rPr>
              <a:t> is hard to tell and predict because it can be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modified anywhere in any order</a:t>
            </a:r>
            <a:r>
              <a:rPr lang="en-US" altLang="zh-TW" sz="2400" dirty="0">
                <a:ea typeface="新細明體" pitchFamily="18" charset="-120"/>
              </a:rPr>
              <a:t>!</a:t>
            </a:r>
          </a:p>
          <a:p>
            <a:pPr lvl="4">
              <a:lnSpc>
                <a:spcPct val="90000"/>
              </a:lnSpc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Instead, we should </a:t>
            </a:r>
            <a:r>
              <a:rPr lang="en-US" altLang="zh-TW" sz="2400" i="1" dirty="0">
                <a:solidFill>
                  <a:srgbClr val="008000"/>
                </a:solidFill>
                <a:ea typeface="新細明體" pitchFamily="18" charset="-120"/>
              </a:rPr>
              <a:t>use parameters and return values to exchange information</a:t>
            </a:r>
            <a:r>
              <a:rPr lang="en-US" altLang="zh-TW" sz="2400" dirty="0">
                <a:ea typeface="新細明體" pitchFamily="18" charset="-120"/>
              </a:rPr>
              <a:t> between functions.</a:t>
            </a:r>
            <a:endParaRPr lang="zh-TW" altLang="en-US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6268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Storage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storage class of a variable determines how the variable's storage (in the computer memory) are managed during program execution.</a:t>
            </a:r>
          </a:p>
          <a:p>
            <a:endParaRPr lang="en-US" sz="2800" dirty="0"/>
          </a:p>
          <a:p>
            <a:r>
              <a:rPr lang="en-US" sz="2800" dirty="0" smtClean="0"/>
              <a:t>Two common types:</a:t>
            </a:r>
          </a:p>
          <a:p>
            <a:pPr lvl="1"/>
            <a:r>
              <a:rPr lang="en-US" sz="2400" dirty="0" smtClean="0"/>
              <a:t>Automatic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Static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1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945-06ED-4720-982F-ABAF390DFD9D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2.1. </a:t>
            </a:r>
            <a:r>
              <a:rPr lang="en-US" altLang="zh-TW" dirty="0">
                <a:ea typeface="新細明體" pitchFamily="18" charset="-120"/>
              </a:rPr>
              <a:t>The Storage Class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auto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31" y="3581400"/>
            <a:ext cx="8562269" cy="24384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Variables declared within function bodies are </a:t>
            </a:r>
            <a:r>
              <a:rPr lang="en-US" altLang="zh-TW" sz="2800" i="1" u="sng" dirty="0">
                <a:ea typeface="新細明體" pitchFamily="18" charset="-120"/>
              </a:rPr>
              <a:t>by default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i="1" dirty="0">
                <a:solidFill>
                  <a:srgbClr val="0070C0"/>
                </a:solidFill>
                <a:ea typeface="新細明體" pitchFamily="18" charset="-120"/>
              </a:rPr>
              <a:t>automatic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The </a:t>
            </a:r>
            <a:r>
              <a:rPr lang="en-US" altLang="zh-TW" sz="2800" dirty="0">
                <a:ea typeface="新細明體" pitchFamily="18" charset="-120"/>
              </a:rPr>
              <a:t>keyword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auto</a:t>
            </a:r>
            <a:r>
              <a:rPr lang="en-US" altLang="zh-TW" sz="28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is seldom used and can be omitted.</a:t>
            </a:r>
            <a:endParaRPr lang="zh-TW" altLang="en-US" sz="2800" dirty="0">
              <a:ea typeface="新細明體" pitchFamily="18" charset="-12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43063" y="1143000"/>
            <a:ext cx="2923469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a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b, c;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	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376333" y="1143000"/>
            <a:ext cx="3505200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a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b, c;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2000" dirty="0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double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	...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3266017" y="1788904"/>
            <a:ext cx="1974850" cy="831850"/>
          </a:xfrm>
          <a:prstGeom prst="leftRightArrow">
            <a:avLst>
              <a:gd name="adj1" fmla="val 50000"/>
              <a:gd name="adj2" fmla="val 47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dirty="0">
                <a:ea typeface="新細明體" pitchFamily="18" charset="-120"/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998429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BEA-0284-480C-AB0E-5A5CE0BA2429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2.1. The Storage Class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auto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Automatic Creation / Destruction of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auto</a:t>
            </a:r>
            <a:r>
              <a:rPr lang="en-US" altLang="zh-TW" sz="28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variables</a:t>
            </a:r>
          </a:p>
          <a:p>
            <a:pPr marL="457200" indent="-457200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When entering a block, memory is allocated for the automatic local variables (</a:t>
            </a:r>
            <a:r>
              <a:rPr lang="en-US" altLang="zh-TW" sz="2800" i="1" dirty="0">
                <a:solidFill>
                  <a:srgbClr val="0070C0"/>
                </a:solidFill>
                <a:ea typeface="新細明體" pitchFamily="18" charset="-120"/>
              </a:rPr>
              <a:t>Creation</a:t>
            </a:r>
            <a:r>
              <a:rPr lang="en-US" altLang="zh-TW" sz="2800" dirty="0">
                <a:ea typeface="新細明體" pitchFamily="18" charset="-120"/>
              </a:rPr>
              <a:t>).</a:t>
            </a:r>
          </a:p>
          <a:p>
            <a:pPr marL="457200" indent="-457200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When exiting a block, the memory set aside for the automatic variables are released (</a:t>
            </a:r>
            <a:r>
              <a:rPr lang="en-US" altLang="zh-TW" sz="2800" i="1" dirty="0">
                <a:solidFill>
                  <a:srgbClr val="0070C0"/>
                </a:solidFill>
                <a:ea typeface="新細明體" pitchFamily="18" charset="-120"/>
              </a:rPr>
              <a:t>Destruction</a:t>
            </a:r>
            <a:r>
              <a:rPr lang="en-US" altLang="zh-TW" sz="2800" dirty="0">
                <a:ea typeface="新細明體" pitchFamily="18" charset="-120"/>
              </a:rPr>
              <a:t>).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Thus the values of these variables are lost.</a:t>
            </a:r>
          </a:p>
          <a:p>
            <a:pPr marL="457200" indent="-457200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If the block is </a:t>
            </a:r>
            <a:r>
              <a:rPr lang="en-US" altLang="zh-TW" sz="2800" i="1" dirty="0">
                <a:ea typeface="新細明體" pitchFamily="18" charset="-120"/>
              </a:rPr>
              <a:t>re-entered</a:t>
            </a:r>
            <a:r>
              <a:rPr lang="en-US" altLang="zh-TW" sz="2800" dirty="0">
                <a:ea typeface="新細明體" pitchFamily="18" charset="-120"/>
              </a:rPr>
              <a:t>, the whole process repeats.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But the </a:t>
            </a:r>
            <a:r>
              <a:rPr lang="en-US" altLang="zh-TW" sz="2400" i="1" dirty="0">
                <a:ea typeface="新細明體" pitchFamily="18" charset="-120"/>
              </a:rPr>
              <a:t>values of the variables are unknown</a:t>
            </a:r>
            <a:r>
              <a:rPr lang="en-US" altLang="zh-TW" sz="2400" dirty="0">
                <a:ea typeface="新細明體" pitchFamily="18" charset="-120"/>
              </a:rPr>
              <a:t>.  Why?</a:t>
            </a:r>
          </a:p>
          <a:p>
            <a:pPr marL="457200" indent="-457200">
              <a:lnSpc>
                <a:spcPct val="90000"/>
              </a:lnSpc>
            </a:pP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867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BEA-0284-480C-AB0E-5A5CE0BA2429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2.2. </a:t>
            </a:r>
            <a:r>
              <a:rPr lang="en-US" altLang="zh-TW" dirty="0">
                <a:ea typeface="新細明體" pitchFamily="18" charset="-120"/>
              </a:rPr>
              <a:t>The Storage Class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static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variable with static storage class has the following characteristics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It is created and initialized to zero right before the program execution begins.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It stays in the memory until the program terminates.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All global variables have static storage class.</a:t>
            </a:r>
          </a:p>
        </p:txBody>
      </p:sp>
    </p:spTree>
    <p:extLst>
      <p:ext uri="{BB962C8B-B14F-4D97-AF65-F5344CB8AC3E}">
        <p14:creationId xmlns:p14="http://schemas.microsoft.com/office/powerpoint/2010/main" val="44917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2BB-F249-4A6C-AE32-D4F95F5735E8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2.2.1. Local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static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ariable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457200" y="990600"/>
            <a:ext cx="868680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stdio.h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foo() {</a:t>
            </a: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b="1" dirty="0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b="1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lang="en-US" altLang="zh-TW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</a:t>
            </a:r>
            <a:endParaRPr lang="en-US" altLang="zh-TW" b="1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printf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b="1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"static = %d, auto = %d\n"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b="1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b="1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 {</a:t>
            </a: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&lt; 5;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1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fcn</a:t>
            </a:r>
            <a:r>
              <a:rPr lang="en-US" altLang="zh-TW" b="1" dirty="0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()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17</a:t>
            </a:r>
            <a:endParaRPr lang="en-US" altLang="zh-TW" b="1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5029200" y="4343400"/>
            <a:ext cx="3736622" cy="166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0, auto =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1, auto =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2, auto =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3, auto =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 = 4, auto =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16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2BB-F249-4A6C-AE32-D4F95F5735E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2.2.1. Local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static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ariable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457200" y="990600"/>
            <a:ext cx="868680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#include &lt;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stdio.h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foo() {</a:t>
            </a: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b="1" dirty="0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b="1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lang="en-US" altLang="zh-TW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</a:t>
            </a:r>
            <a:endParaRPr lang="en-US" altLang="zh-TW" b="1" dirty="0">
              <a:solidFill>
                <a:srgbClr val="FF33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printf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b="1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"static = %d, auto = %d\n"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b="1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static_var</a:t>
            </a:r>
            <a:r>
              <a:rPr lang="en-US" altLang="zh-TW" b="1" dirty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auto_var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main(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) {</a:t>
            </a: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= 0;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&lt; 5; </a:t>
            </a:r>
            <a:r>
              <a:rPr lang="en-US" altLang="zh-TW" b="1" dirty="0" err="1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1" dirty="0" smtClean="0">
                <a:solidFill>
                  <a:srgbClr val="99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foo()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b="1" dirty="0"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17</a:t>
            </a:r>
            <a:endParaRPr lang="en-US" altLang="zh-TW" b="1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7200" y="3048000"/>
            <a:ext cx="4800599" cy="3048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static_var</a:t>
            </a:r>
            <a:r>
              <a:rPr lang="en-US" altLang="zh-TW" sz="2400" dirty="0" smtClean="0">
                <a:ea typeface="新細明體" pitchFamily="18" charset="-120"/>
              </a:rPr>
              <a:t> is created and initialized once per program execution. It can retain value between function calls.</a:t>
            </a:r>
          </a:p>
          <a:p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auto_var</a:t>
            </a:r>
            <a:r>
              <a:rPr lang="en-US" altLang="zh-TW" sz="2400" dirty="0" smtClean="0">
                <a:ea typeface="新細明體" pitchFamily="18" charset="-120"/>
              </a:rPr>
              <a:t> is created, initialized, and eventually destroyed in each call to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400" dirty="0" smtClean="0">
                <a:ea typeface="新細明體" pitchFamily="18" charset="-120"/>
              </a:rPr>
              <a:t>. </a:t>
            </a: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130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/>
              <a:t>Variable </a:t>
            </a:r>
            <a:r>
              <a:rPr lang="en-US" altLang="zh-TW" sz="2800" dirty="0" smtClean="0"/>
              <a:t>scope (Local vs. Global)</a:t>
            </a:r>
            <a:endParaRPr lang="en-US" altLang="zh-TW" sz="2800" dirty="0"/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sz="2800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/>
              <a:t>Storage </a:t>
            </a:r>
            <a:r>
              <a:rPr lang="en-US" altLang="zh-TW" sz="2800" dirty="0" smtClean="0"/>
              <a:t>class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(Automatic vs. Static)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 smtClean="0"/>
              <a:t>C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 smtClean="0"/>
              <a:t>Section 5.12: Storage Classes</a:t>
            </a:r>
          </a:p>
          <a:p>
            <a:pPr lvl="1"/>
            <a:r>
              <a:rPr lang="en-US" dirty="0" smtClean="0"/>
              <a:t>Section 5.13</a:t>
            </a:r>
            <a:r>
              <a:rPr lang="en-US" smtClean="0"/>
              <a:t>: Scope Rules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8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F82B-A295-4EE3-B28C-D7C9C567FC8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Variable scope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dirty="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Storage 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30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BBF1-FE94-4C42-A1D6-62CD5419803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1. Variable Scope </a:t>
            </a:r>
            <a:r>
              <a:rPr lang="en-US" altLang="zh-TW" b="1" dirty="0"/>
              <a:t>(</a:t>
            </a:r>
            <a:r>
              <a:rPr lang="zh-TW" altLang="en-US" b="1" dirty="0"/>
              <a:t>範圍</a:t>
            </a:r>
            <a:r>
              <a:rPr lang="en-US" altLang="zh-TW" b="1" dirty="0"/>
              <a:t>,</a:t>
            </a:r>
            <a:r>
              <a:rPr lang="zh-TW" altLang="en-US" b="1" dirty="0"/>
              <a:t>領域</a:t>
            </a:r>
            <a:r>
              <a:rPr lang="en-US" altLang="zh-TW" b="1" dirty="0" smtClean="0"/>
              <a:t>)</a:t>
            </a:r>
            <a:endParaRPr lang="en-US" altLang="zh-TW" b="1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8932985" cy="51054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70C0"/>
                </a:solidFill>
              </a:rPr>
              <a:t>scope </a:t>
            </a:r>
            <a:r>
              <a:rPr lang="en-US" altLang="zh-TW" sz="2800" dirty="0"/>
              <a:t>of an </a:t>
            </a:r>
            <a:r>
              <a:rPr lang="en-US" altLang="zh-TW" sz="2800" dirty="0" smtClean="0"/>
              <a:t>variable determines </a:t>
            </a:r>
            <a:r>
              <a:rPr lang="en-US" altLang="zh-TW" sz="2800" dirty="0"/>
              <a:t>where the </a:t>
            </a:r>
            <a:r>
              <a:rPr lang="en-US" altLang="zh-TW" sz="2800" dirty="0" smtClean="0"/>
              <a:t>variable is accessible or useable in </a:t>
            </a:r>
            <a:r>
              <a:rPr lang="en-US" altLang="zh-TW" sz="2800" dirty="0"/>
              <a:t>a program.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In C language, scope </a:t>
            </a:r>
            <a:r>
              <a:rPr lang="en-US" altLang="zh-TW" sz="2800" dirty="0"/>
              <a:t>rules depend on the notion of </a:t>
            </a:r>
            <a:r>
              <a:rPr lang="en-US" altLang="zh-TW" sz="2800" i="1" dirty="0">
                <a:solidFill>
                  <a:srgbClr val="0070C0"/>
                </a:solidFill>
              </a:rPr>
              <a:t>blocks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defines a block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Basic </a:t>
            </a:r>
            <a:r>
              <a:rPr lang="en-US" altLang="zh-TW" sz="2800" dirty="0"/>
              <a:t>scope rule </a:t>
            </a:r>
            <a:r>
              <a:rPr lang="en-US" altLang="zh-TW" sz="2800" dirty="0" smtClean="0"/>
              <a:t>of</a:t>
            </a:r>
          </a:p>
          <a:p>
            <a:pPr lvl="1"/>
            <a:endParaRPr lang="en-US" altLang="zh-TW" sz="2400" dirty="0"/>
          </a:p>
          <a:p>
            <a:endParaRPr lang="en-US" altLang="zh-TW" sz="28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03130" y="4724400"/>
            <a:ext cx="5867400" cy="104775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990000"/>
                </a:solidFill>
                <a:ea typeface="新細明體" panose="02020500000000000000" pitchFamily="18" charset="-120"/>
              </a:rPr>
              <a:t>Variables are </a:t>
            </a:r>
            <a:r>
              <a:rPr lang="en-US" altLang="zh-TW" sz="2800" b="1" i="1" dirty="0">
                <a:solidFill>
                  <a:srgbClr val="990000"/>
                </a:solidFill>
                <a:ea typeface="新細明體" panose="02020500000000000000" pitchFamily="18" charset="-120"/>
              </a:rPr>
              <a:t>accessible </a:t>
            </a:r>
            <a:r>
              <a:rPr lang="en-US" altLang="zh-TW" sz="2800" b="1" i="1" dirty="0" smtClean="0">
                <a:solidFill>
                  <a:srgbClr val="990000"/>
                </a:solidFill>
                <a:ea typeface="新細明體" panose="02020500000000000000" pitchFamily="18" charset="-120"/>
              </a:rPr>
              <a:t>only within </a:t>
            </a:r>
            <a:r>
              <a:rPr lang="en-US" altLang="zh-TW" sz="2800" b="1" i="1" dirty="0">
                <a:solidFill>
                  <a:srgbClr val="990000"/>
                </a:solidFill>
                <a:ea typeface="新細明體" panose="02020500000000000000" pitchFamily="18" charset="-120"/>
              </a:rPr>
              <a:t>the block in which they are </a:t>
            </a:r>
            <a:r>
              <a:rPr lang="en-US" altLang="zh-TW" sz="2800" b="1" i="1" dirty="0" smtClean="0">
                <a:solidFill>
                  <a:srgbClr val="990000"/>
                </a:solidFill>
                <a:ea typeface="新細明體" panose="02020500000000000000" pitchFamily="18" charset="-120"/>
              </a:rPr>
              <a:t>declared</a:t>
            </a:r>
            <a:endParaRPr lang="zh-TW" altLang="en-US" sz="2800" b="1" i="1" dirty="0">
              <a:solidFill>
                <a:srgbClr val="99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859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7614" y="3124200"/>
            <a:ext cx="6075585" cy="303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70102" y="1371600"/>
            <a:ext cx="600689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b="0" dirty="0" smtClean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1.1. </a:t>
            </a:r>
            <a:r>
              <a:rPr lang="en-US" altLang="zh-TW" sz="4000" dirty="0"/>
              <a:t>Local </a:t>
            </a:r>
            <a:r>
              <a:rPr lang="en-US" altLang="zh-TW" sz="4000" dirty="0" smtClean="0"/>
              <a:t>Scope (or Block Scope)</a:t>
            </a:r>
            <a:endParaRPr lang="en-US" altLang="zh-TW" sz="4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473551" y="1219200"/>
            <a:ext cx="5453055" cy="457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 smtClean="0">
                <a:solidFill>
                  <a:srgbClr val="000000"/>
                </a:solidFill>
              </a:rPr>
              <a:t>p and q are only accessible inside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TW" sz="2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473551" y="2895600"/>
            <a:ext cx="5453055" cy="457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 smtClean="0">
                <a:solidFill>
                  <a:srgbClr val="000000"/>
                </a:solidFill>
              </a:rPr>
              <a:t>x is only accessible inside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altLang="zh-TW" sz="24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72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7614" y="3124200"/>
            <a:ext cx="6075585" cy="303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990599" y="4381500"/>
            <a:ext cx="5562599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70102" y="1371600"/>
            <a:ext cx="600689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p) </a:t>
            </a:r>
            <a:endParaRPr lang="en-US" altLang="zh-TW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b="0" dirty="0" smtClean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1.1. </a:t>
            </a:r>
            <a:r>
              <a:rPr lang="en-US" altLang="zh-TW" sz="4000" dirty="0"/>
              <a:t>Local </a:t>
            </a:r>
            <a:r>
              <a:rPr lang="en-US" altLang="zh-TW" sz="4000" dirty="0" smtClean="0"/>
              <a:t>Scope (or Block Scope)</a:t>
            </a:r>
            <a:endParaRPr lang="en-US" altLang="zh-TW" sz="40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71898" y="4114800"/>
            <a:ext cx="5132795" cy="4953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 smtClean="0">
                <a:solidFill>
                  <a:srgbClr val="000000"/>
                </a:solidFill>
              </a:rPr>
              <a:t>y is only accessible within the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400" dirty="0" smtClean="0">
                <a:solidFill>
                  <a:srgbClr val="000000"/>
                </a:solidFill>
              </a:rPr>
              <a:t>-block</a:t>
            </a:r>
          </a:p>
        </p:txBody>
      </p:sp>
    </p:spTree>
    <p:extLst>
      <p:ext uri="{BB962C8B-B14F-4D97-AF65-F5344CB8AC3E}">
        <p14:creationId xmlns:p14="http://schemas.microsoft.com/office/powerpoint/2010/main" val="1899169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7614" y="3124200"/>
            <a:ext cx="6075585" cy="3032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990599" y="4049806"/>
            <a:ext cx="5562599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Rectangle 1"/>
          <p:cNvSpPr/>
          <p:nvPr/>
        </p:nvSpPr>
        <p:spPr>
          <a:xfrm>
            <a:off x="470102" y="1371600"/>
            <a:ext cx="600689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Error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Error!</a:t>
            </a:r>
            <a:endParaRPr lang="en-US" altLang="zh-TW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b="0" dirty="0" smtClean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1.1. </a:t>
            </a:r>
            <a:r>
              <a:rPr lang="en-US" altLang="zh-TW" sz="4000" dirty="0"/>
              <a:t>Local </a:t>
            </a:r>
            <a:r>
              <a:rPr lang="en-US" altLang="zh-TW" sz="4000" dirty="0" smtClean="0"/>
              <a:t>Scope (or Block Scope)</a:t>
            </a:r>
            <a:endParaRPr lang="en-US" altLang="zh-TW" sz="4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81600" y="1943100"/>
            <a:ext cx="3886201" cy="12573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 smtClean="0">
                <a:solidFill>
                  <a:srgbClr val="000000"/>
                </a:solidFill>
              </a:rPr>
              <a:t>Accessing an identifier outside its scope will result in compile-time error.</a:t>
            </a:r>
          </a:p>
        </p:txBody>
      </p:sp>
    </p:spTree>
    <p:extLst>
      <p:ext uri="{BB962C8B-B14F-4D97-AF65-F5344CB8AC3E}">
        <p14:creationId xmlns:p14="http://schemas.microsoft.com/office/powerpoint/2010/main" val="4227071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When we need a variable temporarily (e.g., to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swap the value between two A and B), we can introduce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 block and declare the "temp" variable inside.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way, we make sure "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only exists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block and won't introduce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= B;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conflicting name by accident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</a:t>
            </a: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1.1.1. How to make good use of local scope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6590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d\n", </a:t>
            </a:r>
            <a:r>
              <a:rPr lang="en-US" altLang="zh-TW" sz="20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foo();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zh-TW" sz="20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1.2. Global Scope (File Scope)</a:t>
            </a:r>
            <a:endParaRPr lang="en-US" altLang="zh-TW" sz="40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807050" y="1219200"/>
            <a:ext cx="4260751" cy="48768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zh-TW" sz="2400" dirty="0" smtClean="0">
                <a:solidFill>
                  <a:srgbClr val="000000"/>
                </a:solidFill>
              </a:rPr>
              <a:t>Variables that are not declared inside of any function are commonly known as </a:t>
            </a:r>
            <a:r>
              <a:rPr lang="en-US" altLang="zh-TW" sz="2400" i="1" dirty="0">
                <a:solidFill>
                  <a:srgbClr val="0070C0"/>
                </a:solidFill>
              </a:rPr>
              <a:t>global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variable</a:t>
            </a:r>
            <a:r>
              <a:rPr lang="en-US" altLang="zh-TW" sz="2400" dirty="0" smtClean="0">
                <a:solidFill>
                  <a:srgbClr val="000000"/>
                </a:solidFill>
              </a:rPr>
              <a:t>. They are accessible anywhere in the same file.</a:t>
            </a:r>
          </a:p>
          <a:p>
            <a:pPr eaLnBrk="0" hangingPunct="0"/>
            <a:endParaRPr lang="en-US" altLang="zh-TW" sz="2400" dirty="0" smtClean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TW" sz="2400" dirty="0" smtClean="0">
                <a:solidFill>
                  <a:srgbClr val="000000"/>
                </a:solidFill>
              </a:rPr>
              <a:t>In this example,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universe</a:t>
            </a:r>
            <a:r>
              <a:rPr lang="en-US" altLang="zh-TW" sz="2400" dirty="0" smtClean="0">
                <a:solidFill>
                  <a:srgbClr val="000000"/>
                </a:solidFill>
              </a:rPr>
              <a:t> is a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3110049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	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         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"bar"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		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"bar" declared in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750F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 smtClean="0">
                <a:solidFill>
                  <a:srgbClr val="750F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3;	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altLang="zh-TW" dirty="0">
                <a:solidFill>
                  <a:srgbClr val="750F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"bar" declared in the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// current block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bar-</a:t>
            </a: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-;		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 to the "bar" declared in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1.3. Masking</a:t>
            </a:r>
            <a:endParaRPr lang="en-US" altLang="zh-TW" sz="40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181600" y="990600"/>
            <a:ext cx="3962399" cy="1600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400" dirty="0" smtClean="0">
                <a:ea typeface="新細明體" pitchFamily="18" charset="-120"/>
              </a:rPr>
              <a:t>An identifier declared inside a block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itchFamily="18" charset="-120"/>
              </a:rPr>
              <a:t>mask</a:t>
            </a:r>
            <a:r>
              <a:rPr lang="en-US" altLang="zh-TW" sz="2400" i="1" dirty="0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or </a:t>
            </a:r>
            <a:r>
              <a:rPr lang="en-US" altLang="zh-TW" sz="2400" i="1" dirty="0" smtClean="0">
                <a:solidFill>
                  <a:srgbClr val="0070C0"/>
                </a:solidFill>
                <a:ea typeface="新細明體" pitchFamily="18" charset="-120"/>
              </a:rPr>
              <a:t>overshadow</a:t>
            </a:r>
            <a:r>
              <a:rPr lang="en-US" altLang="zh-TW" sz="2400" i="1" dirty="0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the </a:t>
            </a:r>
            <a:r>
              <a:rPr lang="en-US" altLang="zh-TW" sz="2400" dirty="0">
                <a:ea typeface="新細明體" pitchFamily="18" charset="-120"/>
              </a:rPr>
              <a:t>same </a:t>
            </a:r>
            <a:r>
              <a:rPr lang="en-US" altLang="zh-TW" sz="2400" dirty="0" smtClean="0">
                <a:ea typeface="新細明體" pitchFamily="18" charset="-120"/>
              </a:rPr>
              <a:t>identifier declared outside the block.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2" y="6270978"/>
            <a:ext cx="707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You should avoid introducing identifiers that mask other identifiers.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8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1388</Words>
  <Application>Microsoft Office PowerPoint</Application>
  <PresentationFormat>On-screen Show (4:3)</PresentationFormat>
  <Paragraphs>424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Wingdings</vt:lpstr>
      <vt:lpstr>新細明體</vt:lpstr>
      <vt:lpstr>Arial</vt:lpstr>
      <vt:lpstr>Times New Roman</vt:lpstr>
      <vt:lpstr>Consolas</vt:lpstr>
      <vt:lpstr>Office Theme</vt:lpstr>
      <vt:lpstr>Variable Scope &amp; Storage</vt:lpstr>
      <vt:lpstr>Outline</vt:lpstr>
      <vt:lpstr>1. Variable Scope (範圍,領域)</vt:lpstr>
      <vt:lpstr>1.1. Local Scope (or Block Scope)</vt:lpstr>
      <vt:lpstr>1.1. Local Scope (or Block Scope)</vt:lpstr>
      <vt:lpstr>1.1. Local Scope (or Block Scope)</vt:lpstr>
      <vt:lpstr>1.1.1. How to make good use of local scope</vt:lpstr>
      <vt:lpstr>1.2. Global Scope (File Scope)</vt:lpstr>
      <vt:lpstr>1.3. Masking</vt:lpstr>
      <vt:lpstr>1.4. Why you should not use global variables</vt:lpstr>
      <vt:lpstr>1.4. Why you should not use global variables</vt:lpstr>
      <vt:lpstr>2. Storage Class</vt:lpstr>
      <vt:lpstr>2.1. The Storage Class auto</vt:lpstr>
      <vt:lpstr>2.1. The Storage Class auto</vt:lpstr>
      <vt:lpstr>2.2. The Storage Class static</vt:lpstr>
      <vt:lpstr>2.2.1. Local static Variable</vt:lpstr>
      <vt:lpstr>2.2.1. Local static Variable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284</cp:revision>
  <dcterms:created xsi:type="dcterms:W3CDTF">2011-07-19T12:51:33Z</dcterms:created>
  <dcterms:modified xsi:type="dcterms:W3CDTF">2016-11-08T06:51:48Z</dcterms:modified>
</cp:coreProperties>
</file>