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96" r:id="rId4"/>
    <p:sldId id="299" r:id="rId5"/>
    <p:sldId id="298" r:id="rId6"/>
    <p:sldId id="300" r:id="rId7"/>
    <p:sldId id="301" r:id="rId8"/>
    <p:sldId id="302" r:id="rId9"/>
    <p:sldId id="303" r:id="rId10"/>
    <p:sldId id="304" r:id="rId11"/>
    <p:sldId id="305" r:id="rId12"/>
    <p:sldId id="311" r:id="rId13"/>
    <p:sldId id="313" r:id="rId14"/>
    <p:sldId id="308" r:id="rId15"/>
    <p:sldId id="306" r:id="rId16"/>
    <p:sldId id="307" r:id="rId17"/>
    <p:sldId id="309" r:id="rId18"/>
    <p:sldId id="310" r:id="rId19"/>
    <p:sldId id="316" r:id="rId20"/>
    <p:sldId id="317" r:id="rId2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新細明體" panose="02020500000000000000" pitchFamily="18" charset="-120"/>
      <p:regular r:id="rId28"/>
    </p:embeddedFont>
    <p:embeddedFont>
      <p:font typeface="Helvetica" panose="020B0604020202020204" pitchFamily="34" charset="0"/>
      <p:regular r:id="rId29"/>
      <p:bold r:id="rId30"/>
      <p:italic r:id="rId31"/>
      <p:boldItalic r:id="rId32"/>
    </p:embeddedFont>
    <p:embeddedFont>
      <p:font typeface="宋体" panose="02010600030101010101" pitchFamily="2" charset="-122"/>
      <p:regular r:id="rId33"/>
    </p:embeddedFont>
    <p:embeddedFont>
      <p:font typeface="Consolas" panose="020B0609020204030204" pitchFamily="49" charset="0"/>
      <p:regular r:id="rId34"/>
      <p:bold r:id="rId35"/>
      <p:italic r:id="rId36"/>
      <p:boldItalic r:id="rId37"/>
    </p:embeddedFont>
  </p:embeddedFontLst>
  <p:custDataLst>
    <p:tags r:id="rId3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FFFFCC"/>
    <a:srgbClr val="750F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3610" autoAdjust="0"/>
  </p:normalViewPr>
  <p:slideViewPr>
    <p:cSldViewPr>
      <p:cViewPr varScale="1">
        <p:scale>
          <a:sx n="104" d="100"/>
          <a:sy n="104" d="100"/>
        </p:scale>
        <p:origin x="123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2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39E7D-0933-49A8-85E9-DAA850E73190}" type="datetimeFigureOut">
              <a:rPr lang="en-US" smtClean="0"/>
              <a:pPr/>
              <a:t>2016-11-08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993CB-FC2D-4E9E-AEBC-5A9FE389B4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85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C9B9A-975C-46BF-9E10-71766046399C}" type="datetimeFigureOut">
              <a:rPr lang="en-US" smtClean="0"/>
              <a:pPr/>
              <a:t>2016-11-08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8DB09-4D6E-4772-BB61-FE91E715B1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92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16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685817" indent="-263776" defTabSz="90416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055103" indent="-211021" defTabSz="90416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477145" indent="-211021" defTabSz="90416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1899186" indent="-211021" defTabSz="90416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321227" indent="-211021" defTabSz="90416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743269" indent="-211021" defTabSz="90416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165310" indent="-211021" defTabSz="90416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587351" indent="-211021" defTabSz="90416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A2E596D4-E135-4EEF-9462-2EA6C23ECC07}" type="slidenum">
              <a:rPr lang="zh-TW" altLang="en-US" smtClean="0">
                <a:latin typeface="Helvetica" pitchFamily="34" charset="0"/>
              </a:rPr>
              <a:pPr/>
              <a:t>4</a:t>
            </a:fld>
            <a:endParaRPr lang="en-US" altLang="zh-TW" smtClean="0">
              <a:latin typeface="Helvetica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997462" cy="838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" y="1066800"/>
            <a:ext cx="8932985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997462" cy="838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1066800"/>
            <a:ext cx="8991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>
    <p:fade/>
  </p:transition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0427"/>
            <a:ext cx="8534400" cy="2898773"/>
          </a:xfrm>
        </p:spPr>
        <p:txBody>
          <a:bodyPr>
            <a:normAutofit/>
          </a:bodyPr>
          <a:lstStyle/>
          <a:p>
            <a:pPr algn="ctr"/>
            <a:r>
              <a:rPr lang="en-US" altLang="zh-TW" b="1" dirty="0" smtClean="0"/>
              <a:t>Structures</a:t>
            </a:r>
            <a:endParaRPr lang="en-US" altLang="zh-TW" dirty="0">
              <a:ea typeface="新細明體" pitchFamily="18" charset="-12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B9672909-C6F8-4387-9712-1DFC1E9F88CB}" type="slidenum">
              <a:rPr lang="zh-TW" altLang="en-US" b="0" smtClean="0"/>
              <a:pPr/>
              <a:t>10</a:t>
            </a:fld>
            <a:endParaRPr lang="en-US" altLang="zh-TW" b="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15400" cy="762000"/>
          </a:xfrm>
        </p:spPr>
        <p:txBody>
          <a:bodyPr>
            <a:noAutofit/>
          </a:bodyPr>
          <a:lstStyle/>
          <a:p>
            <a:r>
              <a:rPr lang="en-US" altLang="zh-TW" sz="4000" dirty="0" smtClean="0">
                <a:ea typeface="新細明體" pitchFamily="18" charset="-120"/>
              </a:rPr>
              <a:t>Accessing structure's members (Example)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457200" y="990600"/>
            <a:ext cx="8686800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struct</a:t>
            </a:r>
            <a:r>
              <a:rPr lang="en-US" altLang="zh-TW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date { </a:t>
            </a:r>
            <a:r>
              <a:rPr lang="en-US" altLang="zh-TW" b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day, month, year; };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endParaRPr lang="en-US" altLang="zh-TW" b="0" dirty="0">
              <a:solidFill>
                <a:srgbClr val="00B05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endParaRPr lang="en-US" altLang="zh-TW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main(void) 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struct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date 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today, dob;   </a:t>
            </a:r>
            <a:r>
              <a:rPr lang="en-US" altLang="zh-TW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Declare 2 variables</a:t>
            </a:r>
          </a:p>
          <a:p>
            <a:endParaRPr lang="en-US" altLang="zh-TW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</a:t>
            </a:r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today.day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19;</a:t>
            </a:r>
          </a:p>
          <a:p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today.month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= 11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today.year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= 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2014;</a:t>
            </a:r>
          </a:p>
          <a:p>
            <a:endParaRPr lang="en-US" altLang="zh-TW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("Date of birth (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dd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mm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yyyy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)? ");</a:t>
            </a:r>
          </a:p>
          <a:p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scanf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("%</a:t>
            </a:r>
            <a:r>
              <a:rPr lang="en-US" altLang="zh-TW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d%d%d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", </a:t>
            </a:r>
            <a:r>
              <a:rPr lang="en-US" altLang="zh-TW" dirty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&amp;</a:t>
            </a:r>
            <a:r>
              <a:rPr lang="en-US" altLang="zh-TW" dirty="0" err="1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dob.day</a:t>
            </a:r>
            <a:r>
              <a:rPr lang="en-US" altLang="zh-TW" dirty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&amp;</a:t>
            </a:r>
            <a:r>
              <a:rPr lang="en-US" altLang="zh-TW" dirty="0" err="1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dob.month</a:t>
            </a:r>
            <a:r>
              <a:rPr lang="en-US" altLang="zh-TW" dirty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&amp;</a:t>
            </a:r>
            <a:r>
              <a:rPr lang="en-US" altLang="zh-TW" dirty="0" err="1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dob.year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endParaRPr lang="en-US" altLang="zh-TW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if (</a:t>
            </a:r>
            <a:r>
              <a:rPr lang="en-US" altLang="zh-TW" dirty="0" err="1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today.month</a:t>
            </a:r>
            <a:r>
              <a:rPr lang="en-US" altLang="zh-TW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&gt; </a:t>
            </a:r>
            <a:r>
              <a:rPr lang="en-US" altLang="zh-TW" dirty="0" err="1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dob.month</a:t>
            </a:r>
            <a:r>
              <a:rPr lang="en-US" altLang="zh-TW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||</a:t>
            </a:r>
          </a:p>
          <a:p>
            <a:r>
              <a:rPr lang="en-US" altLang="zh-TW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(</a:t>
            </a:r>
            <a:r>
              <a:rPr lang="en-US" altLang="zh-TW" dirty="0" err="1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today.month</a:t>
            </a:r>
            <a:r>
              <a:rPr lang="en-US" altLang="zh-TW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== </a:t>
            </a:r>
            <a:r>
              <a:rPr lang="en-US" altLang="zh-TW" dirty="0" err="1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dob.month</a:t>
            </a:r>
            <a:r>
              <a:rPr lang="en-US" altLang="zh-TW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&amp;&amp; </a:t>
            </a:r>
            <a:r>
              <a:rPr lang="en-US" altLang="zh-TW" dirty="0" err="1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today.day</a:t>
            </a:r>
            <a:r>
              <a:rPr lang="en-US" altLang="zh-TW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&gt;= </a:t>
            </a:r>
            <a:r>
              <a:rPr lang="en-US" altLang="zh-TW" dirty="0" err="1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dob.day</a:t>
            </a:r>
            <a:r>
              <a:rPr lang="en-US" altLang="zh-TW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 "Age = %d\n",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today.year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-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dob.year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);</a:t>
            </a:r>
          </a:p>
          <a:p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else</a:t>
            </a:r>
          </a:p>
          <a:p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 "Age = %d\n",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today.year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-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dob.year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- 1 );</a:t>
            </a:r>
          </a:p>
          <a:p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return 0;</a:t>
            </a:r>
          </a:p>
          <a:p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0" y="990600"/>
            <a:ext cx="461963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12</a:t>
            </a: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13</a:t>
            </a: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14</a:t>
            </a: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15</a:t>
            </a: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16</a:t>
            </a: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17</a:t>
            </a: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1819</a:t>
            </a:r>
            <a:endParaRPr lang="en-US" altLang="zh-TW" b="0" dirty="0">
              <a:solidFill>
                <a:srgbClr val="5F5F5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3751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Defining an alias to an existing data type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" y="1143000"/>
            <a:ext cx="8932985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We can introduce an alias (</a:t>
            </a:r>
            <a:r>
              <a:rPr lang="zh-CN" altLang="en-US" dirty="0"/>
              <a:t>別名</a:t>
            </a:r>
            <a:r>
              <a:rPr lang="en-US" dirty="0" smtClean="0"/>
              <a:t>) to an existing data type using 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altLang="zh-CN" dirty="0" smtClean="0"/>
              <a:t>.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 smtClean="0"/>
          </a:p>
          <a:p>
            <a:r>
              <a:rPr lang="en-US" dirty="0" smtClean="0"/>
              <a:t>Syntax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existing_type_name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alias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 smtClean="0"/>
          </a:p>
          <a:p>
            <a:pPr marL="0" indent="0">
              <a:buNone/>
            </a:pPr>
            <a:r>
              <a:rPr lang="en-US" sz="1400" dirty="0" smtClean="0"/>
              <a:t>  </a:t>
            </a:r>
            <a:endParaRPr lang="en-US" dirty="0"/>
          </a:p>
          <a:p>
            <a:r>
              <a:rPr lang="en-US" dirty="0" smtClean="0"/>
              <a:t>After the declaration, both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alias</a:t>
            </a:r>
            <a:r>
              <a:rPr lang="en-US" dirty="0"/>
              <a:t> and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existing_type_name</a:t>
            </a:r>
            <a:r>
              <a:rPr lang="en-US" dirty="0"/>
              <a:t> </a:t>
            </a:r>
            <a:r>
              <a:rPr lang="en-US" dirty="0" smtClean="0"/>
              <a:t>refer to </a:t>
            </a:r>
            <a:r>
              <a:rPr lang="en-US" dirty="0"/>
              <a:t>the same data </a:t>
            </a:r>
            <a:r>
              <a:rPr lang="en-US" dirty="0" smtClean="0"/>
              <a:t>type.</a:t>
            </a:r>
            <a:endParaRPr lang="en-US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0345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267200" y="2367280"/>
            <a:ext cx="36576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Defining an alias to an existing data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1071880"/>
            <a:ext cx="3886200" cy="2590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struct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date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day, month, year;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main(</a:t>
            </a: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dirty="0" err="1" smtClean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struct</a:t>
            </a:r>
            <a:r>
              <a:rPr lang="en-US" altLang="zh-TW" sz="2000" dirty="0" smtClean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date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d1, d2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...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267200" y="1066800"/>
            <a:ext cx="4800600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struct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date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day, month, year;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zh-TW" sz="2000" b="0" dirty="0" smtClean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typedef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struct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date </a:t>
            </a:r>
            <a:r>
              <a:rPr lang="en-US" altLang="zh-TW" sz="2000" b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Date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From this point onward,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"Date" becomes an alias of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"</a:t>
            </a:r>
            <a:r>
              <a:rPr lang="en-US" altLang="zh-TW" sz="2000" b="0" dirty="0" err="1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struct</a:t>
            </a: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date"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main(</a:t>
            </a: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dirty="0" smtClean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Date</a:t>
            </a:r>
            <a:r>
              <a:rPr lang="en-US" altLang="zh-TW" sz="2000" b="0" dirty="0" smtClean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d1, d2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struct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date d3;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// The types of d1, d2, and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// d3 are the same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...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08315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Combining </a:t>
            </a:r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 smtClean="0"/>
              <a:t>with structure definition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52400" y="1143000"/>
            <a:ext cx="41148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struct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date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day, month, year;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zh-TW" sz="2000" b="0" dirty="0" smtClean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typedef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struct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date </a:t>
            </a:r>
            <a:r>
              <a:rPr lang="en-US" altLang="zh-TW" sz="2000" b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Date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52400" y="2971800"/>
            <a:ext cx="4114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typedef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struct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date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day, month, year;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 Date;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zh-TW" sz="2000" b="0" dirty="0" smtClean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163286" y="4343400"/>
            <a:ext cx="4114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typedef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struct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{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day, month, year;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 Date;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zh-TW" sz="2000" b="0" dirty="0" smtClean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419600" y="1157514"/>
            <a:ext cx="4572000" cy="16618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Defining a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2400" dirty="0" smtClean="0"/>
              <a:t> type named "date" and defining an alias to the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type in </a:t>
            </a:r>
            <a:r>
              <a:rPr lang="en-US" sz="2400" u="sng" dirty="0" smtClean="0"/>
              <a:t>two</a:t>
            </a:r>
            <a:r>
              <a:rPr lang="en-US" sz="2400" dirty="0" smtClean="0"/>
              <a:t> separate declarations.</a:t>
            </a:r>
            <a:endParaRPr lang="en-US" sz="24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419600" y="2884714"/>
            <a:ext cx="4572000" cy="1317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dirty="0" smtClean="0"/>
              <a:t>Defining a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2400" dirty="0" smtClean="0"/>
              <a:t> type named "date" and defining an alias to the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type in </a:t>
            </a:r>
            <a:r>
              <a:rPr lang="en-US" sz="2400" u="sng" dirty="0" smtClean="0"/>
              <a:t>one</a:t>
            </a:r>
            <a:r>
              <a:rPr lang="en-US" sz="2400" dirty="0" smtClean="0"/>
              <a:t> declaration.</a:t>
            </a:r>
            <a:endParaRPr lang="en-US" sz="2400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394200" y="4256314"/>
            <a:ext cx="4572000" cy="1317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dirty="0" smtClean="0"/>
              <a:t>Defining a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2400" dirty="0" smtClean="0"/>
              <a:t> type with </a:t>
            </a:r>
            <a:r>
              <a:rPr lang="en-US" sz="2400" u="sng" dirty="0" smtClean="0"/>
              <a:t>no name</a:t>
            </a:r>
            <a:r>
              <a:rPr lang="en-US" sz="2400" dirty="0" smtClean="0"/>
              <a:t> and defining an alias to the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type in </a:t>
            </a:r>
            <a:r>
              <a:rPr lang="en-US" sz="2400" u="sng" dirty="0" smtClean="0"/>
              <a:t>one</a:t>
            </a:r>
            <a:r>
              <a:rPr lang="en-US" sz="2400" dirty="0" smtClean="0"/>
              <a:t> declaration. 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74172" y="5538873"/>
            <a:ext cx="8969828" cy="63695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dirty="0"/>
              <a:t>With </a:t>
            </a:r>
            <a:r>
              <a:rPr lang="en-US" dirty="0" smtClean="0"/>
              <a:t>the first two approaches, the type can be referred to in the program as "</a:t>
            </a:r>
            <a:r>
              <a:rPr lang="en-US" dirty="0" err="1" smtClean="0"/>
              <a:t>struct</a:t>
            </a:r>
            <a:r>
              <a:rPr lang="en-US" dirty="0" smtClean="0"/>
              <a:t> date" and "Date". With the 3</a:t>
            </a:r>
            <a:r>
              <a:rPr lang="en-US" baseline="30000" dirty="0" smtClean="0"/>
              <a:t>rd</a:t>
            </a:r>
            <a:r>
              <a:rPr lang="en-US" dirty="0" smtClean="0"/>
              <a:t> approach, the type can only be referred to in the program as "Date".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62137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Initializing a structure (Syntax)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9" y="4267200"/>
            <a:ext cx="8921262" cy="19050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u="sng" dirty="0" smtClean="0"/>
              <a:t>order of the values in the initializer</a:t>
            </a:r>
            <a:r>
              <a:rPr lang="en-US" dirty="0" smtClean="0"/>
              <a:t> { … } </a:t>
            </a:r>
            <a:r>
              <a:rPr lang="en-US" u="sng" dirty="0" smtClean="0"/>
              <a:t>must match</a:t>
            </a:r>
            <a:r>
              <a:rPr lang="en-US" dirty="0" smtClean="0"/>
              <a:t> the </a:t>
            </a:r>
            <a:r>
              <a:rPr lang="en-US" u="sng" dirty="0" smtClean="0"/>
              <a:t>order of the members</a:t>
            </a:r>
            <a:r>
              <a:rPr lang="en-US" dirty="0" smtClean="0"/>
              <a:t> in the structure definition.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04800" y="1143000"/>
            <a:ext cx="8382000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altLang="zh-TW" sz="24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typedef</a:t>
            </a:r>
            <a:r>
              <a:rPr lang="en-US" altLang="zh-TW" sz="24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4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struct</a:t>
            </a:r>
            <a:r>
              <a:rPr lang="en-US" altLang="zh-TW" sz="24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4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date {</a:t>
            </a:r>
          </a:p>
          <a:p>
            <a:pPr>
              <a:lnSpc>
                <a:spcPct val="95000"/>
              </a:lnSpc>
            </a:pPr>
            <a:r>
              <a:rPr lang="en-US" altLang="zh-TW" sz="24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</a:t>
            </a:r>
            <a:r>
              <a:rPr lang="en-US" altLang="zh-TW" sz="24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4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rgbClr val="7030A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day</a:t>
            </a:r>
            <a:r>
              <a:rPr lang="en-US" altLang="zh-TW" sz="24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sz="240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month</a:t>
            </a:r>
            <a:r>
              <a:rPr lang="en-US" altLang="zh-TW" sz="24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year</a:t>
            </a:r>
            <a:r>
              <a:rPr lang="en-US" altLang="zh-TW" sz="24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5000"/>
              </a:lnSpc>
            </a:pPr>
            <a:r>
              <a:rPr lang="en-US" altLang="zh-TW" sz="24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 Date;</a:t>
            </a:r>
          </a:p>
          <a:p>
            <a:pPr>
              <a:lnSpc>
                <a:spcPct val="95000"/>
              </a:lnSpc>
            </a:pPr>
            <a:endParaRPr lang="en-US" altLang="zh-TW" sz="24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altLang="zh-TW" sz="24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4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4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main(void) </a:t>
            </a:r>
            <a:r>
              <a:rPr lang="en-US" altLang="zh-TW" sz="24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altLang="zh-TW" sz="24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</a:t>
            </a:r>
            <a:r>
              <a:rPr lang="en-US" altLang="zh-TW" sz="24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Date </a:t>
            </a:r>
            <a:r>
              <a:rPr lang="en-US" altLang="zh-TW" sz="24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xmas</a:t>
            </a:r>
            <a:r>
              <a:rPr lang="en-US" altLang="zh-TW" sz="24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4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= </a:t>
            </a:r>
            <a:r>
              <a:rPr lang="en-US" altLang="zh-TW" sz="24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{ </a:t>
            </a:r>
            <a:r>
              <a:rPr lang="en-US" altLang="zh-TW" sz="2400" dirty="0" smtClean="0">
                <a:solidFill>
                  <a:srgbClr val="7030A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25</a:t>
            </a:r>
            <a:r>
              <a:rPr lang="en-US" altLang="zh-TW" sz="24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sz="240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12</a:t>
            </a:r>
            <a:r>
              <a:rPr lang="en-US" altLang="zh-TW" sz="24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sz="2400" dirty="0" smtClean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2014</a:t>
            </a:r>
            <a:r>
              <a:rPr lang="en-US" altLang="zh-TW" sz="24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}</a:t>
            </a:r>
            <a:r>
              <a:rPr lang="en-US" altLang="zh-TW" sz="24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  <a:endParaRPr lang="en-US" altLang="zh-TW" sz="24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altLang="zh-TW" sz="24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…</a:t>
            </a:r>
          </a:p>
          <a:p>
            <a:pPr>
              <a:lnSpc>
                <a:spcPct val="95000"/>
              </a:lnSpc>
            </a:pPr>
            <a:r>
              <a:rPr lang="en-US" altLang="zh-TW" sz="24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197298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Copying a </a:t>
            </a:r>
            <a:r>
              <a:rPr lang="en-US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structure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" y="3352800"/>
            <a:ext cx="8932985" cy="281940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struct</a:t>
            </a:r>
            <a:r>
              <a:rPr lang="en-US" dirty="0" smtClean="0"/>
              <a:t> value can be copied using the assignment operator.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04800" y="1143000"/>
            <a:ext cx="8382000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4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Date d1, d2 = { 1, 1, 2014 };</a:t>
            </a:r>
          </a:p>
          <a:p>
            <a:pPr>
              <a:lnSpc>
                <a:spcPct val="110000"/>
              </a:lnSpc>
            </a:pPr>
            <a:endParaRPr lang="en-US" altLang="zh-TW" sz="2400" b="0" dirty="0" smtClean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4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d1 = d2;  </a:t>
            </a:r>
            <a:r>
              <a:rPr lang="en-US" altLang="zh-TW" sz="24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Copy d2 to d1 (byte by byte)</a:t>
            </a:r>
          </a:p>
          <a:p>
            <a:pPr>
              <a:lnSpc>
                <a:spcPct val="110000"/>
              </a:lnSpc>
            </a:pPr>
            <a:endParaRPr lang="en-US" altLang="zh-TW" sz="24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77663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Passing a structure to a function (by value)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" y="5105400"/>
            <a:ext cx="8932985" cy="1066800"/>
          </a:xfrm>
        </p:spPr>
        <p:txBody>
          <a:bodyPr/>
          <a:lstStyle/>
          <a:p>
            <a:r>
              <a:rPr lang="en-US" dirty="0" smtClean="0"/>
              <a:t>A structure can be passed by value to a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04800" y="990600"/>
            <a:ext cx="8382000" cy="396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4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 </a:t>
            </a:r>
            <a:r>
              <a:rPr lang="en-US" altLang="zh-TW" sz="24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printDate</a:t>
            </a:r>
            <a:r>
              <a:rPr lang="en-US" altLang="zh-TW" sz="24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(Date d) {</a:t>
            </a:r>
          </a:p>
          <a:p>
            <a:pPr>
              <a:lnSpc>
                <a:spcPct val="110000"/>
              </a:lnSpc>
            </a:pPr>
            <a:r>
              <a:rPr lang="en-US" altLang="zh-TW" sz="24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4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4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("%d-%d-%d", </a:t>
            </a:r>
            <a:r>
              <a:rPr lang="en-US" altLang="zh-TW" sz="24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d.day</a:t>
            </a:r>
            <a:r>
              <a:rPr lang="en-US" altLang="zh-TW" sz="24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sz="24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d.month</a:t>
            </a:r>
            <a:r>
              <a:rPr lang="en-US" altLang="zh-TW" sz="24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sz="24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d.year</a:t>
            </a:r>
            <a:r>
              <a:rPr lang="en-US" altLang="zh-TW" sz="24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TW" sz="24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  <a:endParaRPr lang="en-US" altLang="zh-TW" sz="2400" b="0" dirty="0" smtClean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endParaRPr lang="en-US" altLang="zh-TW" sz="2400" b="0" dirty="0" smtClean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4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4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nt</a:t>
            </a:r>
            <a:r>
              <a:rPr lang="en-US" altLang="zh-TW" sz="24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main(void) {</a:t>
            </a:r>
          </a:p>
          <a:p>
            <a:pPr>
              <a:lnSpc>
                <a:spcPct val="110000"/>
              </a:lnSpc>
            </a:pPr>
            <a:r>
              <a:rPr lang="en-US" altLang="zh-TW" sz="24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4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Date </a:t>
            </a:r>
            <a:r>
              <a:rPr lang="en-US" altLang="zh-TW" sz="24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xmas</a:t>
            </a:r>
            <a:r>
              <a:rPr lang="en-US" altLang="zh-TW" sz="24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{ 25, 12, 2014 };</a:t>
            </a:r>
          </a:p>
          <a:p>
            <a:pPr>
              <a:lnSpc>
                <a:spcPct val="110000"/>
              </a:lnSpc>
            </a:pPr>
            <a:r>
              <a:rPr lang="en-US" altLang="zh-TW" sz="24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4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printDate</a:t>
            </a:r>
            <a:r>
              <a:rPr lang="en-US" altLang="zh-TW" sz="24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4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xmas</a:t>
            </a:r>
            <a:r>
              <a:rPr lang="en-US" altLang="zh-TW" sz="24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  <a:endParaRPr lang="en-US" altLang="zh-TW" sz="24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4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return 0;</a:t>
            </a:r>
          </a:p>
          <a:p>
            <a:pPr>
              <a:lnSpc>
                <a:spcPct val="110000"/>
              </a:lnSpc>
            </a:pPr>
            <a:r>
              <a:rPr lang="en-US" altLang="zh-TW" sz="24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  <a:endParaRPr lang="en-US" altLang="zh-TW" sz="24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02800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Passing a </a:t>
            </a:r>
            <a:r>
              <a:rPr lang="en-US" sz="3600" dirty="0" smtClean="0"/>
              <a:t>structure to </a:t>
            </a:r>
            <a:r>
              <a:rPr lang="en-US" sz="3600" dirty="0"/>
              <a:t>a function (by </a:t>
            </a:r>
            <a:r>
              <a:rPr lang="en-US" sz="3600" dirty="0" smtClean="0"/>
              <a:t>reference)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" y="5105400"/>
            <a:ext cx="8932985" cy="1066800"/>
          </a:xfrm>
        </p:spPr>
        <p:txBody>
          <a:bodyPr/>
          <a:lstStyle/>
          <a:p>
            <a:r>
              <a:rPr lang="en-US" dirty="0" smtClean="0"/>
              <a:t>It is more efficient to pass a structure by reference (avoid copying the whole structure)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04800" y="990600"/>
            <a:ext cx="8382000" cy="411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4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 </a:t>
            </a:r>
            <a:r>
              <a:rPr lang="en-US" altLang="zh-TW" sz="24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printDate</a:t>
            </a:r>
            <a:r>
              <a:rPr lang="en-US" altLang="zh-TW" sz="24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(Date *d) {</a:t>
            </a:r>
          </a:p>
          <a:p>
            <a:pPr>
              <a:lnSpc>
                <a:spcPct val="110000"/>
              </a:lnSpc>
            </a:pPr>
            <a:r>
              <a:rPr lang="en-US" altLang="zh-TW" sz="24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4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4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("%d-%d-%d", </a:t>
            </a:r>
          </a:p>
          <a:p>
            <a:pPr>
              <a:lnSpc>
                <a:spcPct val="110000"/>
              </a:lnSpc>
            </a:pPr>
            <a:r>
              <a:rPr lang="en-US" altLang="zh-TW" sz="24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4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   (*d).day, (*d).month, (*d).year);</a:t>
            </a:r>
          </a:p>
          <a:p>
            <a:pPr>
              <a:lnSpc>
                <a:spcPct val="110000"/>
              </a:lnSpc>
            </a:pPr>
            <a:r>
              <a:rPr lang="en-US" altLang="zh-TW" sz="24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  <a:endParaRPr lang="en-US" altLang="zh-TW" sz="2400" b="0" dirty="0" smtClean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endParaRPr lang="en-US" altLang="zh-TW" sz="2400" b="0" dirty="0" smtClean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4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4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nt</a:t>
            </a:r>
            <a:r>
              <a:rPr lang="en-US" altLang="zh-TW" sz="24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main(void) {</a:t>
            </a:r>
          </a:p>
          <a:p>
            <a:pPr>
              <a:lnSpc>
                <a:spcPct val="110000"/>
              </a:lnSpc>
            </a:pPr>
            <a:r>
              <a:rPr lang="en-US" altLang="zh-TW" sz="24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Date </a:t>
            </a:r>
            <a:r>
              <a:rPr lang="en-US" altLang="zh-TW" sz="24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xmas</a:t>
            </a:r>
            <a:r>
              <a:rPr lang="en-US" altLang="zh-TW" sz="24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{ 25, 12, 2014 };</a:t>
            </a:r>
          </a:p>
          <a:p>
            <a:pPr>
              <a:lnSpc>
                <a:spcPct val="110000"/>
              </a:lnSpc>
            </a:pPr>
            <a:r>
              <a:rPr lang="en-US" altLang="zh-TW" sz="24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4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printDate</a:t>
            </a:r>
            <a:r>
              <a:rPr lang="en-US" altLang="zh-TW" sz="24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(&amp;</a:t>
            </a:r>
            <a:r>
              <a:rPr lang="en-US" altLang="zh-TW" sz="24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xmas</a:t>
            </a:r>
            <a:r>
              <a:rPr lang="en-US" altLang="zh-TW" sz="24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  <a:endParaRPr lang="en-US" altLang="zh-TW" sz="24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4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return 0;</a:t>
            </a:r>
          </a:p>
          <a:p>
            <a:pPr>
              <a:lnSpc>
                <a:spcPct val="110000"/>
              </a:lnSpc>
            </a:pPr>
            <a:r>
              <a:rPr lang="en-US" altLang="zh-TW" sz="24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  <a:endParaRPr lang="en-US" altLang="zh-TW" sz="24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23815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Returning a structure from a function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04800" y="990600"/>
            <a:ext cx="8610600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4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Date </a:t>
            </a:r>
            <a:r>
              <a:rPr lang="en-US" altLang="zh-TW" sz="24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readDate</a:t>
            </a:r>
            <a:r>
              <a:rPr lang="en-US" altLang="zh-TW" sz="24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() {</a:t>
            </a:r>
          </a:p>
          <a:p>
            <a:pPr>
              <a:lnSpc>
                <a:spcPct val="110000"/>
              </a:lnSpc>
            </a:pPr>
            <a:r>
              <a:rPr lang="en-US" altLang="zh-TW" sz="24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Date d;</a:t>
            </a:r>
          </a:p>
          <a:p>
            <a:pPr>
              <a:lnSpc>
                <a:spcPct val="110000"/>
              </a:lnSpc>
            </a:pPr>
            <a:r>
              <a:rPr lang="en-US" altLang="zh-TW" sz="24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4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scanf</a:t>
            </a:r>
            <a:r>
              <a:rPr lang="en-US" altLang="zh-TW" sz="24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("%</a:t>
            </a:r>
            <a:r>
              <a:rPr lang="en-US" altLang="zh-TW" sz="24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d%d%d</a:t>
            </a:r>
            <a:r>
              <a:rPr lang="en-US" altLang="zh-TW" sz="24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", &amp;</a:t>
            </a:r>
            <a:r>
              <a:rPr lang="en-US" altLang="zh-TW" sz="24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d.day</a:t>
            </a:r>
            <a:r>
              <a:rPr lang="en-US" altLang="zh-TW" sz="24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&amp;</a:t>
            </a:r>
            <a:r>
              <a:rPr lang="en-US" altLang="zh-TW" sz="24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d.month</a:t>
            </a:r>
            <a:r>
              <a:rPr lang="en-US" altLang="zh-TW" sz="24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&amp;</a:t>
            </a:r>
            <a:r>
              <a:rPr lang="en-US" altLang="zh-TW" sz="24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d.year</a:t>
            </a:r>
            <a:r>
              <a:rPr lang="en-US" altLang="zh-TW" sz="24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TW" sz="24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4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return d;</a:t>
            </a:r>
          </a:p>
          <a:p>
            <a:pPr>
              <a:lnSpc>
                <a:spcPct val="110000"/>
              </a:lnSpc>
            </a:pPr>
            <a:r>
              <a:rPr lang="en-US" altLang="zh-TW" sz="24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  <a:endParaRPr lang="en-US" altLang="zh-TW" sz="2400" b="0" dirty="0" smtClean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endParaRPr lang="en-US" altLang="zh-TW" sz="2400" b="0" dirty="0" smtClean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4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4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nt</a:t>
            </a:r>
            <a:r>
              <a:rPr lang="en-US" altLang="zh-TW" sz="24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main(void) {</a:t>
            </a:r>
          </a:p>
          <a:p>
            <a:pPr>
              <a:lnSpc>
                <a:spcPct val="110000"/>
              </a:lnSpc>
            </a:pPr>
            <a:r>
              <a:rPr lang="en-US" altLang="zh-TW" sz="24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4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4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struct</a:t>
            </a:r>
            <a:r>
              <a:rPr lang="en-US" altLang="zh-TW" sz="24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date d;</a:t>
            </a:r>
          </a:p>
          <a:p>
            <a:pPr>
              <a:lnSpc>
                <a:spcPct val="110000"/>
              </a:lnSpc>
            </a:pPr>
            <a:r>
              <a:rPr lang="en-US" altLang="zh-TW" sz="24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d = </a:t>
            </a:r>
            <a:r>
              <a:rPr lang="en-US" altLang="zh-TW" sz="24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readDate</a:t>
            </a:r>
            <a:r>
              <a:rPr lang="en-US" altLang="zh-TW" sz="24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();  </a:t>
            </a:r>
            <a:r>
              <a:rPr lang="en-US" altLang="zh-TW" sz="24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The returned value is </a:t>
            </a:r>
          </a:p>
          <a:p>
            <a:pPr>
              <a:lnSpc>
                <a:spcPct val="110000"/>
              </a:lnSpc>
            </a:pPr>
            <a:r>
              <a:rPr lang="en-US" altLang="zh-TW" sz="24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4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           // copied to d.</a:t>
            </a:r>
            <a:endParaRPr lang="en-US" altLang="zh-TW" sz="2400" b="0" dirty="0">
              <a:solidFill>
                <a:srgbClr val="00B05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4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return 0;</a:t>
            </a:r>
          </a:p>
          <a:p>
            <a:pPr>
              <a:lnSpc>
                <a:spcPct val="110000"/>
              </a:lnSpc>
            </a:pPr>
            <a:r>
              <a:rPr lang="en-US" altLang="zh-TW" sz="24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  <a:endParaRPr lang="en-US" altLang="zh-TW" sz="24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62125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Summary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 smtClean="0"/>
              <a:t>A structure is a mean for a programmer to group related variables into one "container".</a:t>
            </a:r>
          </a:p>
          <a:p>
            <a:endParaRPr lang="en-US" sz="3600" dirty="0" smtClean="0"/>
          </a:p>
          <a:p>
            <a:r>
              <a:rPr lang="en-US" sz="3600" dirty="0" smtClean="0"/>
              <a:t>Each member of a structure is like a regular variable. Their main difference is in the syntax.</a:t>
            </a:r>
            <a:endParaRPr lang="en-US" sz="3600" dirty="0"/>
          </a:p>
          <a:p>
            <a:endParaRPr lang="en-US" sz="3600" dirty="0" smtClean="0"/>
          </a:p>
          <a:p>
            <a:r>
              <a:rPr lang="en-US" sz="3600" dirty="0" smtClean="0"/>
              <a:t>Syntax which you should remember</a:t>
            </a:r>
          </a:p>
          <a:p>
            <a:pPr lvl="1"/>
            <a:r>
              <a:rPr lang="en-US" sz="3200" dirty="0" smtClean="0"/>
              <a:t>Defining a structure (with and without </a:t>
            </a:r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3200" dirty="0" smtClean="0"/>
              <a:t>)</a:t>
            </a:r>
          </a:p>
          <a:p>
            <a:pPr lvl="1"/>
            <a:r>
              <a:rPr lang="en-US" sz="3200" dirty="0" smtClean="0"/>
              <a:t>Using structure and accessing members of 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3615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921262" cy="838200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</a:t>
            </a:r>
          </a:p>
          <a:p>
            <a:endParaRPr lang="en-US" dirty="0" smtClean="0"/>
          </a:p>
          <a:p>
            <a:r>
              <a:rPr lang="en-US" dirty="0" smtClean="0"/>
              <a:t>Syntax</a:t>
            </a:r>
          </a:p>
          <a:p>
            <a:pPr lvl="1"/>
            <a:r>
              <a:rPr lang="en-US" dirty="0" smtClean="0"/>
              <a:t>Defining a structure</a:t>
            </a:r>
          </a:p>
          <a:p>
            <a:pPr lvl="1"/>
            <a:r>
              <a:rPr lang="en-US" dirty="0" smtClean="0"/>
              <a:t>Accessing members of a structure</a:t>
            </a:r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/>
          </a:p>
          <a:p>
            <a:r>
              <a:rPr lang="en-US" dirty="0" smtClean="0"/>
              <a:t>Syntax</a:t>
            </a:r>
          </a:p>
          <a:p>
            <a:pPr lvl="1"/>
            <a:r>
              <a:rPr lang="en-US" dirty="0" smtClean="0"/>
              <a:t>Passing structures to a function by value/reference</a:t>
            </a:r>
          </a:p>
          <a:p>
            <a:pPr lvl="1"/>
            <a:r>
              <a:rPr lang="en-US" dirty="0" smtClean="0"/>
              <a:t>Returning a structure from a function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172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C: How to Program, 8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ed</a:t>
            </a:r>
            <a:r>
              <a:rPr lang="en-US" dirty="0" smtClean="0"/>
              <a:t>, </a:t>
            </a:r>
            <a:r>
              <a:rPr lang="en-US" dirty="0" err="1" smtClean="0"/>
              <a:t>Deitel</a:t>
            </a:r>
            <a:r>
              <a:rPr lang="en-US" dirty="0" smtClean="0"/>
              <a:t> and </a:t>
            </a:r>
            <a:r>
              <a:rPr lang="en-US" dirty="0" err="1" smtClean="0"/>
              <a:t>Deitel</a:t>
            </a:r>
            <a:endParaRPr lang="en-US" dirty="0" smtClean="0"/>
          </a:p>
          <a:p>
            <a:r>
              <a:rPr lang="en-US" dirty="0"/>
              <a:t>Chapter </a:t>
            </a:r>
            <a:r>
              <a:rPr lang="en-US" dirty="0" smtClean="0"/>
              <a:t>10 </a:t>
            </a:r>
            <a:r>
              <a:rPr lang="en-US" dirty="0" smtClean="0"/>
              <a:t>C </a:t>
            </a:r>
            <a:r>
              <a:rPr lang="en-US" dirty="0" smtClean="0"/>
              <a:t>Structures</a:t>
            </a:r>
            <a:endParaRPr lang="en-US" dirty="0"/>
          </a:p>
          <a:p>
            <a:pPr lvl="1"/>
            <a:r>
              <a:rPr lang="en-US" dirty="0" smtClean="0"/>
              <a:t>Sections </a:t>
            </a:r>
            <a:r>
              <a:rPr lang="en-US" dirty="0" smtClean="0"/>
              <a:t>10.1 </a:t>
            </a:r>
            <a:r>
              <a:rPr lang="en-US" dirty="0" smtClean="0"/>
              <a:t>– </a:t>
            </a:r>
            <a:r>
              <a:rPr lang="en-US" dirty="0" smtClean="0"/>
              <a:t>10.4: Structure Basics</a:t>
            </a:r>
          </a:p>
          <a:p>
            <a:pPr lvl="1"/>
            <a:r>
              <a:rPr lang="en-US" dirty="0" smtClean="0"/>
              <a:t>Section 10.5: Using Structures with Functions</a:t>
            </a:r>
          </a:p>
          <a:p>
            <a:pPr lvl="1"/>
            <a:r>
              <a:rPr lang="en-US" dirty="0" smtClean="0"/>
              <a:t>Section 10.6: </a:t>
            </a:r>
            <a:r>
              <a:rPr lang="en-US" dirty="0" err="1" smtClean="0"/>
              <a:t>typedef</a:t>
            </a:r>
            <a:endParaRPr lang="en-US" dirty="0"/>
          </a:p>
          <a:p>
            <a:pPr lvl="1"/>
            <a:r>
              <a:rPr lang="en-US" dirty="0" smtClean="0"/>
              <a:t>Section 10.7: </a:t>
            </a:r>
            <a:r>
              <a:rPr lang="en-US" smtClean="0"/>
              <a:t>A Practical </a:t>
            </a:r>
            <a:r>
              <a:rPr lang="en-US" dirty="0" smtClean="0"/>
              <a:t>Example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7684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921262" cy="8382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2857500" algn="l"/>
              </a:tabLst>
            </a:pPr>
            <a:r>
              <a:rPr lang="en-US" altLang="zh-TW" dirty="0">
                <a:ea typeface="新細明體" pitchFamily="18" charset="-120"/>
              </a:rPr>
              <a:t>A </a:t>
            </a:r>
            <a:r>
              <a:rPr lang="en-US" altLang="zh-TW" b="1" i="1" dirty="0">
                <a:solidFill>
                  <a:srgbClr val="0070C0"/>
                </a:solidFill>
                <a:ea typeface="新細明體" pitchFamily="18" charset="-120"/>
              </a:rPr>
              <a:t>structure</a:t>
            </a:r>
            <a:r>
              <a:rPr lang="en-US" altLang="zh-TW" dirty="0">
                <a:solidFill>
                  <a:srgbClr val="0070C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is a collection of related storage </a:t>
            </a:r>
            <a:r>
              <a:rPr lang="en-US" altLang="zh-TW" dirty="0" smtClean="0">
                <a:ea typeface="新細明體" pitchFamily="18" charset="-120"/>
              </a:rPr>
              <a:t>elements under </a:t>
            </a:r>
            <a:r>
              <a:rPr lang="en-US" altLang="zh-TW" dirty="0">
                <a:ea typeface="新細明體" pitchFamily="18" charset="-120"/>
              </a:rPr>
              <a:t>a single name.</a:t>
            </a:r>
          </a:p>
          <a:p>
            <a:pPr>
              <a:lnSpc>
                <a:spcPct val="90000"/>
              </a:lnSpc>
              <a:tabLst>
                <a:tab pos="2857500" algn="l"/>
              </a:tabLst>
            </a:pPr>
            <a:endParaRPr lang="en-US" altLang="zh-TW" dirty="0" smtClean="0">
              <a:ea typeface="新細明體" pitchFamily="18" charset="-120"/>
            </a:endParaRPr>
          </a:p>
          <a:p>
            <a:pPr>
              <a:lnSpc>
                <a:spcPct val="90000"/>
              </a:lnSpc>
              <a:tabLst>
                <a:tab pos="2857500" algn="l"/>
              </a:tabLst>
            </a:pPr>
            <a:endParaRPr lang="en-US" altLang="zh-TW" dirty="0">
              <a:ea typeface="新細明體" pitchFamily="18" charset="-120"/>
            </a:endParaRPr>
          </a:p>
          <a:p>
            <a:pPr>
              <a:lnSpc>
                <a:spcPct val="90000"/>
              </a:lnSpc>
              <a:tabLst>
                <a:tab pos="2857500" algn="l"/>
              </a:tabLst>
            </a:pPr>
            <a:endParaRPr lang="en-US" altLang="zh-TW" dirty="0" smtClean="0">
              <a:ea typeface="新細明體" pitchFamily="18" charset="-120"/>
            </a:endParaRPr>
          </a:p>
          <a:p>
            <a:pPr>
              <a:lnSpc>
                <a:spcPct val="90000"/>
              </a:lnSpc>
              <a:tabLst>
                <a:tab pos="2857500" algn="l"/>
              </a:tabLst>
            </a:pPr>
            <a:endParaRPr lang="en-US" altLang="zh-TW" dirty="0">
              <a:ea typeface="新細明體" pitchFamily="18" charset="-120"/>
            </a:endParaRPr>
          </a:p>
          <a:p>
            <a:pPr>
              <a:lnSpc>
                <a:spcPct val="90000"/>
              </a:lnSpc>
              <a:tabLst>
                <a:tab pos="2857500" algn="l"/>
              </a:tabLst>
            </a:pPr>
            <a:endParaRPr lang="en-US" altLang="zh-TW" dirty="0">
              <a:ea typeface="新細明體" pitchFamily="18" charset="-120"/>
            </a:endParaRPr>
          </a:p>
          <a:p>
            <a:pPr>
              <a:lnSpc>
                <a:spcPct val="90000"/>
              </a:lnSpc>
              <a:tabLst>
                <a:tab pos="2857500" algn="l"/>
              </a:tabLst>
            </a:pPr>
            <a:r>
              <a:rPr lang="en-US" altLang="zh-TW" dirty="0">
                <a:ea typeface="新細明體" pitchFamily="18" charset="-120"/>
              </a:rPr>
              <a:t>The elements in a structure can be of </a:t>
            </a:r>
            <a:r>
              <a:rPr lang="en-US" altLang="zh-TW" dirty="0" smtClean="0">
                <a:ea typeface="新細明體" pitchFamily="18" charset="-120"/>
              </a:rPr>
              <a:t>different </a:t>
            </a:r>
            <a:r>
              <a:rPr lang="en-US" altLang="zh-TW" dirty="0">
                <a:ea typeface="新細明體" pitchFamily="18" charset="-120"/>
              </a:rPr>
              <a:t>types.  </a:t>
            </a:r>
            <a:br>
              <a:rPr lang="en-US" altLang="zh-TW" dirty="0">
                <a:ea typeface="新細明體" pitchFamily="18" charset="-120"/>
              </a:rPr>
            </a:br>
            <a:endParaRPr lang="en-US" altLang="zh-TW" dirty="0">
              <a:ea typeface="新細明體" pitchFamily="18" charset="-120"/>
            </a:endParaRPr>
          </a:p>
          <a:p>
            <a:pPr>
              <a:lnSpc>
                <a:spcPct val="90000"/>
              </a:lnSpc>
              <a:tabLst>
                <a:tab pos="2857500" algn="l"/>
              </a:tabLst>
            </a:pPr>
            <a:r>
              <a:rPr lang="en-US" altLang="zh-TW" dirty="0">
                <a:ea typeface="新細明體" pitchFamily="18" charset="-120"/>
              </a:rPr>
              <a:t>All elements in a structure </a:t>
            </a:r>
            <a:r>
              <a:rPr lang="en-US" altLang="zh-TW" dirty="0" smtClean="0">
                <a:ea typeface="新細明體" pitchFamily="18" charset="-120"/>
              </a:rPr>
              <a:t>typically </a:t>
            </a:r>
            <a:r>
              <a:rPr lang="en-US" altLang="zh-TW" dirty="0">
                <a:ea typeface="新細明體" pitchFamily="18" charset="-120"/>
              </a:rPr>
              <a:t>related semantically.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964373"/>
            <a:ext cx="2286000" cy="20662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248400"/>
            <a:ext cx="8458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Image </a:t>
            </a:r>
            <a:r>
              <a:rPr lang="en-US" sz="1600" dirty="0" err="1" smtClean="0"/>
              <a:t>src</a:t>
            </a:r>
            <a:r>
              <a:rPr lang="en-US" sz="1600" dirty="0" smtClean="0"/>
              <a:t>: http</a:t>
            </a:r>
            <a:r>
              <a:rPr lang="en-US" sz="1600" dirty="0"/>
              <a:t>://www.ladybug-lunches.com/2013/07/bento-buddies-review.html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H="1">
            <a:off x="5013960" y="2318266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19520" y="2133600"/>
            <a:ext cx="105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tructure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87160" y="2878135"/>
            <a:ext cx="1818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Storage elements</a:t>
            </a:r>
            <a:endParaRPr lang="en-US" dirty="0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H="1">
            <a:off x="5191760" y="3062801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 flipH="1">
            <a:off x="4531360" y="3147653"/>
            <a:ext cx="1955800" cy="35754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701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E48337A9-4B4F-4A20-8960-C7E3AA31B8FA}" type="slidenum">
              <a:rPr lang="zh-TW" altLang="en-US" b="0" smtClean="0"/>
              <a:pPr/>
              <a:t>4</a:t>
            </a:fld>
            <a:endParaRPr lang="en-US" altLang="zh-TW" b="0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8953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3400" b="1" dirty="0" smtClean="0">
                <a:ea typeface="新細明體" pitchFamily="18" charset="-120"/>
              </a:rPr>
              <a:t>Defining a Structure Type (Syntax)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7850" y="1085850"/>
            <a:ext cx="8262938" cy="264795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z="2400" b="1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struct</a:t>
            </a:r>
            <a:r>
              <a:rPr lang="en-US" altLang="zh-TW" sz="2400" b="1" dirty="0" smtClean="0"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400" b="1" dirty="0" err="1" smtClean="0">
                <a:latin typeface="Courier New" pitchFamily="49" charset="0"/>
                <a:ea typeface="新細明體" pitchFamily="18" charset="-120"/>
              </a:rPr>
              <a:t>struct_name</a:t>
            </a:r>
            <a:r>
              <a:rPr lang="en-US" altLang="zh-TW" sz="2400" b="1" dirty="0" smtClean="0">
                <a:latin typeface="Courier New" pitchFamily="49" charset="0"/>
                <a:ea typeface="新細明體" pitchFamily="18" charset="-120"/>
              </a:rPr>
              <a:t>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b="1" dirty="0" smtClean="0">
                <a:latin typeface="Courier New" pitchFamily="49" charset="0"/>
                <a:ea typeface="新細明體" pitchFamily="18" charset="-120"/>
              </a:rPr>
              <a:t>  type1 member1;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b="1" dirty="0" smtClean="0">
                <a:latin typeface="Courier New" pitchFamily="49" charset="0"/>
                <a:ea typeface="新細明體" pitchFamily="18" charset="-120"/>
              </a:rPr>
              <a:t>  type2 member2a, member2b;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b="1" dirty="0" smtClean="0">
                <a:latin typeface="Courier New" pitchFamily="49" charset="0"/>
                <a:ea typeface="新細明體" pitchFamily="18" charset="-120"/>
              </a:rPr>
              <a:t>  …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b="1" dirty="0" smtClean="0"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2400" b="1" dirty="0" err="1" smtClean="0">
                <a:latin typeface="Courier New" pitchFamily="49" charset="0"/>
                <a:ea typeface="新細明體" pitchFamily="18" charset="-120"/>
              </a:rPr>
              <a:t>typeN</a:t>
            </a:r>
            <a:r>
              <a:rPr lang="en-US" altLang="zh-TW" sz="2400" b="1" dirty="0" smtClean="0"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400" b="1" dirty="0" err="1" smtClean="0">
                <a:latin typeface="Courier New" pitchFamily="49" charset="0"/>
                <a:ea typeface="新細明體" pitchFamily="18" charset="-120"/>
              </a:rPr>
              <a:t>memberN</a:t>
            </a:r>
            <a:r>
              <a:rPr lang="en-US" altLang="zh-TW" sz="2400" b="1" dirty="0" smtClean="0"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b="1" dirty="0" smtClean="0">
                <a:latin typeface="Courier New" pitchFamily="49" charset="0"/>
                <a:ea typeface="新細明體" pitchFamily="18" charset="-120"/>
              </a:rPr>
              <a:t>}</a:t>
            </a:r>
            <a:r>
              <a:rPr lang="en-US" altLang="zh-TW" sz="2400" b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  <a:endParaRPr lang="en-US" altLang="zh-TW" sz="2400" b="1" dirty="0" smtClean="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6149" name="Rectangle 7"/>
          <p:cNvSpPr>
            <a:spLocks noChangeArrowheads="1"/>
          </p:cNvSpPr>
          <p:nvPr/>
        </p:nvSpPr>
        <p:spPr bwMode="auto">
          <a:xfrm>
            <a:off x="152400" y="3886200"/>
            <a:ext cx="88392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marL="457200" indent="-457200" eaLnBrk="1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TW" sz="2800" b="0" dirty="0">
                <a:ea typeface="新細明體" pitchFamily="18" charset="-120"/>
              </a:rPr>
              <a:t>A </a:t>
            </a:r>
            <a:r>
              <a:rPr lang="en-US" altLang="zh-TW" sz="2800" b="0" i="1" dirty="0" smtClean="0">
                <a:solidFill>
                  <a:srgbClr val="0070C0"/>
                </a:solidFill>
                <a:ea typeface="新細明體" pitchFamily="18" charset="-120"/>
              </a:rPr>
              <a:t>structure type</a:t>
            </a:r>
            <a:r>
              <a:rPr lang="en-US" altLang="zh-TW" sz="2800" b="0" dirty="0" smtClean="0">
                <a:ea typeface="新細明體" pitchFamily="18" charset="-120"/>
              </a:rPr>
              <a:t> is a defined using the keyword </a:t>
            </a:r>
            <a:r>
              <a:rPr lang="en-US" altLang="zh-TW" sz="2800" b="0" dirty="0" err="1" smtClean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struct</a:t>
            </a:r>
            <a:r>
              <a:rPr lang="en-US" altLang="zh-TW" sz="2800" b="0" dirty="0" smtClean="0">
                <a:ea typeface="新細明體" pitchFamily="18" charset="-120"/>
              </a:rPr>
              <a:t>.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TW" sz="1600" b="0" dirty="0" smtClean="0">
              <a:ea typeface="新細明體" pitchFamily="18" charset="-120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TW" sz="2800" b="0" dirty="0" smtClean="0">
                <a:ea typeface="新細明體" pitchFamily="18" charset="-120"/>
              </a:rPr>
              <a:t>We need to </a:t>
            </a:r>
            <a:r>
              <a:rPr lang="en-US" altLang="zh-TW" sz="2800" b="0" u="sng" dirty="0" smtClean="0">
                <a:ea typeface="新細明體" pitchFamily="18" charset="-120"/>
              </a:rPr>
              <a:t>define</a:t>
            </a:r>
            <a:r>
              <a:rPr lang="en-US" altLang="zh-TW" sz="2800" b="0" dirty="0" smtClean="0">
                <a:ea typeface="新細明體" pitchFamily="18" charset="-120"/>
              </a:rPr>
              <a:t> a structure type before we can declare variables of that type to store values.</a:t>
            </a:r>
          </a:p>
          <a:p>
            <a:pPr marL="0" indent="0" eaLnBrk="1" hangingPunct="1">
              <a:spcBef>
                <a:spcPct val="20000"/>
              </a:spcBef>
              <a:buClr>
                <a:schemeClr val="accent1"/>
              </a:buClr>
            </a:pPr>
            <a:endParaRPr lang="en-US" altLang="zh-TW" sz="1400" b="0" dirty="0">
              <a:ea typeface="新細明體" pitchFamily="18" charset="-120"/>
            </a:endParaRPr>
          </a:p>
        </p:txBody>
      </p:sp>
      <p:sp>
        <p:nvSpPr>
          <p:cNvPr id="6150" name="AutoShape 8"/>
          <p:cNvSpPr>
            <a:spLocks/>
          </p:cNvSpPr>
          <p:nvPr/>
        </p:nvSpPr>
        <p:spPr bwMode="auto">
          <a:xfrm>
            <a:off x="5609431" y="1474629"/>
            <a:ext cx="230187" cy="1728787"/>
          </a:xfrm>
          <a:prstGeom prst="rightBrace">
            <a:avLst>
              <a:gd name="adj1" fmla="val 62586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51" name="Text Box 9"/>
          <p:cNvSpPr txBox="1">
            <a:spLocks noChangeArrowheads="1"/>
          </p:cNvSpPr>
          <p:nvPr/>
        </p:nvSpPr>
        <p:spPr bwMode="auto">
          <a:xfrm>
            <a:off x="6172200" y="1874044"/>
            <a:ext cx="2743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 b="0" dirty="0">
                <a:ea typeface="新細明體" pitchFamily="18" charset="-120"/>
              </a:rPr>
              <a:t>Define what kinds of data to </a:t>
            </a:r>
            <a:r>
              <a:rPr lang="en-US" altLang="zh-TW" sz="2000" b="0" dirty="0" smtClean="0">
                <a:ea typeface="新細明體" pitchFamily="18" charset="-120"/>
              </a:rPr>
              <a:t>hold.</a:t>
            </a:r>
            <a:endParaRPr lang="en-US" altLang="zh-TW" sz="2000" b="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007741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61962" y="990600"/>
            <a:ext cx="3652837" cy="1066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B9672909-C6F8-4387-9712-1DFC1E9F88CB}" type="slidenum">
              <a:rPr lang="zh-TW" altLang="en-US" b="0" smtClean="0">
                <a:latin typeface="Calibri" panose="020F0502020204030204" pitchFamily="34" charset="0"/>
              </a:rPr>
              <a:pPr/>
              <a:t>5</a:t>
            </a:fld>
            <a:endParaRPr lang="en-US" altLang="zh-TW" b="0" dirty="0" smtClean="0">
              <a:latin typeface="Calibri" panose="020F050202020403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91600" cy="762000"/>
          </a:xfrm>
        </p:spPr>
        <p:txBody>
          <a:bodyPr>
            <a:noAutofit/>
          </a:bodyPr>
          <a:lstStyle/>
          <a:p>
            <a:r>
              <a:rPr lang="en-US" altLang="zh-TW" sz="4000" b="1" dirty="0" smtClean="0">
                <a:ea typeface="新細明體" pitchFamily="18" charset="-120"/>
              </a:rPr>
              <a:t>Structure syntax (Example)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461963" y="990600"/>
            <a:ext cx="3957637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struct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date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day, month, year;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main(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struct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date d1, d2;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zh-TW" sz="2000" b="0" dirty="0" smtClean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// Assign 10 to the</a:t>
            </a:r>
            <a:endParaRPr lang="en-US" altLang="zh-TW" sz="2000" b="0" dirty="0">
              <a:solidFill>
                <a:srgbClr val="00B05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// member "day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 of </a:t>
            </a: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d1</a:t>
            </a:r>
            <a:endParaRPr lang="en-US" altLang="zh-TW" sz="2000" b="0" dirty="0">
              <a:solidFill>
                <a:srgbClr val="00B05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d1.day 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// Assign 2014 to the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// member "year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 of </a:t>
            </a: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d2</a:t>
            </a:r>
            <a:endParaRPr lang="en-US" altLang="zh-TW" sz="2000" b="0" dirty="0">
              <a:solidFill>
                <a:srgbClr val="00B05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d2.year 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2014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zh-TW" sz="2000" b="0" dirty="0" smtClean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return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</a:t>
            </a:r>
          </a:p>
          <a:p>
            <a:endParaRPr lang="en-US" altLang="zh-TW" sz="2000" b="0" dirty="0" smtClean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990600"/>
            <a:ext cx="461963" cy="5257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/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/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/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</a:p>
          <a:p>
            <a:pPr eaLnBrk="1" hangingPunct="1"/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12</a:t>
            </a:r>
          </a:p>
          <a:p>
            <a:pPr eaLnBrk="1" hangingPunct="1"/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13</a:t>
            </a:r>
          </a:p>
          <a:p>
            <a:pPr eaLnBrk="1" hangingPunct="1"/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14</a:t>
            </a:r>
          </a:p>
          <a:p>
            <a:pPr eaLnBrk="1" hangingPunct="1"/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15</a:t>
            </a:r>
          </a:p>
          <a:p>
            <a:pPr eaLnBrk="1" hangingPunct="1"/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16</a:t>
            </a:r>
          </a:p>
          <a:p>
            <a:pPr eaLnBrk="1" hangingPunct="1"/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17</a:t>
            </a:r>
            <a:endParaRPr lang="en-US" altLang="zh-TW" sz="2000" b="0" dirty="0">
              <a:solidFill>
                <a:srgbClr val="5F5F5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8" name="Rectangle 7"/>
          <p:cNvSpPr txBox="1">
            <a:spLocks noChangeArrowheads="1"/>
          </p:cNvSpPr>
          <p:nvPr/>
        </p:nvSpPr>
        <p:spPr>
          <a:xfrm>
            <a:off x="4419600" y="990600"/>
            <a:ext cx="4724400" cy="3200400"/>
          </a:xfrm>
          <a:prstGeom prst="rect">
            <a:avLst/>
          </a:prstGeom>
          <a:solidFill>
            <a:srgbClr val="CCFFCC"/>
          </a:solidFill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Defining a new structure type named  </a:t>
            </a:r>
            <a:r>
              <a:rPr lang="en-US" altLang="zh-TW" sz="2400" dirty="0" smtClean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date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.</a:t>
            </a:r>
            <a:endParaRPr lang="en-US" altLang="zh-TW" sz="2400" dirty="0">
              <a:solidFill>
                <a:srgbClr val="000000"/>
              </a:solidFill>
              <a:ea typeface="新細明體" pitchFamily="18" charset="-120"/>
            </a:endParaRPr>
          </a:p>
          <a:p>
            <a:pPr marL="0" indent="0">
              <a:buNone/>
            </a:pPr>
            <a:endParaRPr lang="en-US" altLang="zh-TW" sz="2400" dirty="0" smtClean="0">
              <a:solidFill>
                <a:srgbClr val="000000"/>
              </a:solidFill>
              <a:ea typeface="新細明體" pitchFamily="18" charset="-120"/>
            </a:endParaRPr>
          </a:p>
          <a:p>
            <a:pPr marL="0" indent="0">
              <a:buNone/>
            </a:pP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In this </a:t>
            </a:r>
            <a:r>
              <a:rPr lang="en-US" altLang="zh-TW" sz="2400" u="sng" dirty="0" smtClean="0">
                <a:solidFill>
                  <a:srgbClr val="000000"/>
                </a:solidFill>
                <a:ea typeface="新細明體" pitchFamily="18" charset="-120"/>
              </a:rPr>
              <a:t>definition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, we specify that each "value" of this type contains three members (</a:t>
            </a:r>
            <a:r>
              <a:rPr lang="en-US" altLang="zh-TW" sz="2400" dirty="0" smtClean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day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month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, and </a:t>
            </a:r>
            <a:r>
              <a:rPr lang="en-US" altLang="zh-TW" sz="2400" dirty="0" smtClean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year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)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 which are of 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type </a:t>
            </a:r>
            <a:r>
              <a:rPr lang="en-US" altLang="zh-TW" sz="2400" dirty="0" smtClean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.</a:t>
            </a:r>
            <a:endParaRPr lang="en-US" altLang="zh-TW" sz="24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21" name="Line 9"/>
          <p:cNvSpPr>
            <a:spLocks noChangeShapeType="1"/>
          </p:cNvSpPr>
          <p:nvPr/>
        </p:nvSpPr>
        <p:spPr bwMode="auto">
          <a:xfrm flipH="1">
            <a:off x="4071937" y="1295400"/>
            <a:ext cx="347663" cy="365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778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61963" y="2552700"/>
            <a:ext cx="3271838" cy="266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B9672909-C6F8-4387-9712-1DFC1E9F88CB}" type="slidenum">
              <a:rPr lang="zh-TW" altLang="en-US" b="0" smtClean="0">
                <a:latin typeface="Calibri" panose="020F0502020204030204" pitchFamily="34" charset="0"/>
              </a:rPr>
              <a:pPr/>
              <a:t>6</a:t>
            </a:fld>
            <a:endParaRPr lang="en-US" altLang="zh-TW" b="0" dirty="0" smtClean="0">
              <a:latin typeface="Calibri" panose="020F050202020403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91600" cy="762000"/>
          </a:xfrm>
        </p:spPr>
        <p:txBody>
          <a:bodyPr>
            <a:noAutofit/>
          </a:bodyPr>
          <a:lstStyle/>
          <a:p>
            <a:r>
              <a:rPr lang="en-US" altLang="zh-TW" sz="4000" dirty="0">
                <a:ea typeface="新細明體" pitchFamily="18" charset="-120"/>
              </a:rPr>
              <a:t>Structure syntax (Example)</a:t>
            </a:r>
            <a:endParaRPr lang="en-US" altLang="zh-TW" sz="4000" dirty="0" smtClean="0">
              <a:ea typeface="新細明體" pitchFamily="18" charset="-120"/>
            </a:endParaRP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461963" y="990600"/>
            <a:ext cx="3957637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struct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date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day, month, year;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main(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struct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date d1, d2;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zh-TW" sz="2000" b="0" dirty="0" smtClean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// Assign 10 to the</a:t>
            </a:r>
            <a:endParaRPr lang="en-US" altLang="zh-TW" sz="2000" b="0" dirty="0">
              <a:solidFill>
                <a:srgbClr val="00B05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// member "day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 of </a:t>
            </a: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d1</a:t>
            </a:r>
            <a:endParaRPr lang="en-US" altLang="zh-TW" sz="2000" b="0" dirty="0">
              <a:solidFill>
                <a:srgbClr val="00B05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d1.day 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// Assign 2014 to the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// member "year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 of </a:t>
            </a: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d2</a:t>
            </a:r>
            <a:endParaRPr lang="en-US" altLang="zh-TW" sz="2000" b="0" dirty="0">
              <a:solidFill>
                <a:srgbClr val="00B05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d2.year 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2014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zh-TW" sz="2000" b="0" dirty="0" smtClean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return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</a:t>
            </a:r>
          </a:p>
          <a:p>
            <a:endParaRPr lang="en-US" altLang="zh-TW" sz="2000" b="0" dirty="0" smtClean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990600"/>
            <a:ext cx="461963" cy="5257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/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/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/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</a:p>
          <a:p>
            <a:pPr eaLnBrk="1" hangingPunct="1"/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12</a:t>
            </a:r>
          </a:p>
          <a:p>
            <a:pPr eaLnBrk="1" hangingPunct="1"/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13</a:t>
            </a:r>
          </a:p>
          <a:p>
            <a:pPr eaLnBrk="1" hangingPunct="1"/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14</a:t>
            </a:r>
          </a:p>
          <a:p>
            <a:pPr eaLnBrk="1" hangingPunct="1"/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15</a:t>
            </a:r>
          </a:p>
          <a:p>
            <a:pPr eaLnBrk="1" hangingPunct="1"/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16</a:t>
            </a:r>
          </a:p>
          <a:p>
            <a:pPr eaLnBrk="1" hangingPunct="1"/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17</a:t>
            </a:r>
            <a:endParaRPr lang="en-US" altLang="zh-TW" sz="2000" b="0" dirty="0">
              <a:solidFill>
                <a:srgbClr val="5F5F5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8" name="Rectangle 7"/>
          <p:cNvSpPr txBox="1">
            <a:spLocks noChangeArrowheads="1"/>
          </p:cNvSpPr>
          <p:nvPr/>
        </p:nvSpPr>
        <p:spPr>
          <a:xfrm>
            <a:off x="4419600" y="990600"/>
            <a:ext cx="4724400" cy="2209800"/>
          </a:xfrm>
          <a:prstGeom prst="rect">
            <a:avLst/>
          </a:prstGeom>
          <a:solidFill>
            <a:srgbClr val="CCFFCC"/>
          </a:solidFill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"</a:t>
            </a:r>
            <a:r>
              <a:rPr lang="en-US" altLang="zh-TW" sz="2400" dirty="0" err="1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struct</a:t>
            </a:r>
            <a:r>
              <a:rPr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400" dirty="0" smtClean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date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" is the name of the newly defined type.</a:t>
            </a:r>
          </a:p>
          <a:p>
            <a:pPr marL="0" indent="0">
              <a:buNone/>
            </a:pPr>
            <a:endParaRPr lang="en-US" altLang="zh-TW" sz="2400" dirty="0" smtClean="0">
              <a:solidFill>
                <a:srgbClr val="000000"/>
              </a:solidFill>
              <a:ea typeface="新細明體" pitchFamily="18" charset="-120"/>
            </a:endParaRPr>
          </a:p>
          <a:p>
            <a:pPr marL="0" indent="0">
              <a:buNone/>
            </a:pP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At line 6, we declare two variables, </a:t>
            </a:r>
            <a:r>
              <a:rPr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d1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 and </a:t>
            </a:r>
            <a:r>
              <a:rPr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d2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, of type "</a:t>
            </a:r>
            <a:r>
              <a:rPr lang="en-US" altLang="zh-TW" sz="2400" dirty="0" err="1" smtClean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struct</a:t>
            </a:r>
            <a:r>
              <a:rPr lang="en-US" altLang="zh-TW" sz="2400" dirty="0" smtClean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date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".</a:t>
            </a:r>
          </a:p>
          <a:p>
            <a:pPr marL="0" indent="0">
              <a:buNone/>
            </a:pPr>
            <a:endParaRPr lang="en-US" altLang="zh-TW" sz="24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21" name="Line 9"/>
          <p:cNvSpPr>
            <a:spLocks noChangeShapeType="1"/>
          </p:cNvSpPr>
          <p:nvPr/>
        </p:nvSpPr>
        <p:spPr bwMode="auto">
          <a:xfrm flipH="1">
            <a:off x="3733800" y="2743200"/>
            <a:ext cx="694847" cy="365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760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61963" y="2552700"/>
            <a:ext cx="3271838" cy="266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B9672909-C6F8-4387-9712-1DFC1E9F88CB}" type="slidenum">
              <a:rPr lang="zh-TW" altLang="en-US" b="0" smtClean="0">
                <a:latin typeface="Calibri" panose="020F0502020204030204" pitchFamily="34" charset="0"/>
              </a:rPr>
              <a:pPr/>
              <a:t>7</a:t>
            </a:fld>
            <a:endParaRPr lang="en-US" altLang="zh-TW" b="0" dirty="0" smtClean="0">
              <a:latin typeface="Calibri" panose="020F050202020403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91600" cy="762000"/>
          </a:xfrm>
        </p:spPr>
        <p:txBody>
          <a:bodyPr>
            <a:noAutofit/>
          </a:bodyPr>
          <a:lstStyle/>
          <a:p>
            <a:r>
              <a:rPr lang="en-US" altLang="zh-TW" sz="4000" dirty="0">
                <a:ea typeface="新細明體" pitchFamily="18" charset="-120"/>
              </a:rPr>
              <a:t>Structure syntax (Example)</a:t>
            </a:r>
            <a:endParaRPr lang="en-US" altLang="zh-TW" sz="4000" dirty="0" smtClean="0">
              <a:ea typeface="新細明體" pitchFamily="18" charset="-120"/>
            </a:endParaRP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461963" y="990600"/>
            <a:ext cx="3957637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struct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date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day, month, year;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main(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struct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date d1, d2;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zh-TW" sz="2000" b="0" dirty="0" smtClean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// Assign 10 to the</a:t>
            </a:r>
            <a:endParaRPr lang="en-US" altLang="zh-TW" sz="2000" b="0" dirty="0">
              <a:solidFill>
                <a:srgbClr val="00B05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// member "day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 of </a:t>
            </a: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d1</a:t>
            </a:r>
            <a:endParaRPr lang="en-US" altLang="zh-TW" sz="2000" b="0" dirty="0">
              <a:solidFill>
                <a:srgbClr val="00B05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d1.day 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// Assign 2014 to the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// member "year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 of </a:t>
            </a: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d2</a:t>
            </a:r>
            <a:endParaRPr lang="en-US" altLang="zh-TW" sz="2000" b="0" dirty="0">
              <a:solidFill>
                <a:srgbClr val="00B05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d2.year 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2014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zh-TW" sz="2000" b="0" dirty="0" smtClean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return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</a:t>
            </a:r>
          </a:p>
          <a:p>
            <a:endParaRPr lang="en-US" altLang="zh-TW" sz="2000" b="0" dirty="0" smtClean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990600"/>
            <a:ext cx="461963" cy="5257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/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/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/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</a:p>
          <a:p>
            <a:pPr eaLnBrk="1" hangingPunct="1"/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12</a:t>
            </a:r>
          </a:p>
          <a:p>
            <a:pPr eaLnBrk="1" hangingPunct="1"/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13</a:t>
            </a:r>
          </a:p>
          <a:p>
            <a:pPr eaLnBrk="1" hangingPunct="1"/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14</a:t>
            </a:r>
          </a:p>
          <a:p>
            <a:pPr eaLnBrk="1" hangingPunct="1"/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15</a:t>
            </a:r>
          </a:p>
          <a:p>
            <a:pPr eaLnBrk="1" hangingPunct="1"/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16</a:t>
            </a:r>
          </a:p>
          <a:p>
            <a:pPr eaLnBrk="1" hangingPunct="1"/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17</a:t>
            </a:r>
            <a:endParaRPr lang="en-US" altLang="zh-TW" sz="2000" b="0" dirty="0">
              <a:solidFill>
                <a:srgbClr val="5F5F5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8" name="Rectangle 7"/>
          <p:cNvSpPr txBox="1">
            <a:spLocks noChangeArrowheads="1"/>
          </p:cNvSpPr>
          <p:nvPr/>
        </p:nvSpPr>
        <p:spPr>
          <a:xfrm>
            <a:off x="4438807" y="4648200"/>
            <a:ext cx="4724400" cy="1600200"/>
          </a:xfrm>
          <a:prstGeom prst="rect">
            <a:avLst/>
          </a:prstGeom>
          <a:solidFill>
            <a:srgbClr val="CCFFCC"/>
          </a:solidFill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Each variable of type "</a:t>
            </a:r>
            <a:r>
              <a:rPr lang="en-US" altLang="zh-TW" sz="2400" dirty="0" err="1" smtClean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struct</a:t>
            </a:r>
            <a:r>
              <a:rPr lang="en-US" altLang="zh-TW" sz="2400" dirty="0" smtClean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date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" has its own members.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Initially the members are uninitialized.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4680268" y="1353185"/>
            <a:ext cx="2073275" cy="1268413"/>
          </a:xfrm>
          <a:prstGeom prst="rect">
            <a:avLst/>
          </a:prstGeom>
          <a:solidFill>
            <a:srgbClr val="FFF8D9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601018" y="1435735"/>
            <a:ext cx="1076325" cy="37941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/>
            <a:r>
              <a:rPr lang="en-US" altLang="zh-TW" dirty="0" smtClean="0">
                <a:ea typeface="新細明體" pitchFamily="18" charset="-120"/>
              </a:rPr>
              <a:t>?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5601018" y="1799273"/>
            <a:ext cx="1076325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/>
            <a:r>
              <a:rPr lang="en-US" altLang="zh-TW" dirty="0" smtClean="0">
                <a:ea typeface="新細明體" pitchFamily="18" charset="-120"/>
              </a:rPr>
              <a:t>?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5601018" y="2147213"/>
            <a:ext cx="1076325" cy="36933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/>
            <a:r>
              <a:rPr lang="en-US" altLang="en-US" dirty="0" smtClean="0"/>
              <a:t>?</a:t>
            </a:r>
            <a:endParaRPr lang="en-US" altLang="en-US" dirty="0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4986655" y="1448435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>
                <a:latin typeface="Courier New" pitchFamily="49" charset="0"/>
                <a:ea typeface="新細明體" pitchFamily="18" charset="-120"/>
              </a:rPr>
              <a:t>day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4718368" y="1815148"/>
            <a:ext cx="8667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>
                <a:latin typeface="Courier New" pitchFamily="49" charset="0"/>
                <a:ea typeface="新細明體" pitchFamily="18" charset="-120"/>
              </a:rPr>
              <a:t>month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4872355" y="2161223"/>
            <a:ext cx="730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>
                <a:latin typeface="Courier New" pitchFamily="49" charset="0"/>
                <a:ea typeface="新細明體" pitchFamily="18" charset="-120"/>
              </a:rPr>
              <a:t>year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4680268" y="984885"/>
            <a:ext cx="4924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sz="2000" dirty="0" smtClean="0">
                <a:latin typeface="Courier New" pitchFamily="49" charset="0"/>
                <a:ea typeface="新細明體" pitchFamily="18" charset="-120"/>
              </a:rPr>
              <a:t>d1</a:t>
            </a:r>
            <a:endParaRPr lang="en-US" altLang="zh-TW" sz="2000" dirty="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17" name="Rectangle 24"/>
          <p:cNvSpPr>
            <a:spLocks noChangeArrowheads="1"/>
          </p:cNvSpPr>
          <p:nvPr/>
        </p:nvSpPr>
        <p:spPr bwMode="auto">
          <a:xfrm>
            <a:off x="4680268" y="3120073"/>
            <a:ext cx="2073275" cy="1268412"/>
          </a:xfrm>
          <a:prstGeom prst="rect">
            <a:avLst/>
          </a:prstGeom>
          <a:solidFill>
            <a:srgbClr val="FFF8D9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" name="Rectangle 25"/>
          <p:cNvSpPr>
            <a:spLocks noChangeArrowheads="1"/>
          </p:cNvSpPr>
          <p:nvPr/>
        </p:nvSpPr>
        <p:spPr bwMode="auto">
          <a:xfrm>
            <a:off x="5601018" y="3202623"/>
            <a:ext cx="1076325" cy="37941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/>
            <a:r>
              <a:rPr lang="en-US" altLang="zh-TW" dirty="0" smtClean="0">
                <a:ea typeface="新細明體" pitchFamily="18" charset="-120"/>
              </a:rPr>
              <a:t>?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22" name="Rectangle 26"/>
          <p:cNvSpPr>
            <a:spLocks noChangeArrowheads="1"/>
          </p:cNvSpPr>
          <p:nvPr/>
        </p:nvSpPr>
        <p:spPr bwMode="auto">
          <a:xfrm>
            <a:off x="5601018" y="3566160"/>
            <a:ext cx="1076325" cy="3762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/>
            <a:r>
              <a:rPr lang="en-US" altLang="zh-TW" dirty="0" smtClean="0">
                <a:ea typeface="新細明體" pitchFamily="18" charset="-120"/>
              </a:rPr>
              <a:t>?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23" name="Rectangle 27"/>
          <p:cNvSpPr>
            <a:spLocks noChangeArrowheads="1"/>
          </p:cNvSpPr>
          <p:nvPr/>
        </p:nvSpPr>
        <p:spPr bwMode="auto">
          <a:xfrm>
            <a:off x="5601018" y="3914101"/>
            <a:ext cx="1076325" cy="36933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/>
            <a:r>
              <a:rPr lang="en-US" altLang="en-US" dirty="0" smtClean="0"/>
              <a:t>?</a:t>
            </a:r>
            <a:endParaRPr lang="en-US" altLang="en-US" dirty="0"/>
          </a:p>
        </p:txBody>
      </p:sp>
      <p:sp>
        <p:nvSpPr>
          <p:cNvPr id="24" name="Text Box 28"/>
          <p:cNvSpPr txBox="1">
            <a:spLocks noChangeArrowheads="1"/>
          </p:cNvSpPr>
          <p:nvPr/>
        </p:nvSpPr>
        <p:spPr bwMode="auto">
          <a:xfrm>
            <a:off x="4986655" y="3215323"/>
            <a:ext cx="593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>
                <a:latin typeface="Courier New" pitchFamily="49" charset="0"/>
                <a:ea typeface="新細明體" pitchFamily="18" charset="-120"/>
              </a:rPr>
              <a:t>day</a:t>
            </a:r>
          </a:p>
        </p:txBody>
      </p:sp>
      <p:sp>
        <p:nvSpPr>
          <p:cNvPr id="25" name="Text Box 29"/>
          <p:cNvSpPr txBox="1">
            <a:spLocks noChangeArrowheads="1"/>
          </p:cNvSpPr>
          <p:nvPr/>
        </p:nvSpPr>
        <p:spPr bwMode="auto">
          <a:xfrm>
            <a:off x="4718368" y="3582035"/>
            <a:ext cx="8667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>
                <a:latin typeface="Courier New" pitchFamily="49" charset="0"/>
                <a:ea typeface="新細明體" pitchFamily="18" charset="-120"/>
              </a:rPr>
              <a:t>month</a:t>
            </a:r>
          </a:p>
        </p:txBody>
      </p:sp>
      <p:sp>
        <p:nvSpPr>
          <p:cNvPr id="26" name="Text Box 30"/>
          <p:cNvSpPr txBox="1">
            <a:spLocks noChangeArrowheads="1"/>
          </p:cNvSpPr>
          <p:nvPr/>
        </p:nvSpPr>
        <p:spPr bwMode="auto">
          <a:xfrm>
            <a:off x="4872355" y="392811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>
                <a:latin typeface="Courier New" pitchFamily="49" charset="0"/>
                <a:ea typeface="新細明體" pitchFamily="18" charset="-120"/>
              </a:rPr>
              <a:t>year</a:t>
            </a:r>
          </a:p>
        </p:txBody>
      </p:sp>
      <p:sp>
        <p:nvSpPr>
          <p:cNvPr id="27" name="Text Box 31"/>
          <p:cNvSpPr txBox="1">
            <a:spLocks noChangeArrowheads="1"/>
          </p:cNvSpPr>
          <p:nvPr/>
        </p:nvSpPr>
        <p:spPr bwMode="auto">
          <a:xfrm>
            <a:off x="4680268" y="2751773"/>
            <a:ext cx="4924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sz="2000" dirty="0" smtClean="0">
                <a:latin typeface="Courier New" pitchFamily="49" charset="0"/>
                <a:ea typeface="新細明體" pitchFamily="18" charset="-120"/>
              </a:rPr>
              <a:t>d2</a:t>
            </a:r>
            <a:endParaRPr lang="en-US" altLang="zh-TW" sz="2000" dirty="0">
              <a:latin typeface="Courier New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935662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61963" y="3815398"/>
            <a:ext cx="2509837" cy="266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B9672909-C6F8-4387-9712-1DFC1E9F88CB}" type="slidenum">
              <a:rPr lang="zh-TW" altLang="en-US" b="0" smtClean="0">
                <a:latin typeface="Calibri" panose="020F0502020204030204" pitchFamily="34" charset="0"/>
              </a:rPr>
              <a:pPr/>
              <a:t>8</a:t>
            </a:fld>
            <a:endParaRPr lang="en-US" altLang="zh-TW" b="0" dirty="0" smtClean="0">
              <a:latin typeface="Calibri" panose="020F050202020403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91600" cy="762000"/>
          </a:xfrm>
        </p:spPr>
        <p:txBody>
          <a:bodyPr>
            <a:noAutofit/>
          </a:bodyPr>
          <a:lstStyle/>
          <a:p>
            <a:r>
              <a:rPr lang="en-US" altLang="zh-TW" sz="4000" dirty="0">
                <a:ea typeface="新細明體" pitchFamily="18" charset="-120"/>
              </a:rPr>
              <a:t>Structure syntax (Example)</a:t>
            </a:r>
            <a:endParaRPr lang="en-US" altLang="zh-TW" sz="4000" dirty="0" smtClean="0">
              <a:ea typeface="新細明體" pitchFamily="18" charset="-120"/>
            </a:endParaRP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461963" y="990600"/>
            <a:ext cx="3957637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struct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date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day, month, year;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main(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struct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date d1, d2;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zh-TW" sz="2000" b="0" dirty="0" smtClean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// Assign 10 to the</a:t>
            </a:r>
            <a:endParaRPr lang="en-US" altLang="zh-TW" sz="2000" b="0" dirty="0">
              <a:solidFill>
                <a:srgbClr val="00B05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// member "day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 of </a:t>
            </a: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d1</a:t>
            </a:r>
            <a:endParaRPr lang="en-US" altLang="zh-TW" sz="2000" b="0" dirty="0">
              <a:solidFill>
                <a:srgbClr val="00B05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d1.day 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// Assign 2014 to the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// member "year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 of </a:t>
            </a: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d2</a:t>
            </a:r>
            <a:endParaRPr lang="en-US" altLang="zh-TW" sz="2000" b="0" dirty="0">
              <a:solidFill>
                <a:srgbClr val="00B05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d2.year 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2014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zh-TW" sz="2000" b="0" dirty="0" smtClean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return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</a:t>
            </a:r>
          </a:p>
          <a:p>
            <a:endParaRPr lang="en-US" altLang="zh-TW" sz="2000" b="0" dirty="0" smtClean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990600"/>
            <a:ext cx="461963" cy="5257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/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/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/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</a:p>
          <a:p>
            <a:pPr eaLnBrk="1" hangingPunct="1"/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12</a:t>
            </a:r>
          </a:p>
          <a:p>
            <a:pPr eaLnBrk="1" hangingPunct="1"/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13</a:t>
            </a:r>
          </a:p>
          <a:p>
            <a:pPr eaLnBrk="1" hangingPunct="1"/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14</a:t>
            </a:r>
          </a:p>
          <a:p>
            <a:pPr eaLnBrk="1" hangingPunct="1"/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15</a:t>
            </a:r>
          </a:p>
          <a:p>
            <a:pPr eaLnBrk="1" hangingPunct="1"/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16</a:t>
            </a:r>
          </a:p>
          <a:p>
            <a:pPr eaLnBrk="1" hangingPunct="1"/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17</a:t>
            </a:r>
            <a:endParaRPr lang="en-US" altLang="zh-TW" sz="2000" b="0" dirty="0">
              <a:solidFill>
                <a:srgbClr val="5F5F5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8" name="Rectangle 7"/>
          <p:cNvSpPr txBox="1">
            <a:spLocks noChangeArrowheads="1"/>
          </p:cNvSpPr>
          <p:nvPr/>
        </p:nvSpPr>
        <p:spPr>
          <a:xfrm>
            <a:off x="4438807" y="4495800"/>
            <a:ext cx="4724400" cy="1752600"/>
          </a:xfrm>
          <a:prstGeom prst="rect">
            <a:avLst/>
          </a:prstGeom>
          <a:solidFill>
            <a:srgbClr val="CCFFCC"/>
          </a:solidFill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The </a:t>
            </a:r>
            <a:r>
              <a:rPr lang="en-US" altLang="zh-TW" sz="2400" i="1" dirty="0" smtClean="0">
                <a:solidFill>
                  <a:srgbClr val="0070C0"/>
                </a:solidFill>
                <a:ea typeface="新細明體" pitchFamily="18" charset="-120"/>
              </a:rPr>
              <a:t>dot operator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 (</a:t>
            </a:r>
            <a:r>
              <a:rPr lang="en-US" altLang="zh-TW" sz="2400" b="1" dirty="0" smtClean="0">
                <a:solidFill>
                  <a:srgbClr val="0070C0"/>
                </a:solidFill>
                <a:ea typeface="新細明體" pitchFamily="18" charset="-120"/>
              </a:rPr>
              <a:t>.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) is called a </a:t>
            </a:r>
            <a:r>
              <a:rPr lang="en-US" altLang="zh-TW" sz="2400" i="1" dirty="0" smtClean="0">
                <a:solidFill>
                  <a:srgbClr val="0070C0"/>
                </a:solidFill>
                <a:ea typeface="新細明體" pitchFamily="18" charset="-120"/>
              </a:rPr>
              <a:t>member selection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 operator.</a:t>
            </a:r>
          </a:p>
          <a:p>
            <a:pPr marL="0" indent="0">
              <a:buNone/>
            </a:pPr>
            <a:r>
              <a:rPr lang="en-US" altLang="zh-TW" sz="2400" dirty="0" smtClean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d1.day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 means "select the member </a:t>
            </a:r>
            <a:r>
              <a:rPr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day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 of </a:t>
            </a:r>
            <a:r>
              <a:rPr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d1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".</a:t>
            </a:r>
          </a:p>
          <a:p>
            <a:pPr marL="0" indent="0">
              <a:buNone/>
            </a:pPr>
            <a:endParaRPr lang="en-US" altLang="zh-TW" sz="24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4680268" y="1353185"/>
            <a:ext cx="2073275" cy="1268413"/>
          </a:xfrm>
          <a:prstGeom prst="rect">
            <a:avLst/>
          </a:prstGeom>
          <a:solidFill>
            <a:srgbClr val="FFF8D9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601018" y="1435735"/>
            <a:ext cx="1076325" cy="37941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/>
            <a:r>
              <a:rPr lang="en-US" altLang="zh-TW" dirty="0" smtClean="0">
                <a:solidFill>
                  <a:srgbClr val="C00000"/>
                </a:solidFill>
                <a:ea typeface="新細明體" pitchFamily="18" charset="-120"/>
              </a:rPr>
              <a:t>10</a:t>
            </a:r>
            <a:endParaRPr lang="zh-TW" altLang="en-US" dirty="0">
              <a:solidFill>
                <a:srgbClr val="C00000"/>
              </a:solidFill>
              <a:ea typeface="新細明體" pitchFamily="18" charset="-12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5601018" y="1799273"/>
            <a:ext cx="1076325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/>
            <a:r>
              <a:rPr lang="en-US" altLang="zh-TW" dirty="0" smtClean="0">
                <a:ea typeface="新細明體" pitchFamily="18" charset="-120"/>
              </a:rPr>
              <a:t>?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5601018" y="2147213"/>
            <a:ext cx="1076325" cy="36933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/>
            <a:r>
              <a:rPr lang="en-US" altLang="en-US" dirty="0" smtClean="0"/>
              <a:t>?</a:t>
            </a:r>
            <a:endParaRPr lang="en-US" altLang="en-US" dirty="0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4986655" y="1448435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>
                <a:latin typeface="Courier New" pitchFamily="49" charset="0"/>
                <a:ea typeface="新細明體" pitchFamily="18" charset="-120"/>
              </a:rPr>
              <a:t>day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4718368" y="1815148"/>
            <a:ext cx="8667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>
                <a:latin typeface="Courier New" pitchFamily="49" charset="0"/>
                <a:ea typeface="新細明體" pitchFamily="18" charset="-120"/>
              </a:rPr>
              <a:t>month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4872355" y="2161223"/>
            <a:ext cx="730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>
                <a:latin typeface="Courier New" pitchFamily="49" charset="0"/>
                <a:ea typeface="新細明體" pitchFamily="18" charset="-120"/>
              </a:rPr>
              <a:t>year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4680268" y="984885"/>
            <a:ext cx="4924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sz="2000" dirty="0" smtClean="0">
                <a:latin typeface="Courier New" pitchFamily="49" charset="0"/>
                <a:ea typeface="新細明體" pitchFamily="18" charset="-120"/>
              </a:rPr>
              <a:t>d1</a:t>
            </a:r>
            <a:endParaRPr lang="en-US" altLang="zh-TW" sz="2000" dirty="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17" name="Rectangle 24"/>
          <p:cNvSpPr>
            <a:spLocks noChangeArrowheads="1"/>
          </p:cNvSpPr>
          <p:nvPr/>
        </p:nvSpPr>
        <p:spPr bwMode="auto">
          <a:xfrm>
            <a:off x="4680268" y="3120073"/>
            <a:ext cx="2073275" cy="1268412"/>
          </a:xfrm>
          <a:prstGeom prst="rect">
            <a:avLst/>
          </a:prstGeom>
          <a:solidFill>
            <a:srgbClr val="FFF8D9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" name="Rectangle 25"/>
          <p:cNvSpPr>
            <a:spLocks noChangeArrowheads="1"/>
          </p:cNvSpPr>
          <p:nvPr/>
        </p:nvSpPr>
        <p:spPr bwMode="auto">
          <a:xfrm>
            <a:off x="5601018" y="3202623"/>
            <a:ext cx="1076325" cy="37941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/>
            <a:r>
              <a:rPr lang="en-US" altLang="zh-TW" dirty="0" smtClean="0">
                <a:ea typeface="新細明體" pitchFamily="18" charset="-120"/>
              </a:rPr>
              <a:t>?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22" name="Rectangle 26"/>
          <p:cNvSpPr>
            <a:spLocks noChangeArrowheads="1"/>
          </p:cNvSpPr>
          <p:nvPr/>
        </p:nvSpPr>
        <p:spPr bwMode="auto">
          <a:xfrm>
            <a:off x="5601018" y="3566160"/>
            <a:ext cx="1076325" cy="3762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/>
            <a:r>
              <a:rPr lang="en-US" altLang="zh-TW" dirty="0" smtClean="0">
                <a:ea typeface="新細明體" pitchFamily="18" charset="-120"/>
              </a:rPr>
              <a:t>?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23" name="Rectangle 27"/>
          <p:cNvSpPr>
            <a:spLocks noChangeArrowheads="1"/>
          </p:cNvSpPr>
          <p:nvPr/>
        </p:nvSpPr>
        <p:spPr bwMode="auto">
          <a:xfrm>
            <a:off x="5601018" y="3914101"/>
            <a:ext cx="1076325" cy="36933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/>
            <a:r>
              <a:rPr lang="en-US" altLang="en-US" dirty="0" smtClean="0"/>
              <a:t>?</a:t>
            </a:r>
            <a:endParaRPr lang="en-US" altLang="en-US" dirty="0"/>
          </a:p>
        </p:txBody>
      </p:sp>
      <p:sp>
        <p:nvSpPr>
          <p:cNvPr id="24" name="Text Box 28"/>
          <p:cNvSpPr txBox="1">
            <a:spLocks noChangeArrowheads="1"/>
          </p:cNvSpPr>
          <p:nvPr/>
        </p:nvSpPr>
        <p:spPr bwMode="auto">
          <a:xfrm>
            <a:off x="4986655" y="3215323"/>
            <a:ext cx="593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>
                <a:latin typeface="Courier New" pitchFamily="49" charset="0"/>
                <a:ea typeface="新細明體" pitchFamily="18" charset="-120"/>
              </a:rPr>
              <a:t>day</a:t>
            </a:r>
          </a:p>
        </p:txBody>
      </p:sp>
      <p:sp>
        <p:nvSpPr>
          <p:cNvPr id="25" name="Text Box 29"/>
          <p:cNvSpPr txBox="1">
            <a:spLocks noChangeArrowheads="1"/>
          </p:cNvSpPr>
          <p:nvPr/>
        </p:nvSpPr>
        <p:spPr bwMode="auto">
          <a:xfrm>
            <a:off x="4718368" y="3582035"/>
            <a:ext cx="8667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>
                <a:latin typeface="Courier New" pitchFamily="49" charset="0"/>
                <a:ea typeface="新細明體" pitchFamily="18" charset="-120"/>
              </a:rPr>
              <a:t>month</a:t>
            </a:r>
          </a:p>
        </p:txBody>
      </p:sp>
      <p:sp>
        <p:nvSpPr>
          <p:cNvPr id="26" name="Text Box 30"/>
          <p:cNvSpPr txBox="1">
            <a:spLocks noChangeArrowheads="1"/>
          </p:cNvSpPr>
          <p:nvPr/>
        </p:nvSpPr>
        <p:spPr bwMode="auto">
          <a:xfrm>
            <a:off x="4872355" y="392811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>
                <a:latin typeface="Courier New" pitchFamily="49" charset="0"/>
                <a:ea typeface="新細明體" pitchFamily="18" charset="-120"/>
              </a:rPr>
              <a:t>year</a:t>
            </a:r>
          </a:p>
        </p:txBody>
      </p:sp>
      <p:sp>
        <p:nvSpPr>
          <p:cNvPr id="27" name="Text Box 31"/>
          <p:cNvSpPr txBox="1">
            <a:spLocks noChangeArrowheads="1"/>
          </p:cNvSpPr>
          <p:nvPr/>
        </p:nvSpPr>
        <p:spPr bwMode="auto">
          <a:xfrm>
            <a:off x="4680268" y="2751773"/>
            <a:ext cx="4924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sz="2000" dirty="0" smtClean="0">
                <a:latin typeface="Courier New" pitchFamily="49" charset="0"/>
                <a:ea typeface="新細明體" pitchFamily="18" charset="-120"/>
              </a:rPr>
              <a:t>d2</a:t>
            </a:r>
            <a:endParaRPr lang="en-US" altLang="zh-TW" sz="2000" dirty="0">
              <a:latin typeface="Courier New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19254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61964" y="5029200"/>
            <a:ext cx="2657474" cy="266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B9672909-C6F8-4387-9712-1DFC1E9F88CB}" type="slidenum">
              <a:rPr lang="zh-TW" altLang="en-US" b="0" smtClean="0">
                <a:latin typeface="Calibri" panose="020F0502020204030204" pitchFamily="34" charset="0"/>
              </a:rPr>
              <a:pPr/>
              <a:t>9</a:t>
            </a:fld>
            <a:endParaRPr lang="en-US" altLang="zh-TW" b="0" dirty="0" smtClean="0">
              <a:latin typeface="Calibri" panose="020F050202020403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91600" cy="762000"/>
          </a:xfrm>
        </p:spPr>
        <p:txBody>
          <a:bodyPr>
            <a:noAutofit/>
          </a:bodyPr>
          <a:lstStyle/>
          <a:p>
            <a:r>
              <a:rPr lang="en-US" altLang="zh-TW" sz="4000" dirty="0">
                <a:ea typeface="新細明體" pitchFamily="18" charset="-120"/>
              </a:rPr>
              <a:t>Structure syntax (Example)</a:t>
            </a:r>
            <a:endParaRPr lang="en-US" altLang="zh-TW" sz="4000" dirty="0" smtClean="0">
              <a:ea typeface="新細明體" pitchFamily="18" charset="-120"/>
            </a:endParaRP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461963" y="990600"/>
            <a:ext cx="3957637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struct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date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day, month, year;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main(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struct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date d1, d2;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zh-TW" sz="2000" b="0" dirty="0" smtClean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// Assign 10 to the</a:t>
            </a:r>
            <a:endParaRPr lang="en-US" altLang="zh-TW" sz="2000" b="0" dirty="0">
              <a:solidFill>
                <a:srgbClr val="00B05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// member "day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 of </a:t>
            </a: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d1</a:t>
            </a:r>
            <a:endParaRPr lang="en-US" altLang="zh-TW" sz="2000" b="0" dirty="0">
              <a:solidFill>
                <a:srgbClr val="00B05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d1.day 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// Assign 2014 to the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// member "year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 of </a:t>
            </a: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d2</a:t>
            </a:r>
            <a:endParaRPr lang="en-US" altLang="zh-TW" sz="2000" b="0" dirty="0">
              <a:solidFill>
                <a:srgbClr val="00B05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d2.year 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2014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zh-TW" sz="2000" b="0" dirty="0" smtClean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return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</a:t>
            </a:r>
          </a:p>
          <a:p>
            <a:endParaRPr lang="en-US" altLang="zh-TW" sz="2000" b="0" dirty="0" smtClean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990600"/>
            <a:ext cx="461963" cy="5257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/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/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/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</a:p>
          <a:p>
            <a:pPr eaLnBrk="1" hangingPunct="1"/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12</a:t>
            </a:r>
          </a:p>
          <a:p>
            <a:pPr eaLnBrk="1" hangingPunct="1"/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13</a:t>
            </a:r>
          </a:p>
          <a:p>
            <a:pPr eaLnBrk="1" hangingPunct="1"/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14</a:t>
            </a:r>
          </a:p>
          <a:p>
            <a:pPr eaLnBrk="1" hangingPunct="1"/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15</a:t>
            </a:r>
          </a:p>
          <a:p>
            <a:pPr eaLnBrk="1" hangingPunct="1"/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16</a:t>
            </a:r>
          </a:p>
          <a:p>
            <a:pPr eaLnBrk="1" hangingPunct="1"/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17</a:t>
            </a:r>
            <a:endParaRPr lang="en-US" altLang="zh-TW" sz="2000" b="0" dirty="0">
              <a:solidFill>
                <a:srgbClr val="5F5F5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4680268" y="1353185"/>
            <a:ext cx="2073275" cy="1268413"/>
          </a:xfrm>
          <a:prstGeom prst="rect">
            <a:avLst/>
          </a:prstGeom>
          <a:solidFill>
            <a:srgbClr val="FFF8D9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601018" y="1435735"/>
            <a:ext cx="1076325" cy="37941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/>
            <a:r>
              <a:rPr lang="en-US" altLang="zh-TW" dirty="0" smtClean="0">
                <a:ea typeface="新細明體" pitchFamily="18" charset="-120"/>
              </a:rPr>
              <a:t>10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5601018" y="1799273"/>
            <a:ext cx="1076325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/>
            <a:r>
              <a:rPr lang="en-US" altLang="zh-TW" dirty="0" smtClean="0">
                <a:ea typeface="新細明體" pitchFamily="18" charset="-120"/>
              </a:rPr>
              <a:t>?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5601018" y="2147213"/>
            <a:ext cx="1076325" cy="36933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/>
            <a:r>
              <a:rPr lang="en-US" altLang="en-US" dirty="0" smtClean="0"/>
              <a:t>?</a:t>
            </a:r>
            <a:endParaRPr lang="en-US" altLang="en-US" dirty="0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4986655" y="1448435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>
                <a:latin typeface="Courier New" pitchFamily="49" charset="0"/>
                <a:ea typeface="新細明體" pitchFamily="18" charset="-120"/>
              </a:rPr>
              <a:t>day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4718368" y="1815148"/>
            <a:ext cx="8667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>
                <a:latin typeface="Courier New" pitchFamily="49" charset="0"/>
                <a:ea typeface="新細明體" pitchFamily="18" charset="-120"/>
              </a:rPr>
              <a:t>month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4872355" y="2161223"/>
            <a:ext cx="730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>
                <a:latin typeface="Courier New" pitchFamily="49" charset="0"/>
                <a:ea typeface="新細明體" pitchFamily="18" charset="-120"/>
              </a:rPr>
              <a:t>year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4680268" y="984885"/>
            <a:ext cx="4924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sz="2000" dirty="0" smtClean="0">
                <a:latin typeface="Courier New" pitchFamily="49" charset="0"/>
                <a:ea typeface="新細明體" pitchFamily="18" charset="-120"/>
              </a:rPr>
              <a:t>d1</a:t>
            </a:r>
            <a:endParaRPr lang="en-US" altLang="zh-TW" sz="2000" dirty="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17" name="Rectangle 24"/>
          <p:cNvSpPr>
            <a:spLocks noChangeArrowheads="1"/>
          </p:cNvSpPr>
          <p:nvPr/>
        </p:nvSpPr>
        <p:spPr bwMode="auto">
          <a:xfrm>
            <a:off x="4680268" y="3120073"/>
            <a:ext cx="2073275" cy="1268412"/>
          </a:xfrm>
          <a:prstGeom prst="rect">
            <a:avLst/>
          </a:prstGeom>
          <a:solidFill>
            <a:srgbClr val="FFF8D9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" name="Rectangle 25"/>
          <p:cNvSpPr>
            <a:spLocks noChangeArrowheads="1"/>
          </p:cNvSpPr>
          <p:nvPr/>
        </p:nvSpPr>
        <p:spPr bwMode="auto">
          <a:xfrm>
            <a:off x="5601018" y="3202623"/>
            <a:ext cx="1076325" cy="37941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/>
            <a:r>
              <a:rPr lang="en-US" altLang="zh-TW" dirty="0" smtClean="0">
                <a:ea typeface="新細明體" pitchFamily="18" charset="-120"/>
              </a:rPr>
              <a:t>?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22" name="Rectangle 26"/>
          <p:cNvSpPr>
            <a:spLocks noChangeArrowheads="1"/>
          </p:cNvSpPr>
          <p:nvPr/>
        </p:nvSpPr>
        <p:spPr bwMode="auto">
          <a:xfrm>
            <a:off x="5601018" y="3566160"/>
            <a:ext cx="1076325" cy="3762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/>
            <a:r>
              <a:rPr lang="en-US" altLang="zh-TW" dirty="0" smtClean="0">
                <a:ea typeface="新細明體" pitchFamily="18" charset="-120"/>
              </a:rPr>
              <a:t>?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23" name="Rectangle 27"/>
          <p:cNvSpPr>
            <a:spLocks noChangeArrowheads="1"/>
          </p:cNvSpPr>
          <p:nvPr/>
        </p:nvSpPr>
        <p:spPr bwMode="auto">
          <a:xfrm>
            <a:off x="5601018" y="3914101"/>
            <a:ext cx="1076325" cy="36933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/>
            <a:r>
              <a:rPr lang="en-US" altLang="en-US" dirty="0" smtClean="0">
                <a:solidFill>
                  <a:srgbClr val="C00000"/>
                </a:solidFill>
              </a:rPr>
              <a:t>2014</a:t>
            </a:r>
            <a:endParaRPr lang="en-US" altLang="en-US" dirty="0">
              <a:solidFill>
                <a:srgbClr val="C00000"/>
              </a:solidFill>
            </a:endParaRPr>
          </a:p>
        </p:txBody>
      </p:sp>
      <p:sp>
        <p:nvSpPr>
          <p:cNvPr id="24" name="Text Box 28"/>
          <p:cNvSpPr txBox="1">
            <a:spLocks noChangeArrowheads="1"/>
          </p:cNvSpPr>
          <p:nvPr/>
        </p:nvSpPr>
        <p:spPr bwMode="auto">
          <a:xfrm>
            <a:off x="4986655" y="3215323"/>
            <a:ext cx="593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>
                <a:latin typeface="Courier New" pitchFamily="49" charset="0"/>
                <a:ea typeface="新細明體" pitchFamily="18" charset="-120"/>
              </a:rPr>
              <a:t>day</a:t>
            </a:r>
          </a:p>
        </p:txBody>
      </p:sp>
      <p:sp>
        <p:nvSpPr>
          <p:cNvPr id="25" name="Text Box 29"/>
          <p:cNvSpPr txBox="1">
            <a:spLocks noChangeArrowheads="1"/>
          </p:cNvSpPr>
          <p:nvPr/>
        </p:nvSpPr>
        <p:spPr bwMode="auto">
          <a:xfrm>
            <a:off x="4718368" y="3582035"/>
            <a:ext cx="8667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>
                <a:latin typeface="Courier New" pitchFamily="49" charset="0"/>
                <a:ea typeface="新細明體" pitchFamily="18" charset="-120"/>
              </a:rPr>
              <a:t>month</a:t>
            </a:r>
          </a:p>
        </p:txBody>
      </p:sp>
      <p:sp>
        <p:nvSpPr>
          <p:cNvPr id="26" name="Text Box 30"/>
          <p:cNvSpPr txBox="1">
            <a:spLocks noChangeArrowheads="1"/>
          </p:cNvSpPr>
          <p:nvPr/>
        </p:nvSpPr>
        <p:spPr bwMode="auto">
          <a:xfrm>
            <a:off x="4872355" y="392811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>
                <a:latin typeface="Courier New" pitchFamily="49" charset="0"/>
                <a:ea typeface="新細明體" pitchFamily="18" charset="-120"/>
              </a:rPr>
              <a:t>year</a:t>
            </a:r>
          </a:p>
        </p:txBody>
      </p:sp>
      <p:sp>
        <p:nvSpPr>
          <p:cNvPr id="27" name="Text Box 31"/>
          <p:cNvSpPr txBox="1">
            <a:spLocks noChangeArrowheads="1"/>
          </p:cNvSpPr>
          <p:nvPr/>
        </p:nvSpPr>
        <p:spPr bwMode="auto">
          <a:xfrm>
            <a:off x="4680268" y="2751773"/>
            <a:ext cx="4924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sz="2000" dirty="0" smtClean="0">
                <a:latin typeface="Courier New" pitchFamily="49" charset="0"/>
                <a:ea typeface="新細明體" pitchFamily="18" charset="-120"/>
              </a:rPr>
              <a:t>d2</a:t>
            </a:r>
            <a:endParaRPr lang="en-US" altLang="zh-TW" sz="2000" dirty="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28" name="Rectangle 7"/>
          <p:cNvSpPr txBox="1">
            <a:spLocks noChangeArrowheads="1"/>
          </p:cNvSpPr>
          <p:nvPr/>
        </p:nvSpPr>
        <p:spPr>
          <a:xfrm>
            <a:off x="4438807" y="4495800"/>
            <a:ext cx="4724400" cy="1752600"/>
          </a:xfrm>
          <a:prstGeom prst="rect">
            <a:avLst/>
          </a:prstGeom>
          <a:solidFill>
            <a:srgbClr val="CCFFCC"/>
          </a:solidFill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A member of type </a:t>
            </a:r>
            <a:r>
              <a:rPr lang="en-US" altLang="zh-TW" sz="2400" dirty="0" err="1" smtClean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 is just like a regular variable of type </a:t>
            </a:r>
            <a:r>
              <a:rPr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. Any syntax that is valid for a variable of type </a:t>
            </a:r>
            <a:r>
              <a:rPr lang="en-US" altLang="zh-TW" sz="2400" dirty="0" err="1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 is also valid for a member of type </a:t>
            </a:r>
            <a:r>
              <a:rPr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.</a:t>
            </a:r>
            <a:endParaRPr lang="en-US" altLang="zh-TW" sz="2400" dirty="0">
              <a:solidFill>
                <a:srgbClr val="00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0483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418"/>
  <p:tag name="DEFAULTHEIGHT" val="3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5351</TotalTime>
  <Words>1617</Words>
  <Application>Microsoft Office PowerPoint</Application>
  <PresentationFormat>On-screen Show (4:3)</PresentationFormat>
  <Paragraphs>437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Calibri</vt:lpstr>
      <vt:lpstr>Wingdings</vt:lpstr>
      <vt:lpstr>新細明體</vt:lpstr>
      <vt:lpstr>Arial</vt:lpstr>
      <vt:lpstr>Helvetica</vt:lpstr>
      <vt:lpstr>Courier New</vt:lpstr>
      <vt:lpstr>Times New Roman</vt:lpstr>
      <vt:lpstr>宋体</vt:lpstr>
      <vt:lpstr>Consolas</vt:lpstr>
      <vt:lpstr>Office Theme</vt:lpstr>
      <vt:lpstr>Structures</vt:lpstr>
      <vt:lpstr>Outline</vt:lpstr>
      <vt:lpstr>Introduction</vt:lpstr>
      <vt:lpstr>Defining a Structure Type (Syntax)</vt:lpstr>
      <vt:lpstr>Structure syntax (Example)</vt:lpstr>
      <vt:lpstr>Structure syntax (Example)</vt:lpstr>
      <vt:lpstr>Structure syntax (Example)</vt:lpstr>
      <vt:lpstr>Structure syntax (Example)</vt:lpstr>
      <vt:lpstr>Structure syntax (Example)</vt:lpstr>
      <vt:lpstr>Accessing structure's members (Example)</vt:lpstr>
      <vt:lpstr>Defining an alias to an existing data type</vt:lpstr>
      <vt:lpstr>Defining an alias to an existing data type</vt:lpstr>
      <vt:lpstr>Combining typedef with structure definition</vt:lpstr>
      <vt:lpstr>Initializing a structure (Syntax)</vt:lpstr>
      <vt:lpstr>Copying a structure</vt:lpstr>
      <vt:lpstr>Passing a structure to a function (by value)</vt:lpstr>
      <vt:lpstr>Passing a structure to a function (by reference)</vt:lpstr>
      <vt:lpstr>Returning a structure from a function</vt:lpstr>
      <vt:lpstr>Summary</vt:lpstr>
      <vt:lpstr>Reading Assignment</vt:lpstr>
    </vt:vector>
  </TitlesOfParts>
  <Company>CUHK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and Expressions</dc:title>
  <dc:creator>yclaw</dc:creator>
  <cp:lastModifiedBy>Michael FUNG</cp:lastModifiedBy>
  <cp:revision>225</cp:revision>
  <dcterms:created xsi:type="dcterms:W3CDTF">2011-07-19T12:51:33Z</dcterms:created>
  <dcterms:modified xsi:type="dcterms:W3CDTF">2016-11-08T06:55:49Z</dcterms:modified>
</cp:coreProperties>
</file>