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96" r:id="rId4"/>
    <p:sldId id="301" r:id="rId5"/>
    <p:sldId id="304" r:id="rId6"/>
    <p:sldId id="307" r:id="rId7"/>
    <p:sldId id="308" r:id="rId8"/>
    <p:sldId id="309" r:id="rId9"/>
    <p:sldId id="311" r:id="rId10"/>
    <p:sldId id="313" r:id="rId11"/>
    <p:sldId id="312" r:id="rId12"/>
    <p:sldId id="314" r:id="rId13"/>
    <p:sldId id="315" r:id="rId14"/>
    <p:sldId id="316" r:id="rId15"/>
    <p:sldId id="317" r:id="rId16"/>
    <p:sldId id="321" r:id="rId17"/>
    <p:sldId id="322" r:id="rId18"/>
    <p:sldId id="323" r:id="rId19"/>
    <p:sldId id="324" r:id="rId20"/>
    <p:sldId id="327" r:id="rId21"/>
    <p:sldId id="326" r:id="rId22"/>
    <p:sldId id="328" r:id="rId23"/>
    <p:sldId id="329" r:id="rId24"/>
    <p:sldId id="330" r:id="rId25"/>
    <p:sldId id="303" r:id="rId26"/>
    <p:sldId id="331" r:id="rId27"/>
    <p:sldId id="332" r:id="rId28"/>
    <p:sldId id="333" r:id="rId29"/>
    <p:sldId id="334" r:id="rId30"/>
    <p:sldId id="336" r:id="rId31"/>
    <p:sldId id="335" r:id="rId32"/>
    <p:sldId id="337" r:id="rId3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新細明體" panose="02020500000000000000" pitchFamily="18" charset="-120"/>
      <p:regular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</p:embeddedFontLst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FFCC"/>
    <a:srgbClr val="750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9151" autoAdjust="0"/>
  </p:normalViewPr>
  <p:slideViewPr>
    <p:cSldViewPr>
      <p:cViewPr varScale="1">
        <p:scale>
          <a:sx n="111" d="100"/>
          <a:sy n="111" d="100"/>
        </p:scale>
        <p:origin x="102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2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39E7D-0933-49A8-85E9-DAA850E73190}" type="datetimeFigureOut">
              <a:rPr lang="en-US" smtClean="0"/>
              <a:pPr/>
              <a:t>2016-11-08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993CB-FC2D-4E9E-AEBC-5A9FE389B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9B9A-975C-46BF-9E10-71766046399C}" type="datetimeFigureOut">
              <a:rPr lang="en-US" smtClean="0"/>
              <a:pPr/>
              <a:t>2016-11-08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97462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066800"/>
            <a:ext cx="8991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7"/>
            <a:ext cx="8534400" cy="2898773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>
                <a:ea typeface="新細明體" pitchFamily="18" charset="-120"/>
              </a:rPr>
              <a:t>Pointers</a:t>
            </a:r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8D5D379E-E054-40E6-8291-3D26F0C6950D}" type="slidenum">
              <a:rPr lang="zh-TW" altLang="en-US" b="0" smtClean="0">
                <a:latin typeface="Calibri" panose="020F0502020204030204" pitchFamily="34" charset="0"/>
              </a:rPr>
              <a:pPr/>
              <a:t>10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143000"/>
            <a:ext cx="8526463" cy="502920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Pointers are passed by value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The address store in one pointer variable (the actual parameter) is copied to another pointer variable (the formal parameter).</a:t>
            </a:r>
          </a:p>
          <a:p>
            <a:pPr eaLnBrk="1" hangingPunct="1"/>
            <a:endParaRPr lang="en-US" altLang="zh-TW" sz="1400" dirty="0" smtClean="0">
              <a:ea typeface="新細明體" pitchFamily="18" charset="-120"/>
            </a:endParaRPr>
          </a:p>
          <a:p>
            <a:pPr eaLnBrk="1" hangingPunct="1"/>
            <a:endParaRPr lang="en-US" altLang="zh-TW" sz="1400" dirty="0" smtClean="0">
              <a:ea typeface="新細明體" pitchFamily="18" charset="-120"/>
            </a:endParaRP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Passing pointers allow us to </a:t>
            </a:r>
            <a:r>
              <a:rPr lang="en-US" altLang="zh-TW" u="sng" dirty="0" smtClean="0">
                <a:ea typeface="新細明體" pitchFamily="18" charset="-120"/>
              </a:rPr>
              <a:t>emulate</a:t>
            </a:r>
            <a:r>
              <a:rPr lang="en-US" altLang="zh-TW" dirty="0" smtClean="0">
                <a:ea typeface="新細明體" pitchFamily="18" charset="-120"/>
              </a:rPr>
              <a:t> the effect of "pass by reference".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When the </a:t>
            </a:r>
            <a:r>
              <a:rPr lang="en-US" altLang="zh-TW" dirty="0" err="1" smtClean="0">
                <a:ea typeface="新細明體" pitchFamily="18" charset="-120"/>
              </a:rPr>
              <a:t>callee</a:t>
            </a:r>
            <a:r>
              <a:rPr lang="en-US" altLang="zh-TW" dirty="0" smtClean="0">
                <a:ea typeface="新細明體" pitchFamily="18" charset="-120"/>
              </a:rPr>
              <a:t> receives the memory address, the </a:t>
            </a:r>
            <a:r>
              <a:rPr lang="en-US" altLang="zh-TW" dirty="0" err="1" smtClean="0">
                <a:ea typeface="新細明體" pitchFamily="18" charset="-120"/>
              </a:rPr>
              <a:t>callee</a:t>
            </a:r>
            <a:r>
              <a:rPr lang="en-US" altLang="zh-TW" dirty="0" smtClean="0">
                <a:ea typeface="新細明體" pitchFamily="18" charset="-120"/>
              </a:rPr>
              <a:t> can access the data stored at that memory address.</a:t>
            </a:r>
            <a:endParaRPr lang="en-US" altLang="zh-TW" sz="2800" b="1" dirty="0" smtClean="0">
              <a:latin typeface="Consolas" panose="020B0609020204030204" pitchFamily="49" charset="0"/>
              <a:ea typeface="新細明體" pitchFamily="18" charset="-12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Pointers as Parameters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94469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2728356"/>
            <a:ext cx="50292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11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2.1. Pointers </a:t>
            </a:r>
            <a:r>
              <a:rPr lang="en-US" sz="4000" dirty="0"/>
              <a:t>as Parameters</a:t>
            </a:r>
            <a:endParaRPr lang="en-US" altLang="zh-TW" sz="4000" dirty="0" smtClean="0">
              <a:ea typeface="新細明體" pitchFamily="18" charset="-12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4567237" cy="406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foo(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*p)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*p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*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&amp;x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foo(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x);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Print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return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4064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6" name="Oval 15"/>
          <p:cNvSpPr/>
          <p:nvPr/>
        </p:nvSpPr>
        <p:spPr>
          <a:xfrm>
            <a:off x="5760847" y="3314700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891146" y="3505200"/>
            <a:ext cx="70076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591915" y="3298885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69650" y="368941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59073" y="368941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230981" y="5181600"/>
            <a:ext cx="8608219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(Line 6) Initially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, </a:t>
            </a:r>
            <a:r>
              <a:rPr lang="en-US" altLang="zh-TW" sz="2000" dirty="0" err="1" smtClean="0">
                <a:latin typeface="Consolas" panose="020B060902020403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holds the address of 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</a:rPr>
              <a:t>x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.</a:t>
            </a:r>
            <a:endParaRPr lang="en-US" altLang="zh-TW" sz="2000" dirty="0">
              <a:latin typeface="Consolas" panose="020B060902020403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14690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3352800"/>
            <a:ext cx="50292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12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sz="4000" dirty="0"/>
              <a:t>2.1. Pointers as Parameters</a:t>
            </a:r>
            <a:endParaRPr lang="en-US" altLang="zh-TW" sz="4000" dirty="0" smtClean="0">
              <a:ea typeface="新細明體" pitchFamily="18" charset="-12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4567237" cy="406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foo(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*p)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*p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*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&amp;x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foo(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x);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Print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return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4064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2" name="Oval 11"/>
          <p:cNvSpPr/>
          <p:nvPr/>
        </p:nvSpPr>
        <p:spPr>
          <a:xfrm>
            <a:off x="5760846" y="1160343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21101" y="155239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6891146" y="1347697"/>
            <a:ext cx="700769" cy="1951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760847" y="3314700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6891146" y="3505200"/>
            <a:ext cx="70076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7591915" y="3298885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69650" y="368941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59073" y="368941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230981" y="5181600"/>
            <a:ext cx="8608219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(Line 8) During the function call, value 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of </a:t>
            </a:r>
            <a:r>
              <a:rPr lang="en-US" altLang="zh-TW" sz="2000" dirty="0" err="1">
                <a:latin typeface="Consolas" panose="020B0609020204030204" pitchFamily="49" charset="0"/>
                <a:ea typeface="新細明體" pitchFamily="18" charset="-120"/>
              </a:rPr>
              <a:t>ptr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(address of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</a:rPr>
              <a:t>x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) is copied to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</a:rPr>
              <a:t>p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. In 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effect,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</a:rPr>
              <a:t>p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points 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to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</a:rPr>
              <a:t>x.</a:t>
            </a:r>
          </a:p>
          <a:p>
            <a:endParaRPr lang="en-US" altLang="zh-TW" sz="2000" dirty="0">
              <a:latin typeface="Consolas" panose="020B060902020403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94361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1371451"/>
            <a:ext cx="50292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13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sz="4000" dirty="0"/>
              <a:t>2.1. Pointers as Parameters</a:t>
            </a:r>
            <a:endParaRPr lang="en-US" altLang="zh-TW" sz="4000" dirty="0" smtClean="0">
              <a:ea typeface="新細明體" pitchFamily="18" charset="-12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4567237" cy="406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foo(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*p)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*p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*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&amp;x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foo(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x);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Print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return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4064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2" name="Oval 11"/>
          <p:cNvSpPr/>
          <p:nvPr/>
        </p:nvSpPr>
        <p:spPr>
          <a:xfrm>
            <a:off x="5760846" y="1160343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221101" y="155239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6891146" y="1347697"/>
            <a:ext cx="700769" cy="1951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760847" y="3314700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6891146" y="3505200"/>
            <a:ext cx="70076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7591915" y="3298885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endParaRPr lang="en-US" altLang="zh-TW" sz="2000" b="0" dirty="0">
              <a:solidFill>
                <a:srgbClr val="C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69650" y="368941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59073" y="368941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230981" y="5181600"/>
            <a:ext cx="8608219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(Line 2) During the function call, since 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is pointing at 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, 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*p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is just  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. As a result, even though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foo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cannot access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in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main()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directly, it is able to modify 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through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.</a:t>
            </a:r>
            <a:endParaRPr lang="en-US" altLang="zh-TW" sz="2000" dirty="0">
              <a:latin typeface="Consolas" panose="020B0609020204030204" pitchFamily="49" charset="0"/>
              <a:ea typeface="新細明體" pitchFamily="18" charset="-120"/>
            </a:endParaRPr>
          </a:p>
          <a:p>
            <a:endParaRPr lang="en-US" altLang="zh-TW" sz="2000" dirty="0">
              <a:latin typeface="Consolas" panose="020B060902020403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45917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0" y="3718232"/>
            <a:ext cx="50292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14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sz="4000" dirty="0"/>
              <a:t>2.1. Pointers as Parameters</a:t>
            </a:r>
            <a:endParaRPr lang="en-US" altLang="zh-TW" sz="4000" dirty="0" smtClean="0">
              <a:ea typeface="新細明體" pitchFamily="18" charset="-12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4567237" cy="406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foo(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*p)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*p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*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&amp;x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foo(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x);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Print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return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4064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5" name="Oval 14"/>
          <p:cNvSpPr/>
          <p:nvPr/>
        </p:nvSpPr>
        <p:spPr>
          <a:xfrm>
            <a:off x="5760847" y="3314700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6891146" y="3505200"/>
            <a:ext cx="70076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7591915" y="3298885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endParaRPr lang="en-US" altLang="zh-TW" sz="2000" b="0" dirty="0">
              <a:solidFill>
                <a:srgbClr val="C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69650" y="368941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59073" y="368941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230981" y="5181600"/>
            <a:ext cx="8608219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(Line 9) When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foo()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finishes and execution returns to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main()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, the value of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in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main()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has already been changed to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.</a:t>
            </a:r>
            <a:endParaRPr lang="en-US" altLang="zh-TW" sz="2000" dirty="0">
              <a:latin typeface="Consolas" panose="020B060902020403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45478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295400" y="3337232"/>
            <a:ext cx="4572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15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sz="4000" dirty="0"/>
              <a:t>2.1. Pointers as Parameters</a:t>
            </a:r>
            <a:endParaRPr lang="en-US" altLang="zh-TW" sz="4000" dirty="0" smtClean="0">
              <a:ea typeface="新細明體" pitchFamily="18" charset="-12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4567237" cy="406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foo(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*p)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*p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 = </a:t>
            </a:r>
            <a:r>
              <a:rPr lang="en-US" altLang="zh-TW" sz="2000" b="0" dirty="0" smtClean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foo(&amp;x);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x);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Print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return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4064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230981" y="5181600"/>
            <a:ext cx="8608219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We can also pass the address of a variable directly (instead of first assigning the address to a pointer variable) to a function that accepts an address as its parameter.</a:t>
            </a:r>
          </a:p>
        </p:txBody>
      </p:sp>
      <p:sp>
        <p:nvSpPr>
          <p:cNvPr id="9" name="Oval 8"/>
          <p:cNvSpPr/>
          <p:nvPr/>
        </p:nvSpPr>
        <p:spPr>
          <a:xfrm>
            <a:off x="5760846" y="1160343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21101" y="155239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6891146" y="1347697"/>
            <a:ext cx="700769" cy="1951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591915" y="3298885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endParaRPr lang="en-US" altLang="zh-TW" sz="2000" b="0" dirty="0">
              <a:solidFill>
                <a:srgbClr val="C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59073" y="368941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6827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62000" y="4057308"/>
            <a:ext cx="26670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16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2.2. Passing multiple values to a caller via parameters</a:t>
            </a:r>
            <a:endParaRPr lang="en-US" altLang="zh-TW" sz="2800" b="1" dirty="0" smtClean="0">
              <a:ea typeface="新細明體" pitchFamily="18" charset="-12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5100637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readTwoInt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*p1, 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num1, num2;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</a:t>
            </a:r>
            <a:r>
              <a:rPr lang="en-US" altLang="zh-TW" sz="2000" b="0" dirty="0" err="1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d%d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&amp;num1, &amp;num2);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*p1 = num1;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*p2 = num2;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x, y;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readTwoInt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(&amp;x, &amp;y);</a:t>
            </a:r>
            <a:endParaRPr lang="en-US" altLang="zh-TW" sz="2000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return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411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76200" y="5181600"/>
            <a:ext cx="8991599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At the start of the function call, 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p1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and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p2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point to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and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respectively.</a:t>
            </a:r>
          </a:p>
        </p:txBody>
      </p:sp>
      <p:sp>
        <p:nvSpPr>
          <p:cNvPr id="9" name="Oval 8"/>
          <p:cNvSpPr/>
          <p:nvPr/>
        </p:nvSpPr>
        <p:spPr>
          <a:xfrm>
            <a:off x="5726331" y="1014613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56631" y="1224464"/>
            <a:ext cx="1236852" cy="202891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093483" y="3866808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?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58084" y="135772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60641" y="425733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8093483" y="3062884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60641" y="345340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8093483" y="1800285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58095" y="218128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8093483" y="996361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149044" y="135772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26331" y="1847699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67730" y="221820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p2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>
            <a:off x="6856631" y="2048424"/>
            <a:ext cx="1236852" cy="202891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855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14400" y="1675775"/>
            <a:ext cx="4114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17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sz="2800" dirty="0"/>
              <a:t>2.2. Passing multiple values to a caller via parameters</a:t>
            </a:r>
            <a:endParaRPr lang="en-US" altLang="zh-TW" sz="2800" dirty="0" smtClean="0">
              <a:ea typeface="新細明體" pitchFamily="18" charset="-12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5100637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readTwoInt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*p1, 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num1, num2;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</a:t>
            </a:r>
            <a:r>
              <a:rPr lang="en-US" altLang="zh-TW" sz="2000" b="0" dirty="0" err="1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d%d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&amp;num1, &amp;num2);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*p1 = num1;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*p2 = num2;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x, y;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readTwoInt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(&amp;x, &amp;y);</a:t>
            </a:r>
            <a:endParaRPr lang="en-US" altLang="zh-TW" sz="2000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return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419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76200" y="5257800"/>
            <a:ext cx="8991599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Suppose the input values are 123 and 456.</a:t>
            </a:r>
          </a:p>
          <a:p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Through the address of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num1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and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num2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, </a:t>
            </a:r>
            <a:r>
              <a:rPr lang="en-US" altLang="zh-TW" sz="200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is able to "dereference the addresses" and store the input values in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num1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and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num2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.</a:t>
            </a:r>
          </a:p>
        </p:txBody>
      </p:sp>
      <p:sp>
        <p:nvSpPr>
          <p:cNvPr id="9" name="Oval 8"/>
          <p:cNvSpPr/>
          <p:nvPr/>
        </p:nvSpPr>
        <p:spPr>
          <a:xfrm>
            <a:off x="5726331" y="1014613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56631" y="1224464"/>
            <a:ext cx="1236852" cy="202891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093483" y="3866808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?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58084" y="135772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60641" y="425733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8093483" y="3062884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60641" y="345340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8093483" y="1800285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456</a:t>
            </a:r>
            <a:endParaRPr lang="en-US" altLang="zh-TW" sz="2000" b="0" dirty="0">
              <a:solidFill>
                <a:srgbClr val="C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58095" y="218128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8093483" y="996361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123</a:t>
            </a:r>
            <a:endParaRPr lang="en-US" altLang="zh-TW" sz="2000" b="0" dirty="0">
              <a:solidFill>
                <a:srgbClr val="C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49044" y="135772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26331" y="1847699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67730" y="221820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p2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>
            <a:off x="6856631" y="2048424"/>
            <a:ext cx="1236852" cy="202891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446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6800" y="2056774"/>
            <a:ext cx="1447800" cy="6864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18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sz="2800" dirty="0"/>
              <a:t>2.2. Passing multiple values to a caller via parameters</a:t>
            </a:r>
            <a:endParaRPr lang="en-US" altLang="zh-TW" sz="2800" dirty="0" smtClean="0">
              <a:ea typeface="新細明體" pitchFamily="18" charset="-12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5100637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readTwoInt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*p1, 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num1, num2;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</a:t>
            </a:r>
            <a:r>
              <a:rPr lang="en-US" altLang="zh-TW" sz="2000" b="0" dirty="0" err="1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d%d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&amp;num1, &amp;num2);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*p1 = num1;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*p2 = num2;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x, y;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readTwoInt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(&amp;x, &amp;y);</a:t>
            </a:r>
            <a:endParaRPr lang="en-US" altLang="zh-TW" sz="2000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return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419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76200" y="5257800"/>
            <a:ext cx="8991599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Through </a:t>
            </a:r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p1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and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p2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, </a:t>
            </a:r>
            <a:r>
              <a:rPr lang="en-US" altLang="zh-TW" sz="200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readTwoInt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is able to copy the result to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and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, thus achieving the effect of passing two integers back to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main()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.</a:t>
            </a:r>
          </a:p>
        </p:txBody>
      </p:sp>
      <p:sp>
        <p:nvSpPr>
          <p:cNvPr id="9" name="Oval 8"/>
          <p:cNvSpPr/>
          <p:nvPr/>
        </p:nvSpPr>
        <p:spPr>
          <a:xfrm>
            <a:off x="5726331" y="1014613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56631" y="1224464"/>
            <a:ext cx="1236852" cy="202891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093483" y="3866808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456</a:t>
            </a:r>
            <a:endParaRPr lang="en-US" altLang="zh-TW" sz="2000" b="0" dirty="0">
              <a:solidFill>
                <a:srgbClr val="C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58084" y="135772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60641" y="425733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8093483" y="3062884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123</a:t>
            </a:r>
            <a:endParaRPr lang="en-US" altLang="zh-TW" sz="2000" b="0" dirty="0">
              <a:solidFill>
                <a:srgbClr val="C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60641" y="345340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8093483" y="1800285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456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58095" y="218128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num2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8093483" y="996361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123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49044" y="135772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num1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26331" y="1847699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67730" y="221820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p2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>
            <a:off x="6856631" y="2048424"/>
            <a:ext cx="1236852" cy="202891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5" name="Curved Right Arrow 24"/>
          <p:cNvSpPr/>
          <p:nvPr/>
        </p:nvSpPr>
        <p:spPr>
          <a:xfrm>
            <a:off x="7696200" y="1224464"/>
            <a:ext cx="327932" cy="2090236"/>
          </a:xfrm>
          <a:prstGeom prst="curvedRightArrow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Right Arrow 26"/>
          <p:cNvSpPr/>
          <p:nvPr/>
        </p:nvSpPr>
        <p:spPr>
          <a:xfrm>
            <a:off x="7696940" y="1964450"/>
            <a:ext cx="327932" cy="2090236"/>
          </a:xfrm>
          <a:prstGeom prst="curved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7243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19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sz="2800" dirty="0"/>
              <a:t>2.2. Passing multiple values to a caller via parameters</a:t>
            </a:r>
            <a:endParaRPr lang="en-US" altLang="zh-TW" sz="2800" dirty="0" smtClean="0">
              <a:ea typeface="新細明體" pitchFamily="18" charset="-12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5100637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readTwoInt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*p1, 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</a:t>
            </a:r>
            <a:r>
              <a:rPr lang="en-US" altLang="zh-TW" sz="2000" b="0" dirty="0" err="1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d%d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p1, p2);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x, y;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readTwoInt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(&amp;x, &amp;y);</a:t>
            </a:r>
            <a:endParaRPr lang="en-US" altLang="zh-TW" sz="2000" b="0" dirty="0" smtClean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return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419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76200" y="5257800"/>
            <a:ext cx="8991599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Since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p1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and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p2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are storing the address of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and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, we can pass the addresses to </a:t>
            </a:r>
            <a:r>
              <a:rPr lang="en-US" altLang="zh-TW" sz="200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directly (i.e., no need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&amp;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). This way, </a:t>
            </a:r>
            <a:r>
              <a:rPr lang="en-US" altLang="zh-TW" sz="200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()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will store the input directly in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and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2457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Pointers in C language</a:t>
            </a:r>
          </a:p>
          <a:p>
            <a:pPr lvl="1"/>
            <a:r>
              <a:rPr lang="en-US" dirty="0" smtClean="0"/>
              <a:t>What is a pointer?</a:t>
            </a:r>
          </a:p>
          <a:p>
            <a:pPr lvl="1"/>
            <a:r>
              <a:rPr lang="en-US" dirty="0" smtClean="0"/>
              <a:t>Pointer syntax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2. Passing </a:t>
            </a:r>
            <a:r>
              <a:rPr lang="en-US" dirty="0"/>
              <a:t>data by reference via Pointers</a:t>
            </a:r>
          </a:p>
          <a:p>
            <a:pPr lvl="1"/>
            <a:r>
              <a:rPr lang="en-US" dirty="0" smtClean="0"/>
              <a:t>How to pass multiple data from a function to its caller via parameters?</a:t>
            </a:r>
          </a:p>
          <a:p>
            <a:pPr lvl="1"/>
            <a:r>
              <a:rPr lang="en-US" dirty="0" smtClean="0"/>
              <a:t>How to implement a function to swap the value of two variables?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3. Additional pointer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17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20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2.3. Swapping the value of two variables</a:t>
            </a:r>
            <a:endParaRPr lang="en-US" altLang="zh-TW" sz="3600" b="1" dirty="0" smtClean="0">
              <a:ea typeface="新細明體" pitchFamily="18" charset="-120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76200" y="5676900"/>
            <a:ext cx="8991599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Which version of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swap()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would correctly swap the value of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and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in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main()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?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304800" y="1143000"/>
            <a:ext cx="4110036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Version 1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swap(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*a,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*b)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*a;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*a = *b;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*b 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647" y="3352800"/>
            <a:ext cx="4110036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Version 2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swap(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*a,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*b)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b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b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800600" y="1116367"/>
            <a:ext cx="4110036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main(</a:t>
            </a: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x = 5, y = 2;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swap(&amp;x, &amp;y);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return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91374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21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2.3. Swapping the value of two variables</a:t>
            </a:r>
            <a:endParaRPr lang="en-US" altLang="zh-TW" sz="2800" dirty="0" smtClean="0">
              <a:ea typeface="新細明體" pitchFamily="18" charset="-120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76200" y="5676900"/>
            <a:ext cx="8991599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At the start of the function call …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304800" y="1143000"/>
            <a:ext cx="4110036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Version 1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swap(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*a,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*b)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*a;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*a = *b;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*b 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647" y="3352800"/>
            <a:ext cx="4110036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Version 2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swap(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*a,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*b)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b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b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5170826" y="1214638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10588" y="118923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32854" y="1799396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53076" y="178984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37978" y="1252434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58200" y="124287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65702" y="1790762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05464" y="177292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301126" y="1430107"/>
            <a:ext cx="12368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6296002" y="1989896"/>
            <a:ext cx="12368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7537979" y="2373979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?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58202" y="235486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170826" y="3472154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10588" y="344675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7532854" y="4056912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53076" y="404735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7537978" y="3509950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58200" y="350039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165702" y="4048278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805464" y="403044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6301126" y="3687623"/>
            <a:ext cx="12368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3" name="Line 9"/>
          <p:cNvSpPr>
            <a:spLocks noChangeShapeType="1"/>
          </p:cNvSpPr>
          <p:nvPr/>
        </p:nvSpPr>
        <p:spPr bwMode="auto">
          <a:xfrm>
            <a:off x="6296002" y="4247412"/>
            <a:ext cx="12368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81800" y="462194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5170826" y="4612385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557843" y="461238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>
            <a:off x="6301127" y="4821995"/>
            <a:ext cx="48067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97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599080" y="4069770"/>
            <a:ext cx="1828800" cy="3214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09600" y="1868500"/>
            <a:ext cx="1828800" cy="3214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22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2.3. Swapping the value of two variables</a:t>
            </a:r>
            <a:endParaRPr lang="en-US" altLang="zh-TW" sz="2800" dirty="0" smtClean="0">
              <a:ea typeface="新細明體" pitchFamily="18" charset="-120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76200" y="5676900"/>
            <a:ext cx="8991599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en-US" altLang="zh-TW" sz="2000" b="0" dirty="0" smtClean="0">
              <a:latin typeface="Calibri" panose="020F0502020204030204" pitchFamily="34" charset="0"/>
              <a:ea typeface="新細明體" pitchFamily="18" charset="-120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304800" y="1143000"/>
            <a:ext cx="4110036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Version 1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swap(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*a,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*b)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*a;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*a = *b;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*b 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647" y="3352800"/>
            <a:ext cx="4110036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Version 2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swap(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*a,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*b)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b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b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5170826" y="1214638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10588" y="118923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32854" y="1799396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53076" y="178984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37978" y="1252434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58200" y="124287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65702" y="1790762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05464" y="177292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301126" y="1430107"/>
            <a:ext cx="12368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6296002" y="1989896"/>
            <a:ext cx="12368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7537979" y="2373979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endParaRPr lang="en-US" altLang="zh-TW" sz="2000" b="0" dirty="0">
              <a:solidFill>
                <a:srgbClr val="C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58202" y="235486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170826" y="3472154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10588" y="344675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7532854" y="4056912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53076" y="404735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7537978" y="3509950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58200" y="350039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165702" y="4048278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805464" y="403044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6301126" y="3687623"/>
            <a:ext cx="12368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3" name="Line 9"/>
          <p:cNvSpPr>
            <a:spLocks noChangeShapeType="1"/>
          </p:cNvSpPr>
          <p:nvPr/>
        </p:nvSpPr>
        <p:spPr bwMode="auto">
          <a:xfrm>
            <a:off x="6296002" y="4247412"/>
            <a:ext cx="12368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170826" y="4612385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557843" y="461238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Line 9"/>
          <p:cNvSpPr>
            <a:spLocks noChangeShapeType="1"/>
          </p:cNvSpPr>
          <p:nvPr/>
        </p:nvSpPr>
        <p:spPr bwMode="auto">
          <a:xfrm flipV="1">
            <a:off x="6301127" y="3846864"/>
            <a:ext cx="1231727" cy="97513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29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599080" y="4437912"/>
            <a:ext cx="1153520" cy="3214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09600" y="2236642"/>
            <a:ext cx="1153520" cy="3214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23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2.3. Swapping the value of two variables</a:t>
            </a:r>
            <a:endParaRPr lang="en-US" altLang="zh-TW" sz="2800" dirty="0" smtClean="0">
              <a:ea typeface="新細明體" pitchFamily="18" charset="-120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76200" y="5676900"/>
            <a:ext cx="8991599" cy="49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endParaRPr lang="en-US" altLang="zh-TW" sz="2000" b="0" dirty="0" smtClean="0">
              <a:latin typeface="Calibri" panose="020F0502020204030204" pitchFamily="34" charset="0"/>
              <a:ea typeface="新細明體" pitchFamily="18" charset="-120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304800" y="1143000"/>
            <a:ext cx="4110036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Version 1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swap(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*a,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*b)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*a;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*a = *b;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*b 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647" y="3352800"/>
            <a:ext cx="4110036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Version 2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swap(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*a,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*b)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b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b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5170826" y="1214638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10588" y="118923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32854" y="1799396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53076" y="178984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37978" y="1252434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C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58200" y="124287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65702" y="1790762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05464" y="177292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301126" y="1430107"/>
            <a:ext cx="12368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6296002" y="1989896"/>
            <a:ext cx="12368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7537979" y="2373979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58202" y="235486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170826" y="3472154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10588" y="344675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7532854" y="4056912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53076" y="404735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7537978" y="3509950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58200" y="350039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165702" y="4048278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805464" y="403044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6301125" y="3687622"/>
            <a:ext cx="1236853" cy="50337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3" name="Line 9"/>
          <p:cNvSpPr>
            <a:spLocks noChangeShapeType="1"/>
          </p:cNvSpPr>
          <p:nvPr/>
        </p:nvSpPr>
        <p:spPr bwMode="auto">
          <a:xfrm>
            <a:off x="6296002" y="4247412"/>
            <a:ext cx="12368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170826" y="4612385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557843" y="461238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Line 9"/>
          <p:cNvSpPr>
            <a:spLocks noChangeShapeType="1"/>
          </p:cNvSpPr>
          <p:nvPr/>
        </p:nvSpPr>
        <p:spPr bwMode="auto">
          <a:xfrm flipV="1">
            <a:off x="6301127" y="3846864"/>
            <a:ext cx="1231727" cy="97513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90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599080" y="4739372"/>
            <a:ext cx="1219200" cy="3214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09600" y="2538102"/>
            <a:ext cx="1219200" cy="3214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24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2.3. Swapping the value of two variables</a:t>
            </a:r>
            <a:endParaRPr lang="en-US" altLang="zh-TW" sz="2800" dirty="0" smtClean="0">
              <a:ea typeface="新細明體" pitchFamily="18" charset="-120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76200" y="5486400"/>
            <a:ext cx="8991599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At the end of the function call, version 1 swaps the value between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and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. Version 2 only swaps the pointers within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swap()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; it leaves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x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and 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y</a:t>
            </a:r>
            <a:r>
              <a:rPr lang="en-US" altLang="zh-TW" sz="2000" b="0" dirty="0" smtClean="0">
                <a:latin typeface="Calibri" panose="020F0502020204030204" pitchFamily="34" charset="0"/>
                <a:ea typeface="新細明體" pitchFamily="18" charset="-120"/>
              </a:rPr>
              <a:t> unchanged.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304800" y="1143000"/>
            <a:ext cx="4110036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Version 1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swap(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*a,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*b)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*a;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*a = *b;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*b 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9647" y="3352800"/>
            <a:ext cx="4110036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Version 2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void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swap(</a:t>
            </a: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*a,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*b)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b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b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tmp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5170826" y="1214638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10588" y="118923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32854" y="1799396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endParaRPr lang="en-US" altLang="zh-TW" sz="2000" b="0" dirty="0">
              <a:solidFill>
                <a:srgbClr val="C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53076" y="178984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537978" y="1252434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58200" y="124287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65702" y="1790762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05464" y="177292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301126" y="1430107"/>
            <a:ext cx="12368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6296002" y="1989896"/>
            <a:ext cx="123685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7537979" y="2373979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458202" y="235486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170826" y="3472154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810588" y="344675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7532854" y="4056912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53076" y="404735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7537978" y="3509950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58200" y="350039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165702" y="4048278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805464" y="403044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6301125" y="3687622"/>
            <a:ext cx="1236853" cy="50337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3" name="Line 9"/>
          <p:cNvSpPr>
            <a:spLocks noChangeShapeType="1"/>
          </p:cNvSpPr>
          <p:nvPr/>
        </p:nvSpPr>
        <p:spPr bwMode="auto">
          <a:xfrm flipV="1">
            <a:off x="6296001" y="3700450"/>
            <a:ext cx="1241977" cy="5469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170826" y="4612385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557843" y="461238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Line 9"/>
          <p:cNvSpPr>
            <a:spLocks noChangeShapeType="1"/>
          </p:cNvSpPr>
          <p:nvPr/>
        </p:nvSpPr>
        <p:spPr bwMode="auto">
          <a:xfrm flipV="1">
            <a:off x="6301127" y="3846864"/>
            <a:ext cx="1231727" cy="97513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36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Additional Pointer Concepts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Differentiate </a:t>
            </a:r>
            <a:r>
              <a:rPr lang="en-US" dirty="0">
                <a:solidFill>
                  <a:srgbClr val="0070C0"/>
                </a:solidFill>
              </a:rPr>
              <a:t>*</a:t>
            </a:r>
            <a:r>
              <a:rPr lang="en-US" dirty="0"/>
              <a:t> in declaration and </a:t>
            </a:r>
            <a:r>
              <a:rPr lang="en-US" dirty="0" smtClean="0"/>
              <a:t>expression</a:t>
            </a:r>
          </a:p>
          <a:p>
            <a:endParaRPr lang="en-US" dirty="0" smtClean="0"/>
          </a:p>
          <a:p>
            <a:r>
              <a:rPr lang="en-US" altLang="zh-TW" dirty="0" smtClean="0">
                <a:ea typeface="新細明體" pitchFamily="18" charset="-120"/>
              </a:rPr>
              <a:t>Pointers Types</a:t>
            </a:r>
          </a:p>
          <a:p>
            <a:endParaRPr lang="en-US" dirty="0">
              <a:ea typeface="新細明體" pitchFamily="18" charset="-120"/>
            </a:endParaRPr>
          </a:p>
          <a:p>
            <a:r>
              <a:rPr lang="en-US" dirty="0" smtClean="0"/>
              <a:t>Pitfalls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484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3.1. Differentiate * in declaration and expression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ea typeface="新細明體" pitchFamily="18" charset="-120"/>
              </a:rPr>
              <a:t>In a declaration, </a:t>
            </a:r>
            <a:r>
              <a:rPr lang="en-US" altLang="zh-TW" dirty="0" smtClean="0">
                <a:solidFill>
                  <a:srgbClr val="0070C0"/>
                </a:solidFill>
                <a:ea typeface="新細明體" pitchFamily="18" charset="-120"/>
              </a:rPr>
              <a:t>*</a:t>
            </a:r>
            <a:r>
              <a:rPr lang="en-US" altLang="zh-TW" dirty="0" smtClean="0">
                <a:ea typeface="新細明體" pitchFamily="18" charset="-120"/>
              </a:rPr>
              <a:t> is used to declare that a variable is a pointer variable.</a:t>
            </a:r>
            <a:endParaRPr lang="en-US" altLang="zh-TW" dirty="0">
              <a:ea typeface="新細明體" pitchFamily="18" charset="-120"/>
            </a:endParaRPr>
          </a:p>
          <a:p>
            <a:pPr lvl="1">
              <a:buNone/>
            </a:pPr>
            <a:r>
              <a:rPr lang="en-US" altLang="zh-TW" sz="26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</a:t>
            </a:r>
            <a:r>
              <a:rPr lang="en-US" altLang="zh-TW" sz="260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6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foo;</a:t>
            </a:r>
            <a:endParaRPr lang="en-US" altLang="zh-TW" sz="260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altLang="zh-TW" sz="26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</a:t>
            </a:r>
            <a:r>
              <a:rPr lang="en-US" altLang="zh-TW" sz="260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6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6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</a:t>
            </a:r>
            <a:r>
              <a:rPr lang="en-US" altLang="zh-TW" sz="260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6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sz="2600" dirty="0">
              <a:solidFill>
                <a:srgbClr val="0099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1">
              <a:buNone/>
            </a:pPr>
            <a:endParaRPr lang="en-US" altLang="zh-TW" sz="2500" dirty="0" smtClean="0">
              <a:solidFill>
                <a:srgbClr val="009900"/>
              </a:solidFill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In </a:t>
            </a:r>
            <a:r>
              <a:rPr lang="en-US" altLang="zh-TW" dirty="0" smtClean="0">
                <a:ea typeface="新細明體" pitchFamily="18" charset="-120"/>
              </a:rPr>
              <a:t>an expression, </a:t>
            </a:r>
            <a:r>
              <a:rPr lang="en-US" altLang="zh-TW" dirty="0">
                <a:solidFill>
                  <a:srgbClr val="0070C0"/>
                </a:solidFill>
                <a:ea typeface="新細明體" pitchFamily="18" charset="-120"/>
              </a:rPr>
              <a:t>*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acts as a dereference operator.</a:t>
            </a:r>
            <a:endParaRPr lang="en-US" altLang="zh-TW" sz="2500" b="1" dirty="0">
              <a:solidFill>
                <a:srgbClr val="009900"/>
              </a:solidFill>
              <a:ea typeface="新細明體" pitchFamily="18" charset="-120"/>
            </a:endParaRPr>
          </a:p>
          <a:p>
            <a:pPr lvl="1">
              <a:buNone/>
            </a:pPr>
            <a:r>
              <a:rPr lang="en-US" altLang="zh-TW" sz="26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</a:t>
            </a:r>
            <a:r>
              <a:rPr lang="en-US" altLang="zh-TW" sz="260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6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6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&amp;foo</a:t>
            </a:r>
            <a:r>
              <a:rPr lang="en-US" altLang="zh-TW" sz="26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sz="260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lvl="1">
              <a:buNone/>
            </a:pPr>
            <a:r>
              <a:rPr lang="en-US" altLang="zh-TW" sz="26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*</a:t>
            </a:r>
            <a:r>
              <a:rPr lang="en-US" altLang="zh-TW" sz="260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6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6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999;</a:t>
            </a:r>
          </a:p>
          <a:p>
            <a:pPr lvl="1">
              <a:buNone/>
            </a:pPr>
            <a:r>
              <a:rPr lang="en-US" altLang="zh-TW" sz="26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</a:t>
            </a:r>
            <a:r>
              <a:rPr lang="en-US" altLang="zh-TW" sz="260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6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("%d", </a:t>
            </a:r>
            <a:r>
              <a:rPr lang="en-US" altLang="zh-TW" sz="26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</a:t>
            </a:r>
            <a:r>
              <a:rPr lang="en-US" altLang="zh-TW" sz="260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6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71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>
                <a:ea typeface="新細明體" pitchFamily="18" charset="-120"/>
              </a:rPr>
              <a:t>3.2. Pointers Types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9" y="2895600"/>
            <a:ext cx="8921262" cy="32766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altLang="zh-TW" b="1" dirty="0" err="1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b="1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</a:t>
            </a:r>
            <a:r>
              <a:rPr lang="en-US" altLang="zh-TW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iptr</a:t>
            </a:r>
            <a:r>
              <a:rPr lang="en-US" altLang="zh-TW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lvl="1">
              <a:buNone/>
            </a:pPr>
            <a:r>
              <a:rPr lang="en-US" altLang="zh-TW" b="1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char</a:t>
            </a:r>
            <a:r>
              <a:rPr lang="en-US" altLang="zh-TW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</a:t>
            </a:r>
            <a:r>
              <a:rPr lang="en-US" altLang="zh-TW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cptr</a:t>
            </a:r>
            <a:r>
              <a:rPr lang="en-US" altLang="zh-TW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lvl="1">
              <a:buNone/>
            </a:pPr>
            <a:endParaRPr lang="en-US" altLang="zh-TW" sz="260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r>
              <a:rPr lang="en-US" altLang="zh-TW" dirty="0" smtClean="0">
                <a:ea typeface="新細明體" pitchFamily="18" charset="-120"/>
              </a:rPr>
              <a:t>The type of a pointer variable tells a program how </a:t>
            </a:r>
            <a:r>
              <a:rPr lang="en-US" altLang="zh-TW" dirty="0">
                <a:ea typeface="新細明體" pitchFamily="18" charset="-120"/>
              </a:rPr>
              <a:t>to </a:t>
            </a:r>
            <a:r>
              <a:rPr lang="en-US" altLang="zh-TW" dirty="0" smtClean="0">
                <a:ea typeface="新細明體" pitchFamily="18" charset="-120"/>
              </a:rPr>
              <a:t>treat the datum when the pointer is dereferenced.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7766" y="1511793"/>
            <a:ext cx="1676400" cy="533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2186866" y="1778493"/>
            <a:ext cx="2438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25266" y="1587993"/>
            <a:ext cx="1600200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Datum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168066" y="1321293"/>
            <a:ext cx="2514600" cy="91440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6858000" y="990600"/>
            <a:ext cx="2173288" cy="16764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How does a program knows what type of datum this is?</a:t>
            </a:r>
          </a:p>
        </p:txBody>
      </p:sp>
      <p:sp>
        <p:nvSpPr>
          <p:cNvPr id="10" name="Oval 9"/>
          <p:cNvSpPr/>
          <p:nvPr/>
        </p:nvSpPr>
        <p:spPr>
          <a:xfrm>
            <a:off x="381000" y="2819400"/>
            <a:ext cx="1066800" cy="1066800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084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ea typeface="新細明體" pitchFamily="18" charset="-120"/>
              </a:rPr>
              <a:t>3.2. Pointers Types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9" y="5029200"/>
            <a:ext cx="8921262" cy="11430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ea typeface="新細明體" pitchFamily="18" charset="-120"/>
              </a:rPr>
              <a:t>Pointers of different types do not mix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6200" y="1143000"/>
            <a:ext cx="8915400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iptr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intVar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char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cptr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charVar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iptr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&amp;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intVar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    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OK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cptr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&amp;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charVar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   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OK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cptr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=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&amp;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intVar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     </a:t>
            </a:r>
            <a:r>
              <a:rPr lang="en-US" altLang="zh-TW" sz="2000" b="0" dirty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</a:t>
            </a:r>
            <a:r>
              <a:rPr lang="en-US" altLang="zh-TW" sz="2000" b="0" dirty="0" smtClean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Warning: </a:t>
            </a:r>
            <a:r>
              <a:rPr lang="en-US" altLang="zh-TW" sz="2000" b="0" dirty="0" err="1" smtClean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cptr</a:t>
            </a:r>
            <a:r>
              <a:rPr lang="en-US" altLang="zh-TW" sz="2000" b="0" dirty="0" smtClean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should not store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            // the address of an </a:t>
            </a:r>
            <a:r>
              <a:rPr lang="en-US" altLang="zh-TW" sz="2000" b="0" dirty="0" err="1" smtClean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variable.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solidFill>
                <a:srgbClr val="FF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cptr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iptr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			 </a:t>
            </a:r>
            <a:r>
              <a:rPr lang="en-US" altLang="zh-TW" sz="2000" b="0" dirty="0" smtClean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Warning: </a:t>
            </a:r>
            <a:r>
              <a:rPr lang="en-US" altLang="zh-TW" sz="2000" b="0" dirty="0" err="1" smtClean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cptr</a:t>
            </a:r>
            <a:r>
              <a:rPr lang="en-US" altLang="zh-TW" sz="2000" b="0" dirty="0" smtClean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should not store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            // the address of an </a:t>
            </a:r>
            <a:r>
              <a:rPr lang="en-US" altLang="zh-TW" sz="2000" b="0" dirty="0" err="1" smtClean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variable.</a:t>
            </a:r>
            <a:endParaRPr lang="en-US" altLang="zh-TW" sz="2000" b="0" dirty="0">
              <a:solidFill>
                <a:srgbClr val="FF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239000" y="228600"/>
            <a:ext cx="1752600" cy="609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Updated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603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3.3. Pitfalls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" y="1143000"/>
            <a:ext cx="30480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*p, foo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*p = 10;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    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3200400" y="1143000"/>
            <a:ext cx="5830888" cy="17526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p is not initialized, that means 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it can </a:t>
            </a: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point to any memory location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. </a:t>
            </a: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Modifying the content at an "unauthorized" 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location is dangerous and will likely cause the </a:t>
            </a: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program to crash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.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6557" y="3810000"/>
            <a:ext cx="30480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*p, foo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…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FF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*p = &amp;foo;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    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3210757" y="3810000"/>
            <a:ext cx="5830888" cy="17526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Compile-time error (incompatible types).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kumimoji="1" lang="en-US" altLang="zh-TW" sz="2400" dirty="0">
              <a:ea typeface="新細明體" pitchFamily="18" charset="-120"/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The type of the left operand, *p, is int.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The type of the right operand, &amp;foo, is an address.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kumimoji="1" lang="en-US" altLang="zh-TW" sz="2400" dirty="0" smtClean="0"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7831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>
            <a:normAutofit/>
          </a:bodyPr>
          <a:lstStyle/>
          <a:p>
            <a:r>
              <a:rPr lang="en-US" b="1" dirty="0" smtClean="0"/>
              <a:t>1.1. What is a Reference?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2590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TW" dirty="0" smtClean="0">
                <a:ea typeface="新細明體" pitchFamily="18" charset="-120"/>
              </a:rPr>
              <a:t>In programming, a </a:t>
            </a:r>
            <a:r>
              <a:rPr lang="en-US" altLang="zh-TW" i="1" dirty="0" smtClean="0">
                <a:solidFill>
                  <a:srgbClr val="0070C0"/>
                </a:solidFill>
                <a:ea typeface="新細明體" pitchFamily="18" charset="-120"/>
              </a:rPr>
              <a:t>reference</a:t>
            </a:r>
            <a:r>
              <a:rPr lang="en-US" altLang="zh-TW" dirty="0" smtClean="0">
                <a:solidFill>
                  <a:srgbClr val="0070C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is </a:t>
            </a:r>
            <a:r>
              <a:rPr lang="en-US" altLang="zh-TW" dirty="0">
                <a:ea typeface="新細明體" pitchFamily="18" charset="-120"/>
              </a:rPr>
              <a:t>a </a:t>
            </a:r>
            <a:r>
              <a:rPr lang="en-US" altLang="zh-TW" dirty="0" smtClean="0">
                <a:ea typeface="新細明體" pitchFamily="18" charset="-120"/>
              </a:rPr>
              <a:t>value that refers to a variable or a datum in the memory. </a:t>
            </a:r>
            <a:r>
              <a:rPr lang="en-US" dirty="0"/>
              <a:t>It enables a program to indirectly access a particular </a:t>
            </a:r>
            <a:r>
              <a:rPr lang="en-US" dirty="0" smtClean="0"/>
              <a:t>variable/datum.</a:t>
            </a:r>
          </a:p>
          <a:p>
            <a:pPr>
              <a:defRPr/>
            </a:pPr>
            <a:endParaRPr lang="en-US" altLang="zh-TW" dirty="0" smtClean="0">
              <a:ea typeface="新細明體" pitchFamily="18" charset="-120"/>
            </a:endParaRPr>
          </a:p>
          <a:p>
            <a:pPr>
              <a:defRPr/>
            </a:pPr>
            <a:r>
              <a:rPr lang="en-US" altLang="zh-TW" i="1" dirty="0" smtClean="0">
                <a:solidFill>
                  <a:srgbClr val="0070C0"/>
                </a:solidFill>
                <a:ea typeface="新細明體" pitchFamily="18" charset="-120"/>
              </a:rPr>
              <a:t>Dereferencing</a:t>
            </a:r>
            <a:r>
              <a:rPr lang="en-US" altLang="zh-TW" dirty="0" smtClean="0">
                <a:ea typeface="新細明體" pitchFamily="18" charset="-120"/>
              </a:rPr>
              <a:t> a reference </a:t>
            </a:r>
            <a:r>
              <a:rPr lang="en-US" altLang="zh-TW" dirty="0" smtClean="0">
                <a:ea typeface="新細明體" pitchFamily="18" charset="-120"/>
                <a:sym typeface="Wingdings" panose="05000000000000000000" pitchFamily="2" charset="2"/>
              </a:rPr>
              <a:t></a:t>
            </a:r>
            <a:r>
              <a:rPr lang="en-US" altLang="zh-TW" dirty="0" smtClean="0">
                <a:ea typeface="新細明體" pitchFamily="18" charset="-120"/>
              </a:rPr>
              <a:t> Accessing a variable/datum through the reference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550745" y="4114800"/>
            <a:ext cx="1676400" cy="533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3239845" y="4381500"/>
            <a:ext cx="2438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678245" y="4191000"/>
            <a:ext cx="1600200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Datum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1701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3.4. Value of a Pointer (Memory Address)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3657600"/>
            <a:ext cx="8932985" cy="2514600"/>
          </a:xfrm>
        </p:spPr>
        <p:txBody>
          <a:bodyPr/>
          <a:lstStyle/>
          <a:p>
            <a:r>
              <a:rPr lang="en-US" dirty="0" smtClean="0"/>
              <a:t>Memory address is just an integer. </a:t>
            </a:r>
          </a:p>
          <a:p>
            <a:endParaRPr lang="en-US" dirty="0"/>
          </a:p>
          <a:p>
            <a:r>
              <a:rPr lang="en-US" dirty="0" smtClean="0"/>
              <a:t>You can print the value of an address but the value is system dependent and does not carry much info.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6200" y="1143000"/>
            <a:ext cx="8763000" cy="228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*p, foo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100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 = &amp;foo;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"%d\n"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*p); 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This prints 100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"%d\n"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p);  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This prints the address of foo as 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            // a decimal number.</a:t>
            </a:r>
            <a:endParaRPr lang="en-US" altLang="zh-TW" sz="2000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237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what a pointer is</a:t>
            </a:r>
          </a:p>
          <a:p>
            <a:endParaRPr lang="en-US" dirty="0"/>
          </a:p>
          <a:p>
            <a:r>
              <a:rPr lang="en-US" dirty="0" smtClean="0"/>
              <a:t>Understand the pointer syntax</a:t>
            </a:r>
          </a:p>
          <a:p>
            <a:endParaRPr lang="en-US" dirty="0"/>
          </a:p>
          <a:p>
            <a:r>
              <a:rPr lang="en-US" dirty="0" smtClean="0"/>
              <a:t>Know how to implement a function with pointers as parameters (to allow the function to pass data back to its caller via parameters)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543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C: How to Program, 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, </a:t>
            </a:r>
            <a:r>
              <a:rPr lang="en-US" dirty="0" err="1" smtClean="0"/>
              <a:t>Deitel</a:t>
            </a:r>
            <a:r>
              <a:rPr lang="en-US" dirty="0" smtClean="0"/>
              <a:t> and </a:t>
            </a:r>
            <a:r>
              <a:rPr lang="en-US" dirty="0" err="1" smtClean="0"/>
              <a:t>Deitel</a:t>
            </a:r>
            <a:endParaRPr lang="en-US" dirty="0" smtClean="0"/>
          </a:p>
          <a:p>
            <a:r>
              <a:rPr lang="en-US" dirty="0"/>
              <a:t>Chapter </a:t>
            </a:r>
            <a:r>
              <a:rPr lang="en-US" dirty="0" smtClean="0"/>
              <a:t>7 </a:t>
            </a:r>
            <a:r>
              <a:rPr lang="en-US" dirty="0" smtClean="0"/>
              <a:t>C </a:t>
            </a:r>
            <a:r>
              <a:rPr lang="en-US" dirty="0" smtClean="0"/>
              <a:t>Pointers</a:t>
            </a:r>
            <a:endParaRPr lang="en-US" dirty="0"/>
          </a:p>
          <a:p>
            <a:pPr lvl="1"/>
            <a:r>
              <a:rPr lang="en-US" dirty="0" smtClean="0"/>
              <a:t>Sections </a:t>
            </a:r>
            <a:r>
              <a:rPr lang="en-US" dirty="0" smtClean="0"/>
              <a:t>7.1 </a:t>
            </a:r>
            <a:r>
              <a:rPr lang="en-US" dirty="0" smtClean="0"/>
              <a:t>– </a:t>
            </a:r>
            <a:r>
              <a:rPr lang="en-US" dirty="0" smtClean="0"/>
              <a:t>7.3: Pointer Basics and Pointer Operators</a:t>
            </a:r>
          </a:p>
          <a:p>
            <a:pPr lvl="1"/>
            <a:r>
              <a:rPr lang="en-US" dirty="0" smtClean="0"/>
              <a:t>Section 7.4: Passing Arguments to Functions by </a:t>
            </a:r>
            <a:r>
              <a:rPr lang="en-US" smtClean="0"/>
              <a:t>(Address)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38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AD906AA2-2143-45F9-B637-7E68F07B720A}" type="slidenum">
              <a:rPr lang="zh-TW" altLang="en-US" b="0" smtClean="0">
                <a:latin typeface="Calibri" panose="020F0502020204030204" pitchFamily="34" charset="0"/>
              </a:rPr>
              <a:pPr/>
              <a:t>4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>
                <a:ea typeface="新細明體" pitchFamily="18" charset="-120"/>
              </a:rPr>
              <a:t>1.2. What is a Pointer?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163638"/>
            <a:ext cx="8526463" cy="5068887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 </a:t>
            </a:r>
            <a:r>
              <a:rPr lang="en-US" altLang="zh-TW" i="1" dirty="0" smtClean="0">
                <a:solidFill>
                  <a:srgbClr val="0070C0"/>
                </a:solidFill>
                <a:ea typeface="新細明體" pitchFamily="18" charset="-120"/>
              </a:rPr>
              <a:t>pointer</a:t>
            </a:r>
            <a:r>
              <a:rPr lang="en-US" altLang="zh-TW" dirty="0" smtClean="0">
                <a:solidFill>
                  <a:srgbClr val="0070C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in C language is a kind of reference.</a:t>
            </a:r>
          </a:p>
          <a:p>
            <a:pPr eaLnBrk="1" hangingPunct="1"/>
            <a:endParaRPr lang="en-US" altLang="zh-TW" dirty="0">
              <a:ea typeface="新細明體" pitchFamily="18" charset="-120"/>
            </a:endParaRP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 pointer == A memory address</a:t>
            </a:r>
          </a:p>
          <a:p>
            <a:pPr eaLnBrk="1" hangingPunct="1"/>
            <a:endParaRPr lang="en-US" altLang="zh-TW" dirty="0">
              <a:ea typeface="新細明體" pitchFamily="18" charset="-120"/>
            </a:endParaRPr>
          </a:p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A </a:t>
            </a:r>
            <a:r>
              <a:rPr lang="en-US" altLang="zh-TW" i="1" dirty="0">
                <a:solidFill>
                  <a:srgbClr val="0070C0"/>
                </a:solidFill>
                <a:ea typeface="新細明體" pitchFamily="18" charset="-120"/>
              </a:rPr>
              <a:t>pointer variable</a:t>
            </a:r>
            <a:r>
              <a:rPr lang="en-US" altLang="zh-TW" dirty="0" smtClean="0">
                <a:ea typeface="新細明體" pitchFamily="18" charset="-120"/>
              </a:rPr>
              <a:t> is a variable that stores memory address.</a:t>
            </a:r>
          </a:p>
          <a:p>
            <a:pPr eaLnBrk="1" hangingPunct="1"/>
            <a:endParaRPr lang="en-US" altLang="zh-TW" dirty="0" smtClean="0">
              <a:ea typeface="新細明體" pitchFamily="18" charset="-120"/>
            </a:endParaRPr>
          </a:p>
          <a:p>
            <a:pPr eaLnBrk="1" hangingPunct="1"/>
            <a:endParaRPr lang="en-US" altLang="zh-TW" dirty="0" smtClean="0">
              <a:ea typeface="新細明體" pitchFamily="18" charset="-120"/>
            </a:endParaRPr>
          </a:p>
          <a:p>
            <a:pPr eaLnBrk="1" hangingPunct="1"/>
            <a:endParaRPr lang="en-US" altLang="zh-TW" dirty="0" smtClean="0">
              <a:ea typeface="新細明體" pitchFamily="18" charset="-120"/>
            </a:endParaRPr>
          </a:p>
          <a:p>
            <a:pPr eaLnBrk="1" hangingPunct="1"/>
            <a:endParaRPr lang="en-US" altLang="zh-TW" dirty="0" smtClean="0">
              <a:ea typeface="新細明體" pitchFamily="18" charset="-120"/>
            </a:endParaRPr>
          </a:p>
          <a:p>
            <a:pPr eaLnBrk="1" hangingPunct="1"/>
            <a:endParaRPr lang="en-US" altLang="zh-TW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189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46723" y="1371600"/>
            <a:ext cx="1458277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5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altLang="zh-TW" sz="4000" b="1" dirty="0" smtClean="0">
                <a:ea typeface="新細明體" pitchFamily="18" charset="-120"/>
              </a:rPr>
              <a:t>1.3. Pointer Syntax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8682037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foo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99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        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3733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  <a:endParaRPr lang="en-US" altLang="zh-TW" sz="2000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4419600" y="1219200"/>
            <a:ext cx="4611688" cy="16383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Declare a pointer variable named </a:t>
            </a:r>
            <a:r>
              <a:rPr kumimoji="1" lang="en-US" altLang="zh-TW" sz="2400" dirty="0" err="1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.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kumimoji="1" lang="en-US" altLang="zh-TW" sz="2400" dirty="0">
              <a:ea typeface="新細明體" pitchFamily="18" charset="-120"/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Initially </a:t>
            </a:r>
            <a:r>
              <a:rPr kumimoji="1" lang="en-US" altLang="zh-TW" sz="2400" dirty="0" err="1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 is uninitialized.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>
            <a:off x="1905000" y="1605950"/>
            <a:ext cx="251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739900" y="4991100"/>
            <a:ext cx="1676400" cy="533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3429000" y="525780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867400" y="5067300"/>
            <a:ext cx="1600200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99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9499" y="544830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36218" y="544830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67200" y="504819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582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1963" y="2019300"/>
            <a:ext cx="1697037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6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altLang="zh-TW" sz="4000" dirty="0" smtClean="0">
                <a:ea typeface="新細明體" pitchFamily="18" charset="-120"/>
              </a:rPr>
              <a:t>1.3. Pointer Syntax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8682037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foo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99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        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&amp;foo;       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3733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  <a:endParaRPr lang="en-US" altLang="zh-TW" sz="2000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3505200" y="1219200"/>
            <a:ext cx="5526088" cy="31242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&amp;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 is an </a:t>
            </a:r>
            <a:r>
              <a:rPr kumimoji="1" lang="en-US" altLang="zh-TW" sz="2400" i="1" dirty="0" smtClean="0">
                <a:solidFill>
                  <a:srgbClr val="0070C0"/>
                </a:solidFill>
                <a:ea typeface="新細明體" pitchFamily="18" charset="-120"/>
                <a:cs typeface="Times New Roman" pitchFamily="18" charset="0"/>
              </a:rPr>
              <a:t>address-of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 operator, it yields the memory address of a variable.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kumimoji="1" lang="en-US" altLang="zh-TW" sz="2400" dirty="0">
              <a:ea typeface="新細明體" pitchFamily="18" charset="-120"/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In this example, the address of </a:t>
            </a:r>
            <a:r>
              <a:rPr kumimoji="1"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foo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is assigned to </a:t>
            </a:r>
            <a:r>
              <a:rPr kumimoji="1" lang="en-US" altLang="zh-TW" sz="2400" dirty="0" err="1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. The effect of this is like "making </a:t>
            </a:r>
            <a:r>
              <a:rPr kumimoji="1" lang="en-US" altLang="zh-TW" sz="2400" dirty="0" err="1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 points to </a:t>
            </a:r>
            <a:r>
              <a:rPr kumimoji="1"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foo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".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>
            <a:off x="2159000" y="2209800"/>
            <a:ext cx="134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739900" y="4991100"/>
            <a:ext cx="1676400" cy="533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3429000" y="5257800"/>
            <a:ext cx="2438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867400" y="5067300"/>
            <a:ext cx="1600200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99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49499" y="544830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36218" y="544830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170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46970" y="2667000"/>
            <a:ext cx="1358029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7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ea typeface="新細明體" pitchFamily="18" charset="-120"/>
              </a:rPr>
              <a:t>1.3. Pointer Syntax</a:t>
            </a:r>
            <a:endParaRPr lang="en-US" altLang="zh-TW" sz="4000" dirty="0" smtClean="0">
              <a:ea typeface="新細明體" pitchFamily="18" charset="-12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8682037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foo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99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        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&amp;foo;       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3733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  <a:endParaRPr lang="en-US" altLang="zh-TW" sz="2000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739900" y="4991100"/>
            <a:ext cx="1676400" cy="533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3429000" y="5257800"/>
            <a:ext cx="2438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867400" y="5067300"/>
            <a:ext cx="1600200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49499" y="544830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36218" y="544830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Rectangle 7"/>
          <p:cNvSpPr txBox="1">
            <a:spLocks noChangeArrowheads="1"/>
          </p:cNvSpPr>
          <p:nvPr/>
        </p:nvSpPr>
        <p:spPr>
          <a:xfrm>
            <a:off x="3416301" y="990600"/>
            <a:ext cx="5614988" cy="32004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The </a:t>
            </a:r>
            <a:r>
              <a:rPr kumimoji="1" lang="en-US" altLang="zh-TW" sz="2400" u="sng" dirty="0" smtClean="0">
                <a:ea typeface="新細明體" pitchFamily="18" charset="-120"/>
                <a:cs typeface="Times New Roman" pitchFamily="18" charset="0"/>
              </a:rPr>
              <a:t>unary operator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1"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 is a </a:t>
            </a:r>
            <a:r>
              <a:rPr kumimoji="1" lang="en-US" altLang="zh-TW" sz="2400" i="1" dirty="0" smtClean="0">
                <a:solidFill>
                  <a:srgbClr val="0070C0"/>
                </a:solidFill>
                <a:ea typeface="新細明體" pitchFamily="18" charset="-120"/>
                <a:cs typeface="Times New Roman" pitchFamily="18" charset="0"/>
              </a:rPr>
              <a:t>dereference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 operator.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kumimoji="1" lang="en-US" altLang="zh-TW" sz="2400" dirty="0">
              <a:ea typeface="新細明體" pitchFamily="18" charset="-120"/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 err="1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 holds the address of </a:t>
            </a:r>
            <a:r>
              <a:rPr kumimoji="1"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foo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,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so </a:t>
            </a:r>
            <a:r>
              <a:rPr kumimoji="1"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</a:t>
            </a:r>
            <a:r>
              <a:rPr kumimoji="1" lang="en-US" altLang="zh-TW" sz="2400" dirty="0" err="1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  <a:sym typeface="Wingdings" panose="05000000000000000000" pitchFamily="2" charset="2"/>
              </a:rPr>
              <a:t>(dereferencing the address) means "accessing </a:t>
            </a:r>
            <a:r>
              <a:rPr kumimoji="1"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sym typeface="Wingdings" panose="05000000000000000000" pitchFamily="2" charset="2"/>
              </a:rPr>
              <a:t>foo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  <a:sym typeface="Wingdings" panose="05000000000000000000" pitchFamily="2" charset="2"/>
              </a:rPr>
              <a:t>"</a:t>
            </a:r>
          </a:p>
          <a:p>
            <a:pPr marL="0" indent="0">
              <a:spcBef>
                <a:spcPct val="0"/>
              </a:spcBef>
              <a:buFontTx/>
              <a:buNone/>
            </a:pPr>
            <a:endParaRPr kumimoji="1" lang="en-US" altLang="zh-TW" sz="2400" dirty="0">
              <a:ea typeface="新細明體" pitchFamily="18" charset="-120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  <a:sym typeface="Wingdings" panose="05000000000000000000" pitchFamily="2" charset="2"/>
              </a:rPr>
              <a:t>In this example, 10 is assigned to </a:t>
            </a:r>
            <a:r>
              <a:rPr kumimoji="1" lang="en-US" altLang="zh-TW" sz="2400" dirty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sym typeface="Wingdings" panose="05000000000000000000" pitchFamily="2" charset="2"/>
              </a:rPr>
              <a:t>foo</a:t>
            </a:r>
            <a:r>
              <a:rPr kumimoji="1" lang="en-US" altLang="zh-TW" sz="2400" dirty="0" smtClean="0">
                <a:ea typeface="新細明體" pitchFamily="18" charset="-120"/>
                <a:cs typeface="Times New Roman" pitchFamily="18" charset="0"/>
                <a:sym typeface="Wingdings" panose="05000000000000000000" pitchFamily="2" charset="2"/>
              </a:rPr>
              <a:t>.</a:t>
            </a:r>
            <a:endParaRPr kumimoji="1" lang="en-US" altLang="zh-TW" sz="2400" dirty="0" smtClean="0"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 flipH="1">
            <a:off x="1904999" y="2857500"/>
            <a:ext cx="1524001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138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8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ea typeface="新細明體" pitchFamily="18" charset="-120"/>
              </a:rPr>
              <a:t>1.3. Pointer Syntax</a:t>
            </a:r>
            <a:endParaRPr lang="en-US" altLang="zh-TW" sz="4000" dirty="0" smtClean="0">
              <a:ea typeface="新細明體" pitchFamily="18" charset="-12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8682037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foo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99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        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&amp;foo;       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3733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  <a:endParaRPr lang="en-US" altLang="zh-TW" sz="2000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739900" y="4991100"/>
            <a:ext cx="1676400" cy="533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3429000" y="5257800"/>
            <a:ext cx="2438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867400" y="5067300"/>
            <a:ext cx="1600200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49499" y="544830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36218" y="544830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Rectangle 7"/>
          <p:cNvSpPr txBox="1">
            <a:spLocks noChangeArrowheads="1"/>
          </p:cNvSpPr>
          <p:nvPr/>
        </p:nvSpPr>
        <p:spPr>
          <a:xfrm>
            <a:off x="5867400" y="2667000"/>
            <a:ext cx="1905000" cy="59055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This is </a:t>
            </a:r>
            <a:r>
              <a:rPr kumimoji="1" lang="en-US" altLang="zh-TW" sz="2400" dirty="0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</a:t>
            </a:r>
            <a:r>
              <a:rPr kumimoji="1" lang="en-US" altLang="zh-TW" sz="2400" dirty="0" err="1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endParaRPr kumimoji="1" lang="en-US" altLang="zh-TW" sz="2400" dirty="0"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4" name="Rectangle 7"/>
          <p:cNvSpPr txBox="1">
            <a:spLocks noChangeArrowheads="1"/>
          </p:cNvSpPr>
          <p:nvPr/>
        </p:nvSpPr>
        <p:spPr>
          <a:xfrm>
            <a:off x="2653428" y="2667000"/>
            <a:ext cx="1842372" cy="635000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kumimoji="1" lang="en-US" altLang="zh-TW" sz="2400" dirty="0">
                <a:ea typeface="新細明體" pitchFamily="18" charset="-120"/>
                <a:cs typeface="Times New Roman" pitchFamily="18" charset="0"/>
              </a:rPr>
              <a:t>This is </a:t>
            </a:r>
            <a:r>
              <a:rPr kumimoji="1" lang="en-US" altLang="zh-TW" sz="2400" dirty="0" err="1" smtClean="0">
                <a:solidFill>
                  <a:srgbClr val="0070C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ptr</a:t>
            </a:r>
            <a:endParaRPr kumimoji="1" lang="en-US" altLang="zh-TW" sz="2400" dirty="0" smtClean="0"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638800" y="4724400"/>
            <a:ext cx="2133600" cy="1219200"/>
          </a:xfrm>
          <a:prstGeom prst="ellipse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H="1">
            <a:off x="6705599" y="3251200"/>
            <a:ext cx="338477" cy="147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 flipH="1">
            <a:off x="2819400" y="3302000"/>
            <a:ext cx="825500" cy="142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511300" y="4724400"/>
            <a:ext cx="2133600" cy="1219200"/>
          </a:xfrm>
          <a:prstGeom prst="ellipse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737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4675991" y="3415553"/>
            <a:ext cx="1358029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58545" y="3415553"/>
            <a:ext cx="1358029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B9672909-C6F8-4387-9712-1DFC1E9F88CB}" type="slidenum">
              <a:rPr lang="zh-TW" altLang="en-US" b="0" smtClean="0">
                <a:latin typeface="Calibri" panose="020F0502020204030204" pitchFamily="34" charset="0"/>
              </a:rPr>
              <a:pPr/>
              <a:t>9</a:t>
            </a:fld>
            <a:endParaRPr lang="en-US" altLang="zh-TW" b="0" dirty="0" smtClean="0">
              <a:latin typeface="Calibri" panose="020F050202020403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altLang="zh-TW" sz="3200" dirty="0" smtClean="0">
                <a:ea typeface="新細明體" pitchFamily="18" charset="-120"/>
              </a:rPr>
              <a:t>1.4. Copying datum at an address vs. copying address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61963" y="990600"/>
            <a:ext cx="4186237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foo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bar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*p1, *p2;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p1 = &amp;foo;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p2 = &amp;bar;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Copying the </a:t>
            </a:r>
            <a:r>
              <a:rPr lang="en-US" altLang="zh-TW" sz="2000" u="sng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value</a:t>
            </a: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at an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address</a:t>
            </a:r>
            <a:endParaRPr lang="en-US" altLang="zh-TW" sz="2000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*p1 = *p2;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990600"/>
            <a:ext cx="461963" cy="2971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  <a:endParaRPr lang="en-US" altLang="zh-TW" sz="2000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61963" y="4270345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1592263" y="4460845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293031" y="4254530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endParaRPr lang="en-US" altLang="zh-TW" sz="2000" b="0" dirty="0">
              <a:solidFill>
                <a:srgbClr val="C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0766" y="464505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31824" y="463553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>
            <a:off x="1579563" y="5476845"/>
            <a:ext cx="71346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2305731" y="5270530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93716" y="566105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p2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44524" y="565153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4648200" y="990600"/>
            <a:ext cx="4495801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 err="1" smtClean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foo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bar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*p1, *p2;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p1 = &amp;foo;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p2 = &amp;bar;</a:t>
            </a:r>
          </a:p>
          <a:p>
            <a:pPr>
              <a:lnSpc>
                <a:spcPct val="110000"/>
              </a:lnSpc>
            </a:pP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Copying an address</a:t>
            </a:r>
            <a:endParaRPr lang="en-US" altLang="zh-TW" sz="2000" b="0" dirty="0">
              <a:solidFill>
                <a:srgbClr val="00B05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p1 = p2;</a:t>
            </a:r>
          </a:p>
        </p:txBody>
      </p:sp>
      <p:sp>
        <p:nvSpPr>
          <p:cNvPr id="24" name="Oval 23"/>
          <p:cNvSpPr/>
          <p:nvPr/>
        </p:nvSpPr>
        <p:spPr>
          <a:xfrm>
            <a:off x="461963" y="5286345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166632" y="4286160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6296931" y="4476660"/>
            <a:ext cx="700767" cy="98437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6997700" y="4270345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75435" y="466087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36493" y="465134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Line 9"/>
          <p:cNvSpPr>
            <a:spLocks noChangeShapeType="1"/>
          </p:cNvSpPr>
          <p:nvPr/>
        </p:nvSpPr>
        <p:spPr bwMode="auto">
          <a:xfrm>
            <a:off x="6284232" y="5492660"/>
            <a:ext cx="71346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7010400" y="5286345"/>
            <a:ext cx="860047" cy="381000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98385" y="567687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p2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49193" y="566734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166632" y="5302160"/>
            <a:ext cx="1130300" cy="3747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urved Right Arrow 1"/>
          <p:cNvSpPr/>
          <p:nvPr/>
        </p:nvSpPr>
        <p:spPr>
          <a:xfrm flipH="1" flipV="1">
            <a:off x="3276600" y="4436525"/>
            <a:ext cx="381000" cy="104529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57600" y="476995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Curved Right Arrow 42"/>
          <p:cNvSpPr/>
          <p:nvPr/>
        </p:nvSpPr>
        <p:spPr>
          <a:xfrm flipV="1">
            <a:off x="4724400" y="4429116"/>
            <a:ext cx="327932" cy="104529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057400" y="5170069"/>
            <a:ext cx="1371600" cy="544932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023032" y="5209351"/>
            <a:ext cx="1371600" cy="544932"/>
          </a:xfrm>
          <a:prstGeom prst="ellipse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37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18"/>
  <p:tag name="DEFAULTHEIGHT" val="3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6576</TotalTime>
  <Words>2435</Words>
  <Application>Microsoft Office PowerPoint</Application>
  <PresentationFormat>On-screen Show (4:3)</PresentationFormat>
  <Paragraphs>676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Calibri</vt:lpstr>
      <vt:lpstr>Wingdings</vt:lpstr>
      <vt:lpstr>新細明體</vt:lpstr>
      <vt:lpstr>Arial</vt:lpstr>
      <vt:lpstr>Times New Roman</vt:lpstr>
      <vt:lpstr>Consolas</vt:lpstr>
      <vt:lpstr>Office Theme</vt:lpstr>
      <vt:lpstr>Pointers</vt:lpstr>
      <vt:lpstr>Outline</vt:lpstr>
      <vt:lpstr>1.1. What is a Reference?</vt:lpstr>
      <vt:lpstr>1.2. What is a Pointer?</vt:lpstr>
      <vt:lpstr>1.3. Pointer Syntax</vt:lpstr>
      <vt:lpstr>1.3. Pointer Syntax</vt:lpstr>
      <vt:lpstr>1.3. Pointer Syntax</vt:lpstr>
      <vt:lpstr>1.3. Pointer Syntax</vt:lpstr>
      <vt:lpstr>1.4. Copying datum at an address vs. copying address</vt:lpstr>
      <vt:lpstr>2. Pointers as Parameters</vt:lpstr>
      <vt:lpstr>2.1. Pointers as Parameters</vt:lpstr>
      <vt:lpstr>2.1. Pointers as Parameters</vt:lpstr>
      <vt:lpstr>2.1. Pointers as Parameters</vt:lpstr>
      <vt:lpstr>2.1. Pointers as Parameters</vt:lpstr>
      <vt:lpstr>2.1. Pointers as Parameters</vt:lpstr>
      <vt:lpstr>2.2. Passing multiple values to a caller via parameters</vt:lpstr>
      <vt:lpstr>2.2. Passing multiple values to a caller via parameters</vt:lpstr>
      <vt:lpstr>2.2. Passing multiple values to a caller via parameters</vt:lpstr>
      <vt:lpstr>2.2. Passing multiple values to a caller via parameters</vt:lpstr>
      <vt:lpstr>2.3. Swapping the value of two variables</vt:lpstr>
      <vt:lpstr>2.3. Swapping the value of two variables</vt:lpstr>
      <vt:lpstr>2.3. Swapping the value of two variables</vt:lpstr>
      <vt:lpstr>2.3. Swapping the value of two variables</vt:lpstr>
      <vt:lpstr>2.3. Swapping the value of two variables</vt:lpstr>
      <vt:lpstr>3. Additional Pointer Concepts</vt:lpstr>
      <vt:lpstr>3.1. Differentiate * in declaration and expression</vt:lpstr>
      <vt:lpstr>3.2. Pointers Types</vt:lpstr>
      <vt:lpstr>3.2. Pointers Types</vt:lpstr>
      <vt:lpstr>3.3. Pitfalls</vt:lpstr>
      <vt:lpstr>3.4. Value of a Pointer (Memory Address)</vt:lpstr>
      <vt:lpstr>Summary</vt:lpstr>
      <vt:lpstr>Reading Assignment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Expressions</dc:title>
  <dc:creator>yclaw</dc:creator>
  <cp:lastModifiedBy>Michael FUNG</cp:lastModifiedBy>
  <cp:revision>270</cp:revision>
  <dcterms:created xsi:type="dcterms:W3CDTF">2011-07-19T12:51:33Z</dcterms:created>
  <dcterms:modified xsi:type="dcterms:W3CDTF">2016-11-08T06:53:31Z</dcterms:modified>
</cp:coreProperties>
</file>