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7"/>
  </p:notesMasterIdLst>
  <p:sldIdLst>
    <p:sldId id="257" r:id="rId2"/>
    <p:sldId id="258" r:id="rId3"/>
    <p:sldId id="280" r:id="rId4"/>
    <p:sldId id="260" r:id="rId5"/>
    <p:sldId id="278" r:id="rId6"/>
    <p:sldId id="281" r:id="rId7"/>
    <p:sldId id="301" r:id="rId8"/>
    <p:sldId id="302" r:id="rId9"/>
    <p:sldId id="303" r:id="rId10"/>
    <p:sldId id="300" r:id="rId11"/>
    <p:sldId id="304" r:id="rId12"/>
    <p:sldId id="282" r:id="rId13"/>
    <p:sldId id="283" r:id="rId14"/>
    <p:sldId id="305" r:id="rId15"/>
    <p:sldId id="306" r:id="rId16"/>
    <p:sldId id="307" r:id="rId17"/>
    <p:sldId id="279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0" r:id="rId27"/>
    <p:sldId id="292" r:id="rId28"/>
    <p:sldId id="285" r:id="rId29"/>
    <p:sldId id="294" r:id="rId30"/>
    <p:sldId id="308" r:id="rId31"/>
    <p:sldId id="309" r:id="rId32"/>
    <p:sldId id="310" r:id="rId33"/>
    <p:sldId id="311" r:id="rId34"/>
    <p:sldId id="312" r:id="rId35"/>
    <p:sldId id="31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663300"/>
    <a:srgbClr val="CC6600"/>
    <a:srgbClr val="FF3300"/>
    <a:srgbClr val="9900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60"/>
  </p:normalViewPr>
  <p:slideViewPr>
    <p:cSldViewPr snapToObjects="1">
      <p:cViewPr varScale="1">
        <p:scale>
          <a:sx n="115" d="100"/>
          <a:sy n="115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8F3B896-C185-4A09-8D1B-54A89B6E01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5ABBBD9-E1A3-4949-BA19-A48EEE5C48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5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C15CC-EFE4-40BA-8957-229C87CA79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9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5BD40-691E-4CF1-9EA4-4BA784ECA2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7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60354-121E-46A7-890B-67D956967A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52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08041-324C-45C1-9C28-C3910F45B50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1E27-BF0B-4BF3-BBC6-2BDDFD197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1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BC7D-CD9D-4BF6-8840-8A0F4125BE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B491F-CCDF-4B5F-89EF-6960451D81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12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E52-643B-4903-9635-6CD3BCFD3E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6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7E165-2DC5-4D63-812D-DCA1667DC7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9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5947A-657C-4B2C-9908-35BC51656A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4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409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410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410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410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 sz="2400" b="0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0BD1D9F-595C-4BC6-9A1A-8E8CEB4AA9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a typeface="新細明體" charset="-120"/>
              </a:rPr>
              <a:t>Dynamic Memory </a:t>
            </a:r>
            <a:r>
              <a:rPr lang="en-US" altLang="zh-TW" sz="4000" dirty="0" smtClean="0">
                <a:ea typeface="新細明體" charset="-120"/>
              </a:rPr>
              <a:t>Management</a:t>
            </a:r>
            <a:r>
              <a:rPr lang="en-US" altLang="zh-TW" sz="4000" dirty="0">
                <a:ea typeface="新細明體" charset="-120"/>
              </a:rPr>
              <a:t/>
            </a:r>
            <a:br>
              <a:rPr lang="en-US" altLang="zh-TW" sz="4000" dirty="0">
                <a:ea typeface="新細明體" charset="-120"/>
              </a:rPr>
            </a:br>
            <a:endParaRPr lang="en-US" altLang="zh-TW" sz="4000" dirty="0" smtClean="0">
              <a:ea typeface="新細明體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Tools for creating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dynamic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A61E-069A-4CA8-B0D8-AFE9470EC2F7}" type="slidenum">
              <a:rPr lang="zh-TW" altLang="en-US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Memory allocation (using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smtClean="0">
                <a:ea typeface="新細明體" charset="-120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343025"/>
            <a:ext cx="6208712" cy="1333500"/>
          </a:xfrm>
        </p:spPr>
        <p:txBody>
          <a:bodyPr wrap="none">
            <a:spAutoFit/>
          </a:bodyPr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int *ptr;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ptr = (int *)malloc(sizeof(int));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*ptr = 97;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030663" y="2689225"/>
            <a:ext cx="180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Memory View</a:t>
            </a:r>
          </a:p>
        </p:txBody>
      </p:sp>
      <p:graphicFrame>
        <p:nvGraphicFramePr>
          <p:cNvPr id="68613" name="Group 5"/>
          <p:cNvGraphicFramePr>
            <a:graphicFrameLocks noGrp="1"/>
          </p:cNvGraphicFramePr>
          <p:nvPr/>
        </p:nvGraphicFramePr>
        <p:xfrm>
          <a:off x="946150" y="3324225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642" name="Group 34"/>
          <p:cNvGraphicFramePr>
            <a:graphicFrameLocks noGrp="1"/>
          </p:cNvGraphicFramePr>
          <p:nvPr/>
        </p:nvGraphicFramePr>
        <p:xfrm>
          <a:off x="269875" y="3719513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756" name="Group 148"/>
          <p:cNvGraphicFramePr>
            <a:graphicFrameLocks noGrp="1"/>
          </p:cNvGraphicFramePr>
          <p:nvPr/>
        </p:nvGraphicFramePr>
        <p:xfrm>
          <a:off x="946150" y="4376738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709" name="Group 101"/>
          <p:cNvGraphicFramePr>
            <a:graphicFrameLocks noGrp="1"/>
          </p:cNvGraphicFramePr>
          <p:nvPr/>
        </p:nvGraphicFramePr>
        <p:xfrm>
          <a:off x="269875" y="4772025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49" name="Rectangle 141"/>
          <p:cNvSpPr>
            <a:spLocks noChangeArrowheads="1"/>
          </p:cNvSpPr>
          <p:nvPr/>
        </p:nvSpPr>
        <p:spPr bwMode="auto">
          <a:xfrm>
            <a:off x="6653213" y="2179638"/>
            <a:ext cx="762000" cy="385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68750" name="Text Box 142"/>
          <p:cNvSpPr txBox="1">
            <a:spLocks noChangeArrowheads="1"/>
          </p:cNvSpPr>
          <p:nvPr/>
        </p:nvSpPr>
        <p:spPr bwMode="auto">
          <a:xfrm>
            <a:off x="6653213" y="172243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ptr</a:t>
            </a:r>
          </a:p>
        </p:txBody>
      </p:sp>
      <p:sp>
        <p:nvSpPr>
          <p:cNvPr id="68751" name="Line 143"/>
          <p:cNvSpPr>
            <a:spLocks noChangeShapeType="1"/>
          </p:cNvSpPr>
          <p:nvPr/>
        </p:nvSpPr>
        <p:spPr bwMode="auto">
          <a:xfrm flipV="1">
            <a:off x="6983413" y="2387600"/>
            <a:ext cx="1071562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8752" name="Text Box 144"/>
          <p:cNvSpPr txBox="1">
            <a:spLocks noChangeArrowheads="1"/>
          </p:cNvSpPr>
          <p:nvPr/>
        </p:nvSpPr>
        <p:spPr bwMode="auto">
          <a:xfrm>
            <a:off x="6807200" y="133032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Pictorial View</a:t>
            </a:r>
          </a:p>
        </p:txBody>
      </p:sp>
      <p:sp>
        <p:nvSpPr>
          <p:cNvPr id="68753" name="Rectangle 145"/>
          <p:cNvSpPr>
            <a:spLocks noChangeArrowheads="1"/>
          </p:cNvSpPr>
          <p:nvPr/>
        </p:nvSpPr>
        <p:spPr bwMode="auto">
          <a:xfrm>
            <a:off x="323850" y="2205038"/>
            <a:ext cx="1871663" cy="5334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8754" name="Rectangle 146"/>
          <p:cNvSpPr>
            <a:spLocks noChangeArrowheads="1"/>
          </p:cNvSpPr>
          <p:nvPr/>
        </p:nvSpPr>
        <p:spPr bwMode="auto">
          <a:xfrm>
            <a:off x="8054975" y="2159000"/>
            <a:ext cx="8382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400" b="0">
                <a:solidFill>
                  <a:schemeClr val="folHlink"/>
                </a:solidFill>
                <a:latin typeface="Arial" charset="0"/>
                <a:ea typeface="新細明體" charset="-120"/>
                <a:cs typeface="Times New Roman" charset="0"/>
              </a:rPr>
              <a:t>97</a:t>
            </a:r>
          </a:p>
        </p:txBody>
      </p:sp>
      <p:sp>
        <p:nvSpPr>
          <p:cNvPr id="68755" name="Rectangle 147"/>
          <p:cNvSpPr>
            <a:spLocks noChangeArrowheads="1"/>
          </p:cNvSpPr>
          <p:nvPr/>
        </p:nvSpPr>
        <p:spPr bwMode="auto">
          <a:xfrm>
            <a:off x="265113" y="5334000"/>
            <a:ext cx="879157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400" b="0" smtClean="0">
                <a:ea typeface="新細明體" charset="-120"/>
                <a:cs typeface="Times New Roman" charset="0"/>
              </a:rPr>
              <a:t>Store 97 in the allocated space pointed to by </a:t>
            </a:r>
            <a:r>
              <a:rPr lang="en-US" altLang="zh-TW" sz="2400" smtClean="0"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b="0" smtClean="0">
                <a:ea typeface="新細明體" charset="-120"/>
                <a:cs typeface="Times New Roman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400" b="0" smtClean="0">
                <a:ea typeface="新細明體" charset="-120"/>
                <a:cs typeface="Times New Roman" charset="0"/>
              </a:rPr>
              <a:t>The allocated space is like a "variable of type </a:t>
            </a:r>
            <a:r>
              <a:rPr lang="en-US" altLang="zh-TW" sz="2400" smtClean="0"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b="0" smtClean="0">
                <a:ea typeface="新細明體" charset="-120"/>
                <a:cs typeface="Times New Roman" charset="0"/>
              </a:rPr>
              <a:t>" except that it has no name.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09472-F7EA-484C-8ECD-1CA1068A3B0E}" type="slidenum">
              <a:rPr lang="zh-TW" altLang="en-US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Losing Allocated Space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689725" y="1987550"/>
            <a:ext cx="762000" cy="3857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689725" y="1530350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ptr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7040563" y="2195513"/>
            <a:ext cx="1131887" cy="512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8197850" y="1966913"/>
            <a:ext cx="83820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10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65113" y="3505200"/>
            <a:ext cx="8791575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400" b="0" smtClean="0">
                <a:ea typeface="新細明體" charset="-120"/>
                <a:cs typeface="Times New Roman" charset="0"/>
              </a:rPr>
              <a:t>The allocated space has no corresponding name in the program.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endParaRPr lang="en-US" altLang="zh-TW" sz="1600" b="0" smtClean="0">
              <a:ea typeface="新細明體" charset="-120"/>
              <a:cs typeface="Times New Roman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400" b="0" smtClean="0">
                <a:ea typeface="新細明體" charset="-120"/>
                <a:cs typeface="Times New Roman" charset="0"/>
              </a:rPr>
              <a:t>If you lose the memory address of an allocated space, you </a:t>
            </a:r>
            <a:r>
              <a:rPr lang="en-US" altLang="zh-TW" sz="2400" b="0" u="sng" smtClean="0">
                <a:ea typeface="新細明體" charset="-120"/>
                <a:cs typeface="Times New Roman" charset="0"/>
              </a:rPr>
              <a:t>lose the data</a:t>
            </a:r>
            <a:r>
              <a:rPr lang="en-US" altLang="zh-TW" sz="2400" b="0" smtClean="0">
                <a:ea typeface="新細明體" charset="-120"/>
                <a:cs typeface="Times New Roman" charset="0"/>
              </a:rPr>
              <a:t> stored in that space and you </a:t>
            </a:r>
            <a:r>
              <a:rPr lang="en-US" altLang="zh-TW" sz="2400" b="0" u="sng" smtClean="0">
                <a:ea typeface="新細明體" charset="-120"/>
                <a:cs typeface="Times New Roman" charset="0"/>
              </a:rPr>
              <a:t>lose the space</a:t>
            </a:r>
            <a:r>
              <a:rPr lang="en-US" altLang="zh-TW" sz="2400" b="0" smtClean="0">
                <a:ea typeface="新細明體" charset="-120"/>
                <a:cs typeface="Times New Roman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endParaRPr lang="en-US" altLang="zh-TW" sz="1600" b="0" smtClean="0">
              <a:ea typeface="新細明體" charset="-120"/>
              <a:cs typeface="Times New Roman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400" b="0" smtClean="0">
                <a:ea typeface="新細明體" charset="-120"/>
                <a:cs typeface="Times New Roman" charset="0"/>
              </a:rPr>
              <a:t>Allocated space will stay reserved until it is explicitly released or until the program terminates.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8197850" y="2505075"/>
            <a:ext cx="8382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7040563" y="774700"/>
            <a:ext cx="2103437" cy="704850"/>
          </a:xfrm>
          <a:prstGeom prst="wedgeEllipseCallout">
            <a:avLst>
              <a:gd name="adj1" fmla="val 16944"/>
              <a:gd name="adj2" fmla="val 11419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800">
                <a:solidFill>
                  <a:srgbClr val="FF3300"/>
                </a:solidFill>
                <a:latin typeface="Times New Roman" charset="0"/>
                <a:ea typeface="新細明體" charset="-120"/>
                <a:cs typeface="Times New Roman" charset="0"/>
              </a:rPr>
              <a:t>Bye Bye!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07975" y="1341438"/>
            <a:ext cx="62087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int *ptr;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ptr = (int *)malloc(sizeof(int));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*ptr = 10;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ptr = (int *)malloc(sizeof(int));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nimBg="1"/>
      <p:bldP spid="747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F176E-C65A-4A98-AF69-AAA21F482AE6}" type="slidenum">
              <a:rPr lang="zh-TW" altLang="en-US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Dynamic Memory Manipulations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Dynamic Memory </a:t>
            </a:r>
            <a:r>
              <a:rPr lang="en-US" altLang="zh-TW" sz="2400" smtClean="0">
                <a:solidFill>
                  <a:srgbClr val="FF3300"/>
                </a:solidFill>
                <a:ea typeface="新細明體" charset="-120"/>
              </a:rPr>
              <a:t>De-</a:t>
            </a:r>
            <a:r>
              <a:rPr lang="en-US" altLang="zh-TW" sz="2400" smtClean="0">
                <a:ea typeface="新細明體" charset="-120"/>
              </a:rPr>
              <a:t>Allocation: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free()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zh-TW" sz="2100" b="1" smtClean="0">
              <a:solidFill>
                <a:schemeClr val="bg2"/>
              </a:solidFill>
              <a:latin typeface="Courier New" charset="0"/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2100" b="1" smtClean="0">
                <a:solidFill>
                  <a:schemeClr val="bg2"/>
                </a:solidFill>
                <a:latin typeface="Courier New" charset="0"/>
                <a:ea typeface="新細明體" charset="-120"/>
              </a:rPr>
              <a:t>/* header file stdlib.h declares the function */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2100" b="1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sz="2100" b="1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stdlib.h</a:t>
            </a:r>
            <a:r>
              <a:rPr lang="en-US" altLang="zh-TW" sz="2100" b="1" smtClean="0">
                <a:latin typeface="Courier New" charset="0"/>
                <a:ea typeface="新細明體" charset="-12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altLang="zh-TW" sz="2100" b="1" smtClean="0">
              <a:latin typeface="Courier New" charset="0"/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2100" b="1" smtClean="0">
                <a:solidFill>
                  <a:srgbClr val="990000"/>
                </a:solidFill>
                <a:latin typeface="Courier New" charset="0"/>
                <a:ea typeface="新細明體" charset="-120"/>
              </a:rPr>
              <a:t>void</a:t>
            </a:r>
            <a:r>
              <a:rPr lang="en-US" altLang="zh-TW" sz="2100" b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</a:t>
            </a:r>
            <a:r>
              <a:rPr lang="en-US" altLang="zh-TW" sz="2100" b="1" smtClean="0">
                <a:latin typeface="Courier New" charset="0"/>
                <a:ea typeface="新細明體" charset="-120"/>
              </a:rPr>
              <a:t>free(</a:t>
            </a:r>
            <a:r>
              <a:rPr lang="en-US" altLang="zh-TW" sz="2100" b="1" smtClean="0">
                <a:solidFill>
                  <a:schemeClr val="hlink"/>
                </a:solidFill>
                <a:latin typeface="Courier New" charset="0"/>
                <a:ea typeface="新細明體" charset="-120"/>
              </a:rPr>
              <a:t>void *</a:t>
            </a:r>
            <a:r>
              <a:rPr lang="en-US" altLang="zh-TW" sz="2100" b="1" smtClean="0">
                <a:latin typeface="Courier New" charset="0"/>
                <a:ea typeface="新細明體" charset="-120"/>
              </a:rPr>
              <a:t> </a:t>
            </a:r>
            <a:r>
              <a:rPr lang="en-US" altLang="zh-TW" sz="21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z="2100" b="1" smtClean="0">
                <a:latin typeface="Courier New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zh-TW" sz="2400" b="1" smtClean="0">
              <a:latin typeface="Courier New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solidFill>
                  <a:schemeClr val="hlink"/>
                </a:solidFill>
                <a:latin typeface="Courier New" charset="0"/>
                <a:ea typeface="新細明體" charset="-120"/>
              </a:rPr>
              <a:t>void *</a:t>
            </a:r>
            <a:r>
              <a:rPr lang="en-US" altLang="zh-TW" sz="2400" smtClean="0">
                <a:ea typeface="新細明體" charset="-120"/>
              </a:rPr>
              <a:t> is a </a:t>
            </a:r>
            <a:r>
              <a:rPr lang="en-US" altLang="zh-TW" sz="2400" i="1" smtClean="0">
                <a:solidFill>
                  <a:srgbClr val="009900"/>
                </a:solidFill>
                <a:ea typeface="新細明體" charset="-120"/>
              </a:rPr>
              <a:t>generic</a:t>
            </a:r>
            <a:r>
              <a:rPr lang="en-US" altLang="zh-TW" sz="2400" smtClean="0">
                <a:ea typeface="新細明體" charset="-120"/>
              </a:rPr>
              <a:t> pointer type, i.e. pointer of </a:t>
            </a:r>
            <a:r>
              <a:rPr lang="en-US" altLang="zh-TW" sz="2400" b="1" smtClean="0">
                <a:ea typeface="新細明體" charset="-120"/>
              </a:rPr>
              <a:t>ANY</a:t>
            </a:r>
            <a:r>
              <a:rPr lang="en-US" altLang="zh-TW" sz="2400" smtClean="0">
                <a:ea typeface="新細明體" charset="-120"/>
              </a:rPr>
              <a:t> type.</a:t>
            </a:r>
            <a:endParaRPr lang="en-US" altLang="zh-TW" sz="2400" b="1" smtClean="0">
              <a:solidFill>
                <a:schemeClr val="hlink"/>
              </a:solidFill>
              <a:latin typeface="Courier New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z="2400" smtClean="0">
                <a:ea typeface="新細明體" charset="-120"/>
              </a:rPr>
              <a:t> is a pointer to a block of memory </a:t>
            </a:r>
            <a:r>
              <a:rPr lang="en-US" altLang="zh-TW" sz="2400" i="1" smtClean="0">
                <a:solidFill>
                  <a:srgbClr val="FF3300"/>
                </a:solidFill>
                <a:ea typeface="新細明體" charset="-120"/>
              </a:rPr>
              <a:t>previously allocated</a:t>
            </a:r>
            <a:r>
              <a:rPr lang="en-US" altLang="zh-TW" sz="2400" smtClean="0">
                <a:ea typeface="新細明體" charset="-120"/>
              </a:rPr>
              <a:t> by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malloc()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It releases the block of memory pointed to by </a:t>
            </a: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z="2400" smtClean="0">
                <a:ea typeface="新細明體" charset="-120"/>
              </a:rPr>
              <a:t>.</a:t>
            </a:r>
            <a:endParaRPr lang="zh-TW" altLang="en-US" sz="2400" smtClean="0">
              <a:ea typeface="新細明體" charset="-12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96200" cy="216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TW" b="0">
                <a:latin typeface="Arial" charset="0"/>
                <a:ea typeface="新細明體" charset="-120"/>
              </a:rPr>
              <a:t>From the C reference manual: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E284A-7786-4B66-87B7-F6DE8BA7BBB5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49300" y="2743200"/>
            <a:ext cx="8143875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Declare an integer pointer variable, points to nothing initially */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49300" y="3276600"/>
            <a:ext cx="8143875" cy="30480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Call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to get</a:t>
            </a:r>
            <a:r>
              <a:rPr lang="en-US" altLang="zh-TW" b="0">
                <a:latin typeface="Arial" charset="0"/>
                <a:ea typeface="新細明體" charset="-120"/>
              </a:rPr>
              <a:t> </a:t>
            </a:r>
            <a:r>
              <a:rPr lang="en-US" altLang="zh-TW" i="1">
                <a:solidFill>
                  <a:schemeClr val="hlink"/>
                </a:solidFill>
                <a:latin typeface="Arial" charset="0"/>
                <a:ea typeface="新細明體" charset="-120"/>
              </a:rPr>
              <a:t>4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bytes */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49300" y="4114800"/>
            <a:ext cx="8143875" cy="30480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Store an integer into the memory pointed by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49300" y="5181600"/>
            <a:ext cx="8143875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RELEASE the memory pointed by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, integer 97 is LOST */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49300" y="5486400"/>
            <a:ext cx="8143875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 dirty="0">
                <a:solidFill>
                  <a:srgbClr val="009900"/>
                </a:solidFill>
                <a:latin typeface="Arial" charset="0"/>
                <a:ea typeface="新細明體" charset="-120"/>
              </a:rPr>
              <a:t>/* SET </a:t>
            </a:r>
            <a:r>
              <a:rPr lang="en-US" altLang="zh-TW" b="0" dirty="0" err="1">
                <a:solidFill>
                  <a:srgbClr val="009900"/>
                </a:solidFill>
                <a:latin typeface="Arial" charset="0"/>
                <a:ea typeface="新細明體" charset="-120"/>
              </a:rPr>
              <a:t>ptr</a:t>
            </a:r>
            <a:r>
              <a:rPr lang="en-US" altLang="zh-TW" b="0" dirty="0">
                <a:solidFill>
                  <a:srgbClr val="009900"/>
                </a:solidFill>
                <a:latin typeface="Arial" charset="0"/>
                <a:ea typeface="新細明體" charset="-120"/>
              </a:rPr>
              <a:t> to NULL after free() as a good practice */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Complete: </a:t>
            </a:r>
            <a:r>
              <a:rPr lang="en-US" altLang="zh-TW" b="1" smtClean="0">
                <a:latin typeface="Courier New" charset="0"/>
                <a:ea typeface="新細明體" charset="-120"/>
              </a:rPr>
              <a:t>malloc()</a:t>
            </a:r>
            <a:r>
              <a:rPr lang="en-US" altLang="zh-TW" smtClean="0">
                <a:ea typeface="新細明體" charset="-120"/>
              </a:rPr>
              <a:t>, then </a:t>
            </a:r>
            <a:r>
              <a:rPr lang="en-US" altLang="zh-TW" b="1" smtClean="0">
                <a:latin typeface="Courier New" charset="0"/>
                <a:ea typeface="新細明體" charset="-120"/>
              </a:rPr>
              <a:t>free()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7200" y="1600200"/>
            <a:ext cx="86868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stdio.h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dirty="0" err="1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stdlib.h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err="1" smtClean="0"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main(void) {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 </a:t>
            </a:r>
            <a:r>
              <a:rPr lang="en-US" altLang="zh-TW" dirty="0" err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*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endParaRPr lang="en-US" altLang="zh-TW" dirty="0" smtClean="0">
              <a:solidFill>
                <a:srgbClr val="FF3300"/>
              </a:solidFill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 </a:t>
            </a:r>
            <a:r>
              <a:rPr lang="en-US" altLang="zh-TW" dirty="0" err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= (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*)</a:t>
            </a:r>
            <a:r>
              <a:rPr lang="en-US" altLang="zh-TW" dirty="0" err="1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</a:t>
            </a:r>
            <a:r>
              <a:rPr lang="en-US" altLang="zh-TW" dirty="0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sizeof</a:t>
            </a:r>
            <a:r>
              <a:rPr lang="en-US" altLang="zh-TW" dirty="0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)</a:t>
            </a:r>
            <a:r>
              <a:rPr lang="en-US" altLang="zh-TW" dirty="0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)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if (</a:t>
            </a:r>
            <a:r>
              <a:rPr lang="en-US" altLang="zh-TW" dirty="0" err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!= </a:t>
            </a:r>
            <a:r>
              <a:rPr lang="en-US" altLang="zh-TW" dirty="0" smtClean="0">
                <a:solidFill>
                  <a:srgbClr val="990000"/>
                </a:solidFill>
                <a:latin typeface="Courier New" charset="0"/>
                <a:ea typeface="新細明體" charset="-120"/>
              </a:rPr>
              <a:t>NULL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{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 </a:t>
            </a:r>
            <a:r>
              <a:rPr lang="en-US" altLang="zh-TW" dirty="0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*</a:t>
            </a:r>
            <a:r>
              <a:rPr lang="en-US" altLang="zh-TW" dirty="0" err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= </a:t>
            </a:r>
            <a:r>
              <a:rPr lang="en-US" altLang="zh-TW" dirty="0" smtClean="0">
                <a:solidFill>
                  <a:srgbClr val="663300"/>
                </a:solidFill>
                <a:latin typeface="Courier New" charset="0"/>
                <a:ea typeface="新細明體" charset="-120"/>
              </a:rPr>
              <a:t>97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printf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("The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stored at %p is %d.\n",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*</a:t>
            </a:r>
            <a:r>
              <a:rPr lang="en-US" altLang="zh-TW" dirty="0" err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}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free(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= NULL;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return 0;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1600200"/>
            <a:ext cx="461963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18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219200"/>
            <a:ext cx="33528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Program dyn_3.c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/>
      <p:bldP spid="348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F9409-C8E8-442B-8500-31ABB80068B3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6502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*iptr1, *iptr2;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Allocate a space (#1) to store an integer.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Initial value is undefined. */</a:t>
            </a: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iptr1 = (</a:t>
            </a:r>
            <a:r>
              <a:rPr lang="en-US" altLang="zh-TW" sz="20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*)malloc(sizeof(int));</a:t>
            </a:r>
            <a:endParaRPr lang="en-US" altLang="zh-TW" sz="2000" smtClean="0">
              <a:solidFill>
                <a:schemeClr val="folHlink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endParaRPr lang="en-US" altLang="zh-TW" sz="2000" smtClean="0">
              <a:solidFill>
                <a:schemeClr val="folHlink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Allocate another space (#2) to store an integer</a:t>
            </a:r>
          </a:p>
          <a:p>
            <a:pPr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and initialize its value to 10. */</a:t>
            </a: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iptr2 = (</a:t>
            </a:r>
            <a:r>
              <a:rPr lang="en-US" altLang="zh-TW" sz="20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*)malloc(sizeof(int));</a:t>
            </a:r>
            <a:endParaRPr lang="en-US" altLang="zh-TW" sz="2000" smtClean="0">
              <a:solidFill>
                <a:schemeClr val="folHlink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*iptr2 = 10;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Free the space pointed to by iptr1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free(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iptr1);   </a:t>
            </a:r>
            <a:r>
              <a:rPr lang="en-US" altLang="zh-TW" sz="2000" smtClean="0">
                <a:solidFill>
                  <a:schemeClr val="folHlink"/>
                </a:solidFill>
                <a:latin typeface="Courier New" charset="0"/>
                <a:ea typeface="新細明體" charset="-120"/>
                <a:cs typeface="Times New Roman" charset="0"/>
              </a:rPr>
              <a:t>/* Release space #1 */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Make iptr1 and iptr2 point to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the same location (space #2)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iptr1 = iptr2;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It is possible to free a space through other pointer.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Free the space pointed to by iptr1. */</a:t>
            </a:r>
            <a:endParaRPr lang="en-US" altLang="zh-TW" sz="2000" smtClean="0">
              <a:solidFill>
                <a:srgbClr val="0000FF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free(iptr1);   </a:t>
            </a:r>
            <a:r>
              <a:rPr lang="en-US" altLang="zh-TW" sz="2000" smtClean="0">
                <a:solidFill>
                  <a:schemeClr val="folHlink"/>
                </a:solidFill>
                <a:latin typeface="Courier New" charset="0"/>
                <a:ea typeface="新細明體" charset="-120"/>
                <a:cs typeface="Times New Roman" charset="0"/>
              </a:rPr>
              <a:t>/* Release space #2 */</a:t>
            </a:r>
          </a:p>
        </p:txBody>
      </p:sp>
      <p:grpSp>
        <p:nvGrpSpPr>
          <p:cNvPr id="76842" name="Group 42"/>
          <p:cNvGrpSpPr>
            <a:grpSpLocks/>
          </p:cNvGrpSpPr>
          <p:nvPr/>
        </p:nvGrpSpPr>
        <p:grpSpPr bwMode="auto">
          <a:xfrm>
            <a:off x="5486400" y="3857625"/>
            <a:ext cx="3657600" cy="1371600"/>
            <a:chOff x="3456" y="1886"/>
            <a:chExt cx="2304" cy="864"/>
          </a:xfrm>
        </p:grpSpPr>
        <p:sp>
          <p:nvSpPr>
            <p:cNvPr id="76843" name="AutoShape 43"/>
            <p:cNvSpPr>
              <a:spLocks noChangeArrowheads="1"/>
            </p:cNvSpPr>
            <p:nvPr/>
          </p:nvSpPr>
          <p:spPr bwMode="auto">
            <a:xfrm>
              <a:off x="3456" y="1886"/>
              <a:ext cx="2304" cy="864"/>
            </a:xfrm>
            <a:prstGeom prst="wedgeRoundRectCallout">
              <a:avLst>
                <a:gd name="adj1" fmla="val -31162"/>
                <a:gd name="adj2" fmla="val 2673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TW" altLang="en-US">
                <a:latin typeface="Arial" charset="0"/>
                <a:ea typeface="新細明體" charset="-120"/>
                <a:cs typeface="Times New Roman" charset="0"/>
              </a:endParaRPr>
            </a:p>
          </p:txBody>
        </p:sp>
        <p:sp>
          <p:nvSpPr>
            <p:cNvPr id="76844" name="Rectangle 44"/>
            <p:cNvSpPr>
              <a:spLocks noChangeArrowheads="1"/>
            </p:cNvSpPr>
            <p:nvPr/>
          </p:nvSpPr>
          <p:spPr bwMode="auto">
            <a:xfrm>
              <a:off x="4128" y="1990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5184" y="1977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solidFill>
                    <a:srgbClr val="808080"/>
                  </a:solidFill>
                  <a:latin typeface="Arial" charset="0"/>
                  <a:ea typeface="新細明體" charset="-120"/>
                  <a:cs typeface="Times New Roman" charset="0"/>
                </a:rPr>
                <a:t>?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4128" y="242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5184" y="2409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latin typeface="Arial" charset="0"/>
                  <a:ea typeface="新細明體" charset="-120"/>
                  <a:cs typeface="Times New Roman" charset="0"/>
                </a:rPr>
                <a:t>10</a:t>
              </a:r>
            </a:p>
          </p:txBody>
        </p:sp>
        <p:sp>
          <p:nvSpPr>
            <p:cNvPr id="76848" name="Text Box 48"/>
            <p:cNvSpPr txBox="1">
              <a:spLocks noChangeArrowheads="1"/>
            </p:cNvSpPr>
            <p:nvPr/>
          </p:nvSpPr>
          <p:spPr bwMode="auto">
            <a:xfrm>
              <a:off x="3532" y="199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iptr1</a:t>
              </a:r>
            </a:p>
          </p:txBody>
        </p:sp>
        <p:sp>
          <p:nvSpPr>
            <p:cNvPr id="76849" name="Text Box 49"/>
            <p:cNvSpPr txBox="1">
              <a:spLocks noChangeArrowheads="1"/>
            </p:cNvSpPr>
            <p:nvPr/>
          </p:nvSpPr>
          <p:spPr bwMode="auto">
            <a:xfrm>
              <a:off x="3532" y="242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iptr2</a:t>
              </a:r>
            </a:p>
          </p:txBody>
        </p:sp>
        <p:cxnSp>
          <p:nvCxnSpPr>
            <p:cNvPr id="76850" name="AutoShape 50"/>
            <p:cNvCxnSpPr>
              <a:cxnSpLocks noChangeShapeType="1"/>
              <a:endCxn id="76845" idx="1"/>
            </p:cNvCxnSpPr>
            <p:nvPr/>
          </p:nvCxnSpPr>
          <p:spPr bwMode="auto">
            <a:xfrm>
              <a:off x="4360" y="2110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51" name="AutoShape 51"/>
            <p:cNvCxnSpPr>
              <a:cxnSpLocks noChangeShapeType="1"/>
              <a:endCxn id="76847" idx="1"/>
            </p:cNvCxnSpPr>
            <p:nvPr/>
          </p:nvCxnSpPr>
          <p:spPr bwMode="auto">
            <a:xfrm>
              <a:off x="4360" y="2542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6882" name="Group 82"/>
          <p:cNvGrpSpPr>
            <a:grpSpLocks/>
          </p:cNvGrpSpPr>
          <p:nvPr/>
        </p:nvGrpSpPr>
        <p:grpSpPr bwMode="auto">
          <a:xfrm>
            <a:off x="5486400" y="2276475"/>
            <a:ext cx="3657600" cy="1371600"/>
            <a:chOff x="3456" y="1434"/>
            <a:chExt cx="2304" cy="864"/>
          </a:xfrm>
        </p:grpSpPr>
        <p:sp>
          <p:nvSpPr>
            <p:cNvPr id="76852" name="AutoShape 52"/>
            <p:cNvSpPr>
              <a:spLocks noChangeArrowheads="1"/>
            </p:cNvSpPr>
            <p:nvPr/>
          </p:nvSpPr>
          <p:spPr bwMode="auto">
            <a:xfrm>
              <a:off x="3456" y="1434"/>
              <a:ext cx="2304" cy="864"/>
            </a:xfrm>
            <a:prstGeom prst="wedgeRoundRectCallout">
              <a:avLst>
                <a:gd name="adj1" fmla="val -113194"/>
                <a:gd name="adj2" fmla="val -266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TW" altLang="en-US">
                <a:latin typeface="Arial" charset="0"/>
                <a:ea typeface="新細明體" charset="-120"/>
                <a:cs typeface="Times New Roman" charset="0"/>
              </a:endParaRPr>
            </a:p>
          </p:txBody>
        </p:sp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4128" y="1530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54" name="Rectangle 54"/>
            <p:cNvSpPr>
              <a:spLocks noChangeArrowheads="1"/>
            </p:cNvSpPr>
            <p:nvPr/>
          </p:nvSpPr>
          <p:spPr bwMode="auto">
            <a:xfrm>
              <a:off x="5184" y="1517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latin typeface="Arial" charset="0"/>
                  <a:ea typeface="新細明體" charset="-120"/>
                  <a:cs typeface="Times New Roman" charset="0"/>
                </a:rPr>
                <a:t>?</a:t>
              </a:r>
            </a:p>
          </p:txBody>
        </p:sp>
        <p:sp>
          <p:nvSpPr>
            <p:cNvPr id="76855" name="Rectangle 55"/>
            <p:cNvSpPr>
              <a:spLocks noChangeArrowheads="1"/>
            </p:cNvSpPr>
            <p:nvPr/>
          </p:nvSpPr>
          <p:spPr bwMode="auto">
            <a:xfrm>
              <a:off x="4128" y="196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56" name="Rectangle 56"/>
            <p:cNvSpPr>
              <a:spLocks noChangeArrowheads="1"/>
            </p:cNvSpPr>
            <p:nvPr/>
          </p:nvSpPr>
          <p:spPr bwMode="auto">
            <a:xfrm>
              <a:off x="5184" y="1949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latin typeface="Arial" charset="0"/>
                  <a:ea typeface="新細明體" charset="-120"/>
                  <a:cs typeface="Times New Roman" charset="0"/>
                </a:rPr>
                <a:t>10</a:t>
              </a:r>
            </a:p>
          </p:txBody>
        </p:sp>
        <p:sp>
          <p:nvSpPr>
            <p:cNvPr id="76857" name="Text Box 57"/>
            <p:cNvSpPr txBox="1">
              <a:spLocks noChangeArrowheads="1"/>
            </p:cNvSpPr>
            <p:nvPr/>
          </p:nvSpPr>
          <p:spPr bwMode="auto">
            <a:xfrm>
              <a:off x="3532" y="153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iptr1</a:t>
              </a:r>
            </a:p>
          </p:txBody>
        </p:sp>
        <p:sp>
          <p:nvSpPr>
            <p:cNvPr id="76858" name="Text Box 58"/>
            <p:cNvSpPr txBox="1">
              <a:spLocks noChangeArrowheads="1"/>
            </p:cNvSpPr>
            <p:nvPr/>
          </p:nvSpPr>
          <p:spPr bwMode="auto">
            <a:xfrm>
              <a:off x="3532" y="196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iptr2</a:t>
              </a:r>
            </a:p>
          </p:txBody>
        </p:sp>
        <p:cxnSp>
          <p:nvCxnSpPr>
            <p:cNvPr id="76859" name="AutoShape 59"/>
            <p:cNvCxnSpPr>
              <a:cxnSpLocks noChangeShapeType="1"/>
              <a:endCxn id="76854" idx="1"/>
            </p:cNvCxnSpPr>
            <p:nvPr/>
          </p:nvCxnSpPr>
          <p:spPr bwMode="auto">
            <a:xfrm>
              <a:off x="4360" y="1650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60" name="AutoShape 60"/>
            <p:cNvCxnSpPr>
              <a:cxnSpLocks noChangeShapeType="1"/>
              <a:endCxn id="76856" idx="1"/>
            </p:cNvCxnSpPr>
            <p:nvPr/>
          </p:nvCxnSpPr>
          <p:spPr bwMode="auto">
            <a:xfrm>
              <a:off x="4360" y="2082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6861" name="Group 61"/>
          <p:cNvGrpSpPr>
            <a:grpSpLocks/>
          </p:cNvGrpSpPr>
          <p:nvPr/>
        </p:nvGrpSpPr>
        <p:grpSpPr bwMode="auto">
          <a:xfrm>
            <a:off x="5486400" y="3857625"/>
            <a:ext cx="3657600" cy="1371600"/>
            <a:chOff x="3456" y="1886"/>
            <a:chExt cx="2304" cy="864"/>
          </a:xfrm>
        </p:grpSpPr>
        <p:sp>
          <p:nvSpPr>
            <p:cNvPr id="76862" name="AutoShape 62"/>
            <p:cNvSpPr>
              <a:spLocks noChangeArrowheads="1"/>
            </p:cNvSpPr>
            <p:nvPr/>
          </p:nvSpPr>
          <p:spPr bwMode="auto">
            <a:xfrm>
              <a:off x="3456" y="1886"/>
              <a:ext cx="2304" cy="864"/>
            </a:xfrm>
            <a:prstGeom prst="wedgeRoundRectCallout">
              <a:avLst>
                <a:gd name="adj1" fmla="val -138370"/>
                <a:gd name="adj2" fmla="val 36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TW" altLang="en-US">
                <a:latin typeface="Arial" charset="0"/>
                <a:ea typeface="新細明體" charset="-120"/>
                <a:cs typeface="Times New Roman" charset="0"/>
              </a:endParaRPr>
            </a:p>
          </p:txBody>
        </p:sp>
        <p:sp>
          <p:nvSpPr>
            <p:cNvPr id="76863" name="Rectangle 63"/>
            <p:cNvSpPr>
              <a:spLocks noChangeArrowheads="1"/>
            </p:cNvSpPr>
            <p:nvPr/>
          </p:nvSpPr>
          <p:spPr bwMode="auto">
            <a:xfrm>
              <a:off x="4128" y="1990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64" name="Rectangle 64"/>
            <p:cNvSpPr>
              <a:spLocks noChangeArrowheads="1"/>
            </p:cNvSpPr>
            <p:nvPr/>
          </p:nvSpPr>
          <p:spPr bwMode="auto">
            <a:xfrm>
              <a:off x="5184" y="1977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solidFill>
                    <a:srgbClr val="808080"/>
                  </a:solidFill>
                  <a:latin typeface="Arial" charset="0"/>
                  <a:ea typeface="新細明體" charset="-120"/>
                  <a:cs typeface="Times New Roman" charset="0"/>
                </a:rPr>
                <a:t>?</a:t>
              </a:r>
            </a:p>
          </p:txBody>
        </p:sp>
        <p:sp>
          <p:nvSpPr>
            <p:cNvPr id="76865" name="Rectangle 65"/>
            <p:cNvSpPr>
              <a:spLocks noChangeArrowheads="1"/>
            </p:cNvSpPr>
            <p:nvPr/>
          </p:nvSpPr>
          <p:spPr bwMode="auto">
            <a:xfrm>
              <a:off x="4128" y="242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66" name="Rectangle 66"/>
            <p:cNvSpPr>
              <a:spLocks noChangeArrowheads="1"/>
            </p:cNvSpPr>
            <p:nvPr/>
          </p:nvSpPr>
          <p:spPr bwMode="auto">
            <a:xfrm>
              <a:off x="5184" y="2409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latin typeface="Arial" charset="0"/>
                  <a:ea typeface="新細明體" charset="-120"/>
                  <a:cs typeface="Times New Roman" charset="0"/>
                </a:rPr>
                <a:t>10</a:t>
              </a:r>
            </a:p>
          </p:txBody>
        </p:sp>
        <p:sp>
          <p:nvSpPr>
            <p:cNvPr id="76867" name="Text Box 67"/>
            <p:cNvSpPr txBox="1">
              <a:spLocks noChangeArrowheads="1"/>
            </p:cNvSpPr>
            <p:nvPr/>
          </p:nvSpPr>
          <p:spPr bwMode="auto">
            <a:xfrm>
              <a:off x="3532" y="199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iptr1</a:t>
              </a:r>
            </a:p>
          </p:txBody>
        </p:sp>
        <p:sp>
          <p:nvSpPr>
            <p:cNvPr id="76868" name="Text Box 68"/>
            <p:cNvSpPr txBox="1">
              <a:spLocks noChangeArrowheads="1"/>
            </p:cNvSpPr>
            <p:nvPr/>
          </p:nvSpPr>
          <p:spPr bwMode="auto">
            <a:xfrm>
              <a:off x="3532" y="242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iptr2</a:t>
              </a:r>
            </a:p>
          </p:txBody>
        </p:sp>
        <p:cxnSp>
          <p:nvCxnSpPr>
            <p:cNvPr id="76869" name="AutoShape 69"/>
            <p:cNvCxnSpPr>
              <a:cxnSpLocks noChangeShapeType="1"/>
              <a:endCxn id="76866" idx="1"/>
            </p:cNvCxnSpPr>
            <p:nvPr/>
          </p:nvCxnSpPr>
          <p:spPr bwMode="auto">
            <a:xfrm>
              <a:off x="4360" y="2110"/>
              <a:ext cx="816" cy="4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70" name="AutoShape 70"/>
            <p:cNvCxnSpPr>
              <a:cxnSpLocks noChangeShapeType="1"/>
              <a:endCxn id="76866" idx="1"/>
            </p:cNvCxnSpPr>
            <p:nvPr/>
          </p:nvCxnSpPr>
          <p:spPr bwMode="auto">
            <a:xfrm>
              <a:off x="4360" y="2542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6881" name="Group 81"/>
          <p:cNvGrpSpPr>
            <a:grpSpLocks/>
          </p:cNvGrpSpPr>
          <p:nvPr/>
        </p:nvGrpSpPr>
        <p:grpSpPr bwMode="auto">
          <a:xfrm>
            <a:off x="5486400" y="5486400"/>
            <a:ext cx="3657600" cy="1371600"/>
            <a:chOff x="3456" y="3456"/>
            <a:chExt cx="2304" cy="864"/>
          </a:xfrm>
        </p:grpSpPr>
        <p:sp>
          <p:nvSpPr>
            <p:cNvPr id="76872" name="AutoShape 72"/>
            <p:cNvSpPr>
              <a:spLocks noChangeArrowheads="1"/>
            </p:cNvSpPr>
            <p:nvPr/>
          </p:nvSpPr>
          <p:spPr bwMode="auto">
            <a:xfrm>
              <a:off x="3456" y="3456"/>
              <a:ext cx="2304" cy="864"/>
            </a:xfrm>
            <a:prstGeom prst="wedgeRoundRectCallout">
              <a:avLst>
                <a:gd name="adj1" fmla="val -136894"/>
                <a:gd name="adj2" fmla="val 104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TW" altLang="en-US">
                <a:latin typeface="Arial" charset="0"/>
                <a:ea typeface="新細明體" charset="-120"/>
                <a:cs typeface="Times New Roman" charset="0"/>
              </a:endParaRPr>
            </a:p>
          </p:txBody>
        </p:sp>
        <p:sp>
          <p:nvSpPr>
            <p:cNvPr id="76873" name="Rectangle 73"/>
            <p:cNvSpPr>
              <a:spLocks noChangeArrowheads="1"/>
            </p:cNvSpPr>
            <p:nvPr/>
          </p:nvSpPr>
          <p:spPr bwMode="auto">
            <a:xfrm>
              <a:off x="4128" y="3560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74" name="Rectangle 74"/>
            <p:cNvSpPr>
              <a:spLocks noChangeArrowheads="1"/>
            </p:cNvSpPr>
            <p:nvPr/>
          </p:nvSpPr>
          <p:spPr bwMode="auto">
            <a:xfrm>
              <a:off x="5184" y="3547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solidFill>
                    <a:srgbClr val="808080"/>
                  </a:solidFill>
                  <a:latin typeface="Arial" charset="0"/>
                  <a:ea typeface="新細明體" charset="-120"/>
                  <a:cs typeface="Times New Roman" charset="0"/>
                </a:rPr>
                <a:t>?</a:t>
              </a:r>
            </a:p>
          </p:txBody>
        </p:sp>
        <p:sp>
          <p:nvSpPr>
            <p:cNvPr id="76875" name="Rectangle 75"/>
            <p:cNvSpPr>
              <a:spLocks noChangeArrowheads="1"/>
            </p:cNvSpPr>
            <p:nvPr/>
          </p:nvSpPr>
          <p:spPr bwMode="auto">
            <a:xfrm>
              <a:off x="4128" y="399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876" name="Rectangle 76"/>
            <p:cNvSpPr>
              <a:spLocks noChangeArrowheads="1"/>
            </p:cNvSpPr>
            <p:nvPr/>
          </p:nvSpPr>
          <p:spPr bwMode="auto">
            <a:xfrm>
              <a:off x="5184" y="3979"/>
              <a:ext cx="432" cy="2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2000" b="0">
                  <a:solidFill>
                    <a:srgbClr val="808080"/>
                  </a:solidFill>
                  <a:latin typeface="Arial" charset="0"/>
                  <a:ea typeface="新細明體" charset="-120"/>
                  <a:cs typeface="Times New Roman" charset="0"/>
                </a:rPr>
                <a:t>10</a:t>
              </a:r>
            </a:p>
          </p:txBody>
        </p:sp>
        <p:sp>
          <p:nvSpPr>
            <p:cNvPr id="76877" name="Text Box 77"/>
            <p:cNvSpPr txBox="1">
              <a:spLocks noChangeArrowheads="1"/>
            </p:cNvSpPr>
            <p:nvPr/>
          </p:nvSpPr>
          <p:spPr bwMode="auto">
            <a:xfrm>
              <a:off x="3532" y="356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iptr1</a:t>
              </a:r>
            </a:p>
          </p:txBody>
        </p:sp>
        <p:sp>
          <p:nvSpPr>
            <p:cNvPr id="76878" name="Text Box 78"/>
            <p:cNvSpPr txBox="1">
              <a:spLocks noChangeArrowheads="1"/>
            </p:cNvSpPr>
            <p:nvPr/>
          </p:nvSpPr>
          <p:spPr bwMode="auto">
            <a:xfrm>
              <a:off x="3532" y="399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>
                  <a:latin typeface="Courier New" charset="0"/>
                  <a:ea typeface="新細明體" charset="-120"/>
                  <a:cs typeface="Times New Roman" charset="0"/>
                </a:rPr>
                <a:t>iptr2</a:t>
              </a:r>
            </a:p>
          </p:txBody>
        </p:sp>
        <p:cxnSp>
          <p:nvCxnSpPr>
            <p:cNvPr id="76879" name="AutoShape 79"/>
            <p:cNvCxnSpPr>
              <a:cxnSpLocks noChangeShapeType="1"/>
              <a:endCxn id="76876" idx="1"/>
            </p:cNvCxnSpPr>
            <p:nvPr/>
          </p:nvCxnSpPr>
          <p:spPr bwMode="auto">
            <a:xfrm>
              <a:off x="4360" y="3680"/>
              <a:ext cx="816" cy="4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80" name="AutoShape 80"/>
            <p:cNvCxnSpPr>
              <a:cxnSpLocks noChangeShapeType="1"/>
              <a:endCxn id="76876" idx="1"/>
            </p:cNvCxnSpPr>
            <p:nvPr/>
          </p:nvCxnSpPr>
          <p:spPr bwMode="auto">
            <a:xfrm>
              <a:off x="4360" y="4112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8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8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8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8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8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8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68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8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F4A92-34FB-4D41-8114-5CE460C14C31}" type="slidenum">
              <a:rPr lang="zh-TW" altLang="en-US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900113" y="3168650"/>
            <a:ext cx="8243887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;</a:t>
            </a:r>
          </a:p>
          <a:p>
            <a:pPr eaLnBrk="1" hangingPunct="1">
              <a:defRPr/>
            </a:pPr>
            <a:endParaRPr lang="en-US" altLang="zh-TW" sz="2400" dirty="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free(</a:t>
            </a:r>
            <a:r>
              <a:rPr lang="en-US" altLang="zh-TW" sz="2400" dirty="0" err="1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);</a:t>
            </a:r>
            <a:endParaRPr lang="en-US" altLang="zh-TW" dirty="0" smtClean="0">
              <a:solidFill>
                <a:srgbClr val="FF33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900113" y="958850"/>
            <a:ext cx="8243887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4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x;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*ptr;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 = &amp;x;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free(ptr);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900113" y="5302250"/>
            <a:ext cx="8243887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= NULL;</a:t>
            </a:r>
          </a:p>
          <a:p>
            <a:pPr eaLnBrk="1" hangingPunct="1">
              <a:defRPr/>
            </a:pPr>
            <a:endParaRPr lang="en-US" altLang="zh-TW" sz="2400" dirty="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); 		</a:t>
            </a:r>
            <a:endParaRPr lang="en-US" altLang="zh-TW" dirty="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427538" y="5086350"/>
            <a:ext cx="4392612" cy="1295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4638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6138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7638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4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2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9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64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smtClean="0">
                <a:latin typeface="Courier New" charset="0"/>
                <a:ea typeface="新細明體" charset="-120"/>
                <a:cs typeface="Times New Roman" charset="0"/>
              </a:rPr>
              <a:t>free()</a:t>
            </a:r>
            <a:r>
              <a:rPr kumimoji="1" lang="en-US" altLang="zh-TW" sz="2400" b="0" smtClean="0">
                <a:ea typeface="新細明體" charset="-120"/>
                <a:cs typeface="Times New Roman" charset="0"/>
              </a:rPr>
              <a:t> won't do anything if the pointer is </a:t>
            </a:r>
            <a:r>
              <a:rPr kumimoji="1" lang="en-US" altLang="zh-TW" sz="2400" smtClean="0">
                <a:latin typeface="Courier New" charset="0"/>
                <a:ea typeface="新細明體" charset="-120"/>
                <a:cs typeface="Times New Roman" charset="0"/>
              </a:rPr>
              <a:t>NULL</a:t>
            </a:r>
            <a:r>
              <a:rPr kumimoji="1" lang="en-US" altLang="zh-TW" sz="2400" b="0" smtClean="0"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27538" y="742950"/>
            <a:ext cx="4392612" cy="167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4638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6138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7638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4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2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9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64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(Runtime error) Cannot free a piece of memory that is not allocated using </a:t>
            </a:r>
            <a:r>
              <a:rPr kumimoji="1" lang="en-US" altLang="zh-TW" sz="2400" dirty="0" err="1" smtClean="0">
                <a:latin typeface="Courier New" charset="0"/>
                <a:ea typeface="新細明體" charset="-120"/>
                <a:cs typeface="Times New Roman" charset="0"/>
              </a:rPr>
              <a:t>malloc</a:t>
            </a:r>
            <a:r>
              <a:rPr kumimoji="1"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()</a:t>
            </a: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427538" y="2952750"/>
            <a:ext cx="4392612" cy="167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4638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6138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7638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4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2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9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64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Runtime error if </a:t>
            </a:r>
            <a:r>
              <a:rPr kumimoji="1" lang="en-US" altLang="zh-TW" sz="2400" dirty="0" err="1" smtClean="0"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 is not </a:t>
            </a:r>
            <a:r>
              <a:rPr kumimoji="1"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NULL</a:t>
            </a: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Cannot free a space that is not allocated using </a:t>
            </a:r>
            <a:r>
              <a:rPr kumimoji="1" lang="en-US" altLang="zh-TW" sz="2400" dirty="0" err="1" smtClean="0">
                <a:latin typeface="Courier New" charset="0"/>
                <a:ea typeface="新細明體" charset="-120"/>
                <a:cs typeface="Times New Roman" charset="0"/>
              </a:rPr>
              <a:t>malloc</a:t>
            </a:r>
            <a:r>
              <a:rPr kumimoji="1"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()</a:t>
            </a: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.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2400" y="268288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0" dirty="0">
                <a:latin typeface="Arial" charset="0"/>
                <a:ea typeface="新細明體" charset="-120"/>
                <a:cs typeface="Times New Roman" charset="0"/>
              </a:rPr>
              <a:t>Common Mistakes in Using </a:t>
            </a:r>
            <a:r>
              <a:rPr lang="en-US" altLang="zh-TW" sz="2400" dirty="0">
                <a:latin typeface="Courier New" charset="0"/>
                <a:ea typeface="新細明體" charset="-120"/>
                <a:cs typeface="Times New Roman" charset="0"/>
              </a:rPr>
              <a:t>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828" grpId="0" animBg="1"/>
      <p:bldP spid="77829" grpId="0" animBg="1"/>
      <p:bldP spid="778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43DDB-2391-4AB2-9765-BD70DB4E0794}" type="slidenum">
              <a:rPr lang="zh-TW" altLang="en-US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827088" y="825500"/>
            <a:ext cx="6913562" cy="2292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;</a:t>
            </a:r>
          </a:p>
          <a:p>
            <a:pPr eaLnBrk="1" hangingPunct="1">
              <a:defRPr/>
            </a:pPr>
            <a:endParaRPr lang="en-US" altLang="zh-TW" sz="2400" dirty="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= 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*)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malloc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sizeof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free(</a:t>
            </a:r>
            <a:r>
              <a:rPr lang="en-US" altLang="zh-TW" sz="2400" dirty="0" err="1" smtClean="0"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);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urier New" charset="0"/>
                <a:ea typeface="新細明體" charset="-120"/>
                <a:cs typeface="Times New Roman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*</a:t>
            </a:r>
            <a:r>
              <a:rPr lang="en-US" altLang="zh-TW" sz="2400" dirty="0" err="1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400" dirty="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 = 10;</a:t>
            </a:r>
            <a:endParaRPr lang="en-US" altLang="zh-TW" dirty="0" smtClean="0">
              <a:solidFill>
                <a:srgbClr val="FF33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827088" y="4568825"/>
            <a:ext cx="6913562" cy="1562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4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*ptr;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ptr = (int *)malloc(sizeof(int));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free(ptr);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free(ptr);</a:t>
            </a:r>
            <a:endParaRPr lang="en-US" altLang="zh-TW" smtClean="0">
              <a:solidFill>
                <a:srgbClr val="FF33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95288" y="6130925"/>
            <a:ext cx="7885112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4638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6138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7638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4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2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9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64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smtClean="0">
                <a:ea typeface="新細明體" charset="-120"/>
                <a:cs typeface="Times New Roman" charset="0"/>
              </a:rPr>
              <a:t>(Runtime error) Cannot free a freed space.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95288" y="3117850"/>
            <a:ext cx="7885112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4638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6138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7638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4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2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9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64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dirty="0" smtClean="0">
                <a:ea typeface="新細明體" charset="-120"/>
                <a:cs typeface="Times New Roman" charset="0"/>
              </a:rPr>
              <a:t>Dangerous to use freed space because the freed space could have been re-allocated to someone elsewhere.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52400" y="268288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b="0" dirty="0">
                <a:latin typeface="Arial" charset="0"/>
                <a:ea typeface="新細明體" charset="-120"/>
                <a:cs typeface="Times New Roman" charset="0"/>
              </a:rPr>
              <a:t>Common Mistakes in Using </a:t>
            </a:r>
            <a:r>
              <a:rPr lang="en-US" altLang="zh-TW" sz="2400" dirty="0">
                <a:latin typeface="Courier New" charset="0"/>
                <a:ea typeface="新細明體" charset="-120"/>
                <a:cs typeface="Times New Roman" charset="0"/>
              </a:rPr>
              <a:t>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EC055-BC4E-4A65-85C8-DAA8860DCA7B}" type="slidenum">
              <a:rPr lang="zh-TW" altLang="en-US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Dynamic VS Automatic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smtClean="0">
                <a:ea typeface="新細明體" charset="-120"/>
              </a:rPr>
              <a:t>Dynamic memory: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b="1" smtClean="0">
                <a:solidFill>
                  <a:srgbClr val="0000FF"/>
                </a:solidFill>
                <a:ea typeface="新細明體" charset="-120"/>
              </a:rPr>
              <a:t>manual</a:t>
            </a:r>
            <a:r>
              <a:rPr lang="en-US" altLang="zh-TW" sz="2300" smtClean="0">
                <a:ea typeface="新細明體" charset="-120"/>
              </a:rPr>
              <a:t> allocation and de-allocation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smtClean="0">
                <a:ea typeface="新細明體" charset="-120"/>
              </a:rPr>
              <a:t>memory size determined at </a:t>
            </a:r>
            <a:r>
              <a:rPr lang="en-US" altLang="zh-TW" sz="2300" b="1" smtClean="0">
                <a:solidFill>
                  <a:srgbClr val="0000FF"/>
                </a:solidFill>
                <a:ea typeface="新細明體" charset="-120"/>
              </a:rPr>
              <a:t>run-time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smtClean="0">
                <a:ea typeface="新細明體" charset="-120"/>
              </a:rPr>
              <a:t>after de-allocation, the block of memory is made available for further dynamic allocation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smtClean="0">
                <a:solidFill>
                  <a:srgbClr val="0000FF"/>
                </a:solidFill>
                <a:ea typeface="新細明體" charset="-120"/>
              </a:rPr>
              <a:t>IMPORTANT: manually </a:t>
            </a:r>
            <a:r>
              <a:rPr lang="en-US" altLang="zh-TW" sz="2300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free</a:t>
            </a:r>
            <a:r>
              <a:rPr lang="en-US" altLang="zh-TW" sz="2300" smtClean="0">
                <a:solidFill>
                  <a:srgbClr val="0000FF"/>
                </a:solidFill>
                <a:ea typeface="新細明體" charset="-120"/>
              </a:rPr>
              <a:t> memory blocks after use!  Why?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zh-TW" sz="2800" smtClean="0">
              <a:solidFill>
                <a:srgbClr val="0000FF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smtClean="0">
                <a:ea typeface="新細明體" charset="-120"/>
              </a:rPr>
              <a:t>Automatic variable: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b="1" smtClean="0">
                <a:solidFill>
                  <a:srgbClr val="0000FF"/>
                </a:solidFill>
                <a:ea typeface="新細明體" charset="-120"/>
              </a:rPr>
              <a:t>automatic</a:t>
            </a:r>
            <a:r>
              <a:rPr lang="en-US" altLang="zh-TW" sz="2300" smtClean="0">
                <a:ea typeface="新細明體" charset="-120"/>
              </a:rPr>
              <a:t> creation and destruction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smtClean="0">
                <a:ea typeface="新細明體" charset="-120"/>
              </a:rPr>
              <a:t>memory size determined at </a:t>
            </a:r>
            <a:r>
              <a:rPr lang="en-US" altLang="zh-TW" sz="2300" b="1" smtClean="0">
                <a:solidFill>
                  <a:srgbClr val="0000FF"/>
                </a:solidFill>
                <a:ea typeface="新細明體" charset="-120"/>
              </a:rPr>
              <a:t>compile-time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BBA4C-BF7B-4B57-B02E-5C031A0834FB}" type="slidenum">
              <a:rPr lang="zh-TW" altLang="en-US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00113" y="125413"/>
            <a:ext cx="7862887" cy="1503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" y="1000125"/>
            <a:ext cx="8305800" cy="915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>
              <a:defRPr/>
            </a:pPr>
            <a:endParaRPr lang="en-US" altLang="zh-TW" b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Define a structure type */</a:t>
            </a:r>
          </a:p>
          <a:p>
            <a:pPr algn="r">
              <a:defRPr/>
            </a:pPr>
            <a:endParaRPr lang="en-US" altLang="zh-TW">
              <a:solidFill>
                <a:srgbClr val="0099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27088" y="2725738"/>
            <a:ext cx="8316912" cy="22860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Declare a structure </a:t>
            </a:r>
            <a:r>
              <a:rPr lang="en-US" altLang="zh-TW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point1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and a pointer 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27088" y="3213100"/>
            <a:ext cx="8316912" cy="576263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Modify </a:t>
            </a:r>
            <a:r>
              <a:rPr lang="en-US" altLang="zh-TW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point1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via 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827088" y="2420938"/>
            <a:ext cx="8316912" cy="30480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endParaRPr lang="en-US" altLang="zh-TW" b="0">
              <a:latin typeface="Arial" charset="0"/>
              <a:ea typeface="新細明體" charset="-120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827088" y="4005263"/>
            <a:ext cx="8316912" cy="1728787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>
              <a:defRPr/>
            </a:pPr>
            <a:endParaRPr lang="en-US" altLang="zh-TW" b="0">
              <a:latin typeface="Arial" charset="0"/>
              <a:ea typeface="新細明體" charset="-120"/>
            </a:endParaRPr>
          </a:p>
          <a:p>
            <a:pPr algn="r">
              <a:defRPr/>
            </a:pPr>
            <a:endParaRPr lang="en-US" altLang="zh-TW" b="0">
              <a:latin typeface="Arial" charset="0"/>
              <a:ea typeface="新細明體" charset="-120"/>
            </a:endParaRPr>
          </a:p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Create </a:t>
            </a:r>
            <a:r>
              <a:rPr lang="en-US" altLang="zh-TW">
                <a:solidFill>
                  <a:srgbClr val="009900"/>
                </a:solidFill>
                <a:latin typeface="Arial" charset="0"/>
                <a:ea typeface="新細明體" charset="-120"/>
              </a:rPr>
              <a:t>ANOTHER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structure </a:t>
            </a:r>
            <a:r>
              <a:rPr lang="en-US" altLang="zh-TW" i="1">
                <a:solidFill>
                  <a:srgbClr val="009900"/>
                </a:solidFill>
                <a:latin typeface="Arial" charset="0"/>
                <a:ea typeface="新細明體" charset="-120"/>
              </a:rPr>
              <a:t>dynamically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and manipulate it */</a:t>
            </a:r>
            <a:endParaRPr lang="en-US" altLang="zh-TW">
              <a:solidFill>
                <a:srgbClr val="0099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827088" y="5949950"/>
            <a:ext cx="8316912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Free it after use */</a:t>
            </a:r>
            <a:endParaRPr lang="en-US" altLang="zh-TW">
              <a:solidFill>
                <a:srgbClr val="009900"/>
              </a:solidFill>
              <a:latin typeface="Courier New" charset="0"/>
              <a:ea typeface="新細明體" charset="-12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57200" y="169863"/>
            <a:ext cx="8686800" cy="669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&lt;stdlib.h&gt;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typedef struct {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double x, y;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 Coordinates;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Coordinates </a:t>
            </a:r>
            <a:r>
              <a:rPr lang="en-US" altLang="zh-TW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point1</a:t>
            </a:r>
            <a:r>
              <a:rPr lang="en-US" altLang="zh-TW" smtClean="0">
                <a:latin typeface="Courier New" charset="0"/>
                <a:ea typeface="新細明體" charset="-120"/>
              </a:rPr>
              <a:t> = {3.4, -5.9},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*</a:t>
            </a:r>
            <a:r>
              <a:rPr lang="en-US" altLang="zh-TW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ptr = &amp;point1;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ptr-&gt;x = 3.458;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ptr-&gt;y = -5.967;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ptr = (Coordinates *)malloc( sizeof(Coordinates) 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if ( ptr == NULL )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  return 0;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ptr-&gt;x = 47.57;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ptr-&gt;y = 23.45;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free(ptr);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return 0;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4763" y="169863"/>
            <a:ext cx="461963" cy="6692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24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title"/>
          </p:nvPr>
        </p:nvSpPr>
        <p:spPr>
          <a:xfrm>
            <a:off x="3492500" y="254000"/>
            <a:ext cx="5543550" cy="600075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dirty="0" smtClean="0">
                <a:ea typeface="新細明體" charset="-120"/>
              </a:rPr>
              <a:t>Dynamic Memory for Structures</a:t>
            </a:r>
            <a:endParaRPr lang="zh-TW" altLang="en-US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0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0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nimBg="1"/>
      <p:bldP spid="430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C2067-3F40-4234-9C1A-3CF2A0CCD7F5}" type="slidenum">
              <a:rPr lang="zh-TW" altLang="en-US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Self-Referential Structures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A self-referential structure is a structure that contains a pointer member that points to a structure of the same structure type.</a:t>
            </a:r>
          </a:p>
          <a:p>
            <a:pPr lvl="4" eaLnBrk="1" hangingPunct="1">
              <a:buFont typeface="Wingdings" charset="2"/>
              <a:buChar char="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Example: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4413" y="4292600"/>
            <a:ext cx="45751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struct node {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   int data;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   struct node *nextptr;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};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674813" y="4292600"/>
            <a:ext cx="665162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195513" y="5013325"/>
            <a:ext cx="665162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F6B8-E634-4609-BB7C-81F49F513C3D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Practical Data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tabLst>
                <a:tab pos="2857500" algn="l"/>
              </a:tabLst>
              <a:defRPr/>
            </a:pPr>
            <a:r>
              <a:rPr lang="en-US" altLang="zh-TW" smtClean="0">
                <a:ea typeface="新細明體" charset="-120"/>
              </a:rPr>
              <a:t>We need </a:t>
            </a:r>
            <a:r>
              <a:rPr lang="en-US" altLang="zh-TW" i="1" smtClean="0">
                <a:ea typeface="新細明體" charset="-120"/>
              </a:rPr>
              <a:t>data structures</a:t>
            </a:r>
            <a:r>
              <a:rPr lang="en-US" altLang="zh-TW" smtClean="0">
                <a:ea typeface="新細明體" charset="-120"/>
              </a:rPr>
              <a:t> that can </a:t>
            </a:r>
            <a:br>
              <a:rPr lang="en-US" altLang="zh-TW" smtClean="0">
                <a:ea typeface="新細明體" charset="-120"/>
              </a:rPr>
            </a:br>
            <a:r>
              <a:rPr lang="en-US" altLang="zh-TW" sz="4400" i="1" smtClean="0">
                <a:solidFill>
                  <a:srgbClr val="FF3300"/>
                </a:solidFill>
                <a:ea typeface="新細明體" charset="-120"/>
              </a:rPr>
              <a:t>grow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sz="2000" i="1" smtClean="0">
                <a:solidFill>
                  <a:srgbClr val="0000FF"/>
                </a:solidFill>
                <a:ea typeface="新細明體" charset="-120"/>
              </a:rPr>
              <a:t>shrink</a:t>
            </a:r>
            <a:r>
              <a:rPr lang="en-US" altLang="zh-TW" smtClean="0">
                <a:ea typeface="新細明體" charset="-120"/>
              </a:rPr>
              <a:t> during execution.</a:t>
            </a:r>
          </a:p>
          <a:p>
            <a:pPr eaLnBrk="1" hangingPunct="1">
              <a:buFont typeface="Wingdings" charset="2"/>
              <a:buChar char="l"/>
              <a:tabLst>
                <a:tab pos="2857500" algn="l"/>
              </a:tabLst>
              <a:defRPr/>
            </a:pPr>
            <a:endParaRPr lang="en-US" altLang="zh-TW" smtClean="0">
              <a:ea typeface="新細明體" charset="-120"/>
            </a:endParaRPr>
          </a:p>
          <a:p>
            <a:pPr eaLnBrk="1" fontAlgn="t" hangingPunct="1">
              <a:buFont typeface="Wingdings" charset="2"/>
              <a:buChar char="l"/>
              <a:tabLst>
                <a:tab pos="2857500" algn="l"/>
              </a:tabLst>
              <a:defRPr/>
            </a:pPr>
            <a:r>
              <a:rPr lang="en-US" altLang="zh-TW" smtClean="0">
                <a:ea typeface="新細明體" charset="-120"/>
              </a:rPr>
              <a:t>Implementing </a:t>
            </a:r>
            <a:r>
              <a:rPr lang="en-US" altLang="zh-TW" b="1" i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d </a:t>
            </a:r>
            <a:r>
              <a:rPr lang="en-US" altLang="zh-TW" sz="5400" b="1" i="1" baseline="300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y </a:t>
            </a:r>
            <a:r>
              <a:rPr lang="en-US" altLang="zh-TW" sz="2000" b="1" i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n</a:t>
            </a:r>
            <a:r>
              <a:rPr lang="en-US" altLang="zh-TW" b="1" i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a </a:t>
            </a:r>
            <a:r>
              <a:rPr lang="en-US" altLang="zh-TW" b="1" i="1" baseline="300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m</a:t>
            </a:r>
            <a:r>
              <a:rPr lang="en-US" altLang="zh-TW" b="1" i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i </a:t>
            </a:r>
            <a:r>
              <a:rPr lang="en-US" altLang="zh-TW" sz="4800" b="1" i="1" baseline="-250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c</a:t>
            </a:r>
            <a:r>
              <a:rPr lang="en-US" altLang="zh-TW" smtClean="0">
                <a:ea typeface="新細明體" charset="-120"/>
              </a:rPr>
              <a:t> data structures needs two important aspects:</a:t>
            </a:r>
          </a:p>
          <a:p>
            <a:pPr lvl="1" eaLnBrk="1" hangingPunct="1">
              <a:buFont typeface="Wingdings" charset="2"/>
              <a:buChar char="¡"/>
              <a:tabLst>
                <a:tab pos="2857500" algn="l"/>
              </a:tabLst>
              <a:defRPr/>
            </a:pPr>
            <a:r>
              <a:rPr lang="en-US" altLang="zh-TW" smtClean="0">
                <a:ea typeface="新細明體" charset="-120"/>
              </a:rPr>
              <a:t>Dynamic memory allocations</a:t>
            </a:r>
          </a:p>
          <a:p>
            <a:pPr lvl="1" eaLnBrk="1" hangingPunct="1">
              <a:buFont typeface="Wingdings" charset="2"/>
              <a:buChar char="¡"/>
              <a:tabLst>
                <a:tab pos="2857500" algn="l"/>
              </a:tabLst>
              <a:defRPr/>
            </a:pPr>
            <a:r>
              <a:rPr lang="en-US" altLang="zh-TW" smtClean="0">
                <a:ea typeface="新細明體" charset="-120"/>
              </a:rPr>
              <a:t>Self-referential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E260F-3A0B-4267-B612-5C83FB7BD912}" type="slidenum">
              <a:rPr lang="zh-TW" altLang="en-US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Self-Referential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buFont typeface="Wingdings" charset="2"/>
              <a:buChar char="l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buFont typeface="Wingdings" charset="2"/>
              <a:buChar char="l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The member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nextptr</a:t>
            </a:r>
            <a:r>
              <a:rPr lang="en-US" altLang="zh-TW" smtClean="0">
                <a:ea typeface="新細明體" charset="-120"/>
              </a:rPr>
              <a:t> can be used as a link to "tie" a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struct node</a:t>
            </a:r>
            <a:r>
              <a:rPr lang="en-US" altLang="zh-TW" smtClean="0">
                <a:ea typeface="新細明體" charset="-120"/>
              </a:rPr>
              <a:t> structure to another structure of the same type.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84413" y="1600200"/>
            <a:ext cx="45751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struct node {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   int data;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   struct node *nextptr;</a:t>
            </a:r>
          </a:p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};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2555875" y="5589588"/>
          <a:ext cx="1079500" cy="45720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3348038" y="580548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58393" name="Group 25"/>
          <p:cNvGraphicFramePr>
            <a:graphicFrameLocks noGrp="1"/>
          </p:cNvGraphicFramePr>
          <p:nvPr/>
        </p:nvGraphicFramePr>
        <p:xfrm>
          <a:off x="4356100" y="5589588"/>
          <a:ext cx="1079500" cy="45720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5148263" y="580548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6208713" y="5464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latin typeface="Arial" charset="0"/>
                <a:ea typeface="新細明體" charset="-120"/>
              </a:rPr>
              <a:t>…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2805113" y="60452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n1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598988" y="60452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B38C1-CE49-47B3-AB86-2971BA624CB7}" type="slidenum">
              <a:rPr lang="zh-TW" altLang="en-US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Self-Referential Structures</a:t>
            </a: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59338" y="1600200"/>
            <a:ext cx="3827462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NULL</a:t>
            </a:r>
            <a:r>
              <a:rPr lang="en-US" altLang="zh-TW" smtClean="0">
                <a:ea typeface="新細明體" charset="-120"/>
              </a:rPr>
              <a:t> is used when the pointer points to nothing.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Self-referential structures can form useful data structures like lists, queues, …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98475" y="1274763"/>
            <a:ext cx="3851275" cy="55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struct node {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int data;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struct node *nextptr;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};</a:t>
            </a:r>
          </a:p>
          <a:p>
            <a:pPr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struct node n1, n2;</a:t>
            </a:r>
          </a:p>
          <a:p>
            <a:pPr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n1.data = 15;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n1.nextptr = &amp;n2;</a:t>
            </a:r>
          </a:p>
          <a:p>
            <a:pPr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n2.data = 30;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n2.nextptr = NULL;</a:t>
            </a:r>
          </a:p>
          <a:p>
            <a:pPr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return 0;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0" y="1274763"/>
            <a:ext cx="498475" cy="55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3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4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5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6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7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8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9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10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11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12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13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14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15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16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17</a:t>
            </a:r>
          </a:p>
          <a:p>
            <a:pPr algn="r"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0F96A-E3D1-41FB-BBFE-7C9929517116}" type="slidenum">
              <a:rPr lang="zh-TW" altLang="en-US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Self-Referential Structures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Dynamic memory allocation can be used such that a data structure contains varying number of nodes as required.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zh-TW" smtClean="0">
                <a:ea typeface="新細明體" charset="-120"/>
              </a:rPr>
              <a:t>A node can be created dynamically when needed.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46125" y="4868863"/>
            <a:ext cx="7651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struct node *ptr;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……</a:t>
            </a:r>
          </a:p>
          <a:p>
            <a:pPr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ptr = (struct node *)malloc(sizeof(struct node));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451AF-171D-4BAA-863E-6FBA5F9C13B0}" type="slidenum">
              <a:rPr lang="zh-TW" altLang="en-US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98475" y="0"/>
            <a:ext cx="8645525" cy="674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#include &lt;stdlib.h&gt;</a:t>
            </a:r>
          </a:p>
          <a:p>
            <a:pPr>
              <a:lnSpc>
                <a:spcPct val="95000"/>
              </a:lnSpc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struct node {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int data;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struct node *nextptr;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};</a:t>
            </a:r>
          </a:p>
          <a:p>
            <a:pPr>
              <a:lnSpc>
                <a:spcPct val="95000"/>
              </a:lnSpc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struct node n1, *ptr;</a:t>
            </a:r>
          </a:p>
          <a:p>
            <a:pPr>
              <a:lnSpc>
                <a:spcPct val="95000"/>
              </a:lnSpc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n1.data = 15;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n1.nextptr = NULL;</a:t>
            </a:r>
          </a:p>
          <a:p>
            <a:pPr>
              <a:lnSpc>
                <a:spcPct val="95000"/>
              </a:lnSpc>
              <a:defRPr/>
            </a:pPr>
            <a:endParaRPr lang="en-US" altLang="zh-TW" sz="200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solidFill>
                  <a:srgbClr val="FF0000"/>
                </a:solidFill>
                <a:latin typeface="Courier New" charset="0"/>
                <a:ea typeface="新細明體" charset="-120"/>
              </a:rPr>
              <a:t>   ptr = (struct node *)malloc(sizeof(struct node));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solidFill>
                  <a:srgbClr val="FF0000"/>
                </a:solidFill>
                <a:latin typeface="Courier New" charset="0"/>
                <a:ea typeface="新細明體" charset="-120"/>
              </a:rPr>
              <a:t>   ptr-&gt;data = 30;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solidFill>
                  <a:srgbClr val="FF0000"/>
                </a:solidFill>
                <a:latin typeface="Courier New" charset="0"/>
                <a:ea typeface="新細明體" charset="-120"/>
              </a:rPr>
              <a:t>   ptr-&gt;nextptr = NULL;</a:t>
            </a:r>
          </a:p>
          <a:p>
            <a:pPr>
              <a:lnSpc>
                <a:spcPct val="95000"/>
              </a:lnSpc>
              <a:defRPr/>
            </a:pPr>
            <a:endParaRPr lang="en-US" altLang="zh-TW" sz="2000">
              <a:solidFill>
                <a:srgbClr val="FF0000"/>
              </a:solidFill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n1.nextptr = ptr;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……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free(ptr);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   return 0;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200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0" y="0"/>
            <a:ext cx="498475" cy="674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3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4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5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6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7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8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9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10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11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12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13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14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15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16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17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18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19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20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21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22</a:t>
            </a:r>
          </a:p>
          <a:p>
            <a:pPr algn="r">
              <a:lnSpc>
                <a:spcPct val="95000"/>
              </a:lnSpc>
              <a:defRPr/>
            </a:pPr>
            <a:r>
              <a:rPr lang="en-US" altLang="zh-TW" sz="2000">
                <a:solidFill>
                  <a:schemeClr val="bg2"/>
                </a:solidFill>
                <a:latin typeface="Courier New" charset="0"/>
                <a:ea typeface="新細明體" charset="-12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086ED-9EDF-4F71-A848-B2BB3A1B1D31}" type="slidenum">
              <a:rPr lang="zh-TW" altLang="en-US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Dynamic memory allocation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Dynamic memory de-allocation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Dynamic memory VS Automatic variable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Dynamic memory for creating structure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Self-referential structure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800" dirty="0" smtClean="0">
                <a:ea typeface="新細明體" charset="-120"/>
              </a:rPr>
              <a:t>Optional/ advanced topic: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¡"/>
              <a:defRPr/>
            </a:pPr>
            <a:r>
              <a:rPr lang="en-US" altLang="zh-TW" sz="2300" dirty="0" smtClean="0">
                <a:ea typeface="新細明體" charset="-120"/>
              </a:rPr>
              <a:t>Dynamic memory for creating 1D and 2D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C: How to Program,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ed</a:t>
            </a:r>
            <a:r>
              <a:rPr lang="en-US" sz="2800" dirty="0" smtClean="0"/>
              <a:t>, </a:t>
            </a:r>
            <a:r>
              <a:rPr lang="en-US" sz="2800" dirty="0" err="1" smtClean="0"/>
              <a:t>Deitel</a:t>
            </a:r>
            <a:r>
              <a:rPr lang="en-US" sz="2800" dirty="0" smtClean="0"/>
              <a:t> and </a:t>
            </a:r>
            <a:r>
              <a:rPr lang="en-US" sz="2800" dirty="0" err="1" smtClean="0"/>
              <a:t>Deitel</a:t>
            </a: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Chapter 7 C Pointers</a:t>
            </a:r>
            <a:endParaRPr lang="en-US" sz="2800" dirty="0"/>
          </a:p>
          <a:p>
            <a:pPr lvl="1">
              <a:defRPr/>
            </a:pPr>
            <a:r>
              <a:rPr lang="en-US" sz="2400" dirty="0" smtClean="0"/>
              <a:t>Section 7.7: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Operator</a:t>
            </a:r>
          </a:p>
          <a:p>
            <a:pPr lvl="1">
              <a:defRPr/>
            </a:pPr>
            <a:r>
              <a:rPr lang="en-US" sz="2400" dirty="0" smtClean="0"/>
              <a:t>Sections 7.8 – 7.9: Pointer Arithmetic &amp; Arrays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Chapter 12 C Data Structures</a:t>
            </a:r>
          </a:p>
          <a:p>
            <a:pPr lvl="1">
              <a:defRPr/>
            </a:pPr>
            <a:r>
              <a:rPr lang="en-US" sz="2400" dirty="0" smtClean="0"/>
              <a:t>Section 12.2: Self-Referential Structures</a:t>
            </a:r>
          </a:p>
          <a:p>
            <a:pPr lvl="1">
              <a:defRPr/>
            </a:pPr>
            <a:r>
              <a:rPr lang="en-US" sz="2400" dirty="0" smtClean="0"/>
              <a:t>Section 12.3: Dynamic Memory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6ABF1-EB76-4C3F-A4B7-B7E18D2DEFE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5E46B-A155-4190-A4ED-3C32A4B63114}" type="slidenum">
              <a:rPr lang="zh-TW" altLang="en-US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00113" y="4165600"/>
            <a:ext cx="80010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Allocate memory for</a:t>
            </a:r>
            <a:r>
              <a:rPr lang="en-US" altLang="zh-TW" b="0">
                <a:latin typeface="Arial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latin typeface="Arial" charset="0"/>
                <a:ea typeface="新細明體" charset="-120"/>
              </a:rPr>
              <a:t>a few integers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900113" y="3860800"/>
            <a:ext cx="80010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endParaRPr lang="en-US" altLang="zh-TW">
              <a:solidFill>
                <a:srgbClr val="0000F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900113" y="5157788"/>
            <a:ext cx="8001000" cy="140335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altLang="zh-TW" b="0" dirty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algn="r">
              <a:defRPr/>
            </a:pPr>
            <a:endParaRPr lang="en-US" altLang="zh-TW" b="0" dirty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algn="r">
              <a:defRPr/>
            </a:pPr>
            <a:r>
              <a:rPr lang="en-US" altLang="zh-TW" b="0" dirty="0">
                <a:solidFill>
                  <a:srgbClr val="009900"/>
                </a:solidFill>
                <a:latin typeface="Arial" charset="0"/>
                <a:ea typeface="新細明體" charset="-120"/>
              </a:rPr>
              <a:t>/* Read integers into the memory block */</a:t>
            </a:r>
          </a:p>
          <a:p>
            <a:pPr algn="r">
              <a:defRPr/>
            </a:pPr>
            <a:r>
              <a:rPr lang="en-US" altLang="zh-TW" b="0" dirty="0">
                <a:solidFill>
                  <a:srgbClr val="009900"/>
                </a:solidFill>
                <a:latin typeface="Arial" charset="0"/>
                <a:ea typeface="新細明體" charset="-120"/>
              </a:rPr>
              <a:t>/* pointer arithmetic: memory address calculation */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5138" y="1268413"/>
            <a:ext cx="8678862" cy="559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stdio.h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stdlib.h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err="1" smtClean="0"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main(void) {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,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num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, *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, *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baseptr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printf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("How many integers? ");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scanf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("%d", &amp;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num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baseptr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=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*)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malloc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sizeof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) *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num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);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if (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baseptr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== NULL )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   return 0;</a:t>
            </a:r>
          </a:p>
          <a:p>
            <a:pPr>
              <a:defRPr/>
            </a:pPr>
            <a:endParaRPr lang="en-US" altLang="zh-TW" dirty="0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printf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("Enter %d integers: ",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num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=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baseptr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for (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= 0;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 &lt;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num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;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i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++) {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  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scanf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("%d", </a:t>
            </a:r>
            <a:r>
              <a:rPr lang="en-US" altLang="zh-TW" dirty="0" err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  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++;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}</a:t>
            </a:r>
          </a:p>
          <a:p>
            <a:pPr>
              <a:defRPr/>
            </a:pPr>
            <a:r>
              <a:rPr lang="en-US" altLang="zh-TW" dirty="0" smtClean="0">
                <a:latin typeface="Courier New" charset="0"/>
                <a:ea typeface="新細明體" charset="-120"/>
              </a:rPr>
              <a:t>   ……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1268413"/>
            <a:ext cx="465138" cy="5594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9000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20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 smtClean="0">
                <a:ea typeface="新細明體" charset="-120"/>
              </a:rPr>
              <a:t>Dynamically Allocate an 1-D Array</a:t>
            </a:r>
            <a:endParaRPr lang="zh-TW" altLang="en-US" sz="3400" dirty="0" smtClean="0">
              <a:ea typeface="新細明體" charset="-12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791200" y="1268413"/>
            <a:ext cx="3352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Program dyn_4.c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EE4E6-37CA-45E8-84F4-CF73EDB35ED9}" type="slidenum">
              <a:rPr lang="zh-TW" altLang="en-US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827088" y="2852738"/>
            <a:ext cx="8316912" cy="1439862"/>
          </a:xfrm>
          <a:prstGeom prst="rect">
            <a:avLst/>
          </a:prstGeom>
          <a:solidFill>
            <a:srgbClr val="FF33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altLang="zh-TW" b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algn="r">
              <a:defRPr/>
            </a:pPr>
            <a:endParaRPr lang="en-US" altLang="zh-TW" b="0">
              <a:solidFill>
                <a:srgbClr val="009900"/>
              </a:solidFill>
              <a:latin typeface="Arial" charset="0"/>
              <a:ea typeface="新細明體" charset="-120"/>
            </a:endParaRPr>
          </a:p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Print the integers in the memory block */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827088" y="4779963"/>
            <a:ext cx="8316912" cy="30480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Release the memory block pointed by the </a:t>
            </a:r>
            <a:r>
              <a:rPr lang="en-US" altLang="zh-TW">
                <a:solidFill>
                  <a:srgbClr val="009900"/>
                </a:solidFill>
                <a:latin typeface="Arial" charset="0"/>
                <a:ea typeface="新細明體" charset="-120"/>
              </a:rPr>
              <a:t>Base Pointer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65138" y="1976438"/>
            <a:ext cx="8678862" cy="367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……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printf("The numbers are: ");</a:t>
            </a:r>
          </a:p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ptr = baseptr;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for (i = 0; i &lt; num; i++) {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  printf("%d ", *ptr);</a:t>
            </a:r>
          </a:p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   ptr++;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}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printf("\n");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   free(baseptr);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return 0;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1976438"/>
            <a:ext cx="465138" cy="3671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9000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30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31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32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a typeface="新細明體" charset="-120"/>
              </a:rPr>
              <a:t>Dynamically Allocate an 1-D Array</a:t>
            </a:r>
            <a:endParaRPr lang="zh-TW" altLang="en-US" sz="3400" dirty="0" smtClean="0">
              <a:ea typeface="新細明體" charset="-12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1600200"/>
            <a:ext cx="3394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Program dyn_4.c </a:t>
            </a:r>
            <a:r>
              <a:rPr lang="en-US" altLang="zh-TW" b="0">
                <a:latin typeface="Arial" charset="0"/>
                <a:ea typeface="新細明體" charset="-120"/>
              </a:rPr>
              <a:t>(continue)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5648325"/>
            <a:ext cx="9144000" cy="9255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How many integers? 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</a:rPr>
              <a:t>10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  <a:sym typeface="Symbol" charset="2"/>
              </a:rPr>
              <a:t></a:t>
            </a:r>
          </a:p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Enter 10 integers: 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</a:rPr>
              <a:t>9 7 45 3 222 11 66 99 77 -199</a:t>
            </a:r>
            <a:r>
              <a:rPr lang="en-US" altLang="zh-TW">
                <a:solidFill>
                  <a:srgbClr val="0000FF"/>
                </a:solidFill>
                <a:latin typeface="Courier New" charset="0"/>
                <a:ea typeface="新細明體" charset="-120"/>
                <a:sym typeface="Symbol" charset="2"/>
              </a:rPr>
              <a:t></a:t>
            </a:r>
          </a:p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The numbers are: 9 7 45 3 222 11 66 99 77 -199</a:t>
            </a:r>
            <a:endParaRPr lang="zh-TW" altLang="en-US">
              <a:latin typeface="Courier New" charset="0"/>
              <a:ea typeface="新細明體" charset="-12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51BB0-FB5E-4DB8-AFDD-640A58E78A3F}" type="slidenum">
              <a:rPr lang="zh-TW" altLang="en-US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smtClean="0">
                <a:ea typeface="新細明體" charset="-120"/>
              </a:rPr>
              <a:t>Dynamically Allocate an 1-D Array</a:t>
            </a:r>
            <a:endParaRPr lang="zh-TW" altLang="en-US" sz="3400" dirty="0" smtClean="0">
              <a:ea typeface="新細明體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baseptr</a:t>
            </a:r>
            <a:r>
              <a:rPr lang="en-US" altLang="zh-TW" sz="2400" smtClean="0">
                <a:ea typeface="新細明體" charset="-120"/>
              </a:rPr>
              <a:t> (the </a:t>
            </a:r>
            <a:r>
              <a:rPr lang="en-US" altLang="zh-TW" sz="2400" b="1" smtClean="0">
                <a:ea typeface="新細明體" charset="-120"/>
              </a:rPr>
              <a:t>Base Pointer</a:t>
            </a:r>
            <a:r>
              <a:rPr lang="en-US" altLang="zh-TW" sz="2400" smtClean="0">
                <a:ea typeface="新細明體" charset="-120"/>
              </a:rPr>
              <a:t>) always keeps the Base Address of the memory block allocated by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malloc()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6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We must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free</a:t>
            </a:r>
            <a:r>
              <a:rPr lang="en-US" altLang="zh-TW" sz="2400" smtClean="0">
                <a:ea typeface="新細明體" charset="-120"/>
              </a:rPr>
              <a:t> the WHOLE memory block at once, with this Base Address.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600" b="1" smtClean="0">
              <a:latin typeface="Courier New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sz="2400" smtClean="0">
                <a:ea typeface="新細明體" charset="-120"/>
              </a:rPr>
              <a:t> (the </a:t>
            </a:r>
            <a:r>
              <a:rPr lang="en-US" altLang="zh-TW" sz="2400" b="1" smtClean="0">
                <a:ea typeface="新細明體" charset="-120"/>
              </a:rPr>
              <a:t>Working Pointer</a:t>
            </a:r>
            <a:r>
              <a:rPr lang="en-US" altLang="zh-TW" sz="2400" smtClean="0">
                <a:ea typeface="新細明體" charset="-120"/>
              </a:rPr>
              <a:t>) “moves” in the memory block, pointing to different locations storing integers.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Char char=""/>
              <a:defRPr/>
            </a:pPr>
            <a:endParaRPr lang="en-US" altLang="zh-TW" sz="16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Alternative technique: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	use </a:t>
            </a: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baseptr[i]</a:t>
            </a:r>
            <a:r>
              <a:rPr lang="en-US" altLang="zh-TW" sz="2400" smtClean="0">
                <a:ea typeface="新細明體" charset="-120"/>
              </a:rPr>
              <a:t>   or   </a:t>
            </a: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*(baseptr + i)</a:t>
            </a:r>
            <a:r>
              <a:rPr lang="en-US" altLang="zh-TW" sz="2400" smtClean="0">
                <a:ea typeface="新細明體" charset="-120"/>
              </a:rPr>
              <a:t>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	instead of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ptr</a:t>
            </a:r>
            <a:r>
              <a:rPr lang="en-US" altLang="zh-TW" sz="2400" smtClean="0">
                <a:ea typeface="新細明體" charset="-120"/>
              </a:rPr>
              <a:t>.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23C91-23EA-42D9-9A18-ECBE02377DAB}" type="slidenum">
              <a:rPr lang="zh-TW" altLang="en-US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65138" y="252413"/>
            <a:ext cx="8678862" cy="661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&lt;stdlib.h&gt;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int i, num, *baseptr;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printf("How many integers? ");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scanf("%d", &amp;num);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baseptr = (int *)malloc( sizeof(int) * num 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if ( baseptr == NULL )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  return 0;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printf("Enter %d integers: ", num);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for (i = 0; i &lt; num; i++)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  scanf("%d", </a:t>
            </a: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&amp;baseptr[i]</a:t>
            </a:r>
            <a:r>
              <a:rPr lang="en-US" altLang="zh-TW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printf("The numbers are: ");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for (i = 0; i &lt; num; i++)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  printf("%d ", </a:t>
            </a:r>
            <a:r>
              <a:rPr lang="en-US" altLang="zh-TW" smtClean="0">
                <a:solidFill>
                  <a:srgbClr val="FF0000"/>
                </a:solidFill>
                <a:latin typeface="Courier New" charset="0"/>
                <a:ea typeface="新細明體" charset="-120"/>
              </a:rPr>
              <a:t>baseptr[i]</a:t>
            </a:r>
            <a:r>
              <a:rPr lang="en-US" altLang="zh-TW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printf("\n");</a:t>
            </a:r>
          </a:p>
          <a:p>
            <a:pPr>
              <a:lnSpc>
                <a:spcPct val="95000"/>
              </a:lnSpc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free(baseptr);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return 0;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52413"/>
            <a:ext cx="465138" cy="6610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9000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16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17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18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19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20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22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23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24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25</a:t>
            </a: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5364163" y="1111250"/>
            <a:ext cx="3676650" cy="1316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TW" sz="2400" b="0">
                <a:latin typeface="Arial" charset="0"/>
                <a:ea typeface="新細明體" charset="-120"/>
              </a:rPr>
              <a:t>Alternative technique: treating </a:t>
            </a:r>
            <a:r>
              <a:rPr lang="en-US" altLang="zh-TW" sz="2400" dirty="0" err="1">
                <a:solidFill>
                  <a:schemeClr val="folHlink"/>
                </a:solidFill>
                <a:latin typeface="Courier New" charset="0"/>
                <a:ea typeface="新細明體" charset="-120"/>
              </a:rPr>
              <a:t>baseptr</a:t>
            </a:r>
            <a:r>
              <a:rPr lang="en-US" altLang="zh-TW" sz="2400" b="0" dirty="0">
                <a:latin typeface="Arial" charset="0"/>
                <a:ea typeface="新細明體" charset="-120"/>
              </a:rPr>
              <a:t> as an "dynamic array"</a:t>
            </a:r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5438775" y="4727575"/>
            <a:ext cx="2949575" cy="430213"/>
          </a:xfrm>
          <a:prstGeom prst="wedgeRoundRectCallout">
            <a:avLst>
              <a:gd name="adj1" fmla="val -77611"/>
              <a:gd name="adj2" fmla="val 747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</a:rPr>
              <a:t>Or: </a:t>
            </a:r>
            <a:r>
              <a:rPr lang="en-US" altLang="zh-TW" sz="200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*(baseptr + i)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5003800" y="4006850"/>
            <a:ext cx="2455863" cy="430213"/>
          </a:xfrm>
          <a:prstGeom prst="wedgeRoundRectCallout">
            <a:avLst>
              <a:gd name="adj1" fmla="val -71653"/>
              <a:gd name="adj2" fmla="val -35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</a:rPr>
              <a:t>Or: </a:t>
            </a:r>
            <a:r>
              <a:rPr lang="en-US" altLang="zh-TW" sz="200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baseptr + i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620000" y="26035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2A570-4655-40A5-9640-F05675496B04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Dynamic Memory Manipulations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Dynamic Memory Allocation: </a:t>
            </a:r>
            <a:r>
              <a:rPr lang="en-US" altLang="zh-TW" sz="2400" b="1" smtClean="0">
                <a:latin typeface="Courier New" charset="0"/>
                <a:ea typeface="新細明體" charset="-120"/>
              </a:rPr>
              <a:t>malloc()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2000" b="1" smtClean="0">
              <a:solidFill>
                <a:schemeClr val="bg2"/>
              </a:solidFill>
              <a:latin typeface="Courier New" charset="0"/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 b="1" smtClean="0">
                <a:solidFill>
                  <a:schemeClr val="bg2"/>
                </a:solidFill>
                <a:latin typeface="Courier New" charset="0"/>
                <a:ea typeface="新細明體" charset="-120"/>
              </a:rPr>
              <a:t>/* header file stdlib.h declares the function */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 b="1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sz="2000" b="1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stdlib.h</a:t>
            </a:r>
            <a:r>
              <a:rPr lang="en-US" altLang="zh-TW" sz="2000" b="1" smtClean="0">
                <a:latin typeface="Courier New" charset="0"/>
                <a:ea typeface="新細明體" charset="-12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2000" b="1" smtClean="0">
              <a:latin typeface="Courier New" charset="0"/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 b="1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void *</a:t>
            </a:r>
            <a:r>
              <a:rPr lang="en-US" altLang="zh-TW" sz="2000" b="1" smtClean="0">
                <a:latin typeface="Courier New" charset="0"/>
                <a:ea typeface="新細明體" charset="-120"/>
              </a:rPr>
              <a:t> malloc(</a:t>
            </a:r>
            <a:r>
              <a:rPr lang="en-US" altLang="zh-TW" sz="2000" b="1" smtClean="0">
                <a:solidFill>
                  <a:schemeClr val="hlink"/>
                </a:solidFill>
                <a:latin typeface="Courier New" charset="0"/>
                <a:ea typeface="新細明體" charset="-120"/>
              </a:rPr>
              <a:t>size_t</a:t>
            </a:r>
            <a:r>
              <a:rPr lang="en-US" altLang="zh-TW" sz="2000" b="1" smtClean="0">
                <a:latin typeface="Courier New" charset="0"/>
                <a:ea typeface="新細明體" charset="-120"/>
              </a:rPr>
              <a:t> </a:t>
            </a:r>
            <a:r>
              <a:rPr lang="en-US" altLang="zh-TW" sz="20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size</a:t>
            </a:r>
            <a:r>
              <a:rPr lang="en-US" altLang="zh-TW" sz="2000" b="1" smtClean="0">
                <a:latin typeface="Courier New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zh-TW" sz="2400" b="1" smtClean="0">
              <a:latin typeface="Courier New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solidFill>
                  <a:schemeClr val="hlink"/>
                </a:solidFill>
                <a:latin typeface="Courier New" charset="0"/>
                <a:ea typeface="新細明體" charset="-120"/>
              </a:rPr>
              <a:t>size_t</a:t>
            </a:r>
            <a:r>
              <a:rPr lang="en-US" altLang="zh-TW" sz="2400" smtClean="0">
                <a:ea typeface="新細明體" charset="-120"/>
              </a:rPr>
              <a:t> has been type-defined to </a:t>
            </a:r>
            <a:r>
              <a:rPr lang="en-US" altLang="zh-TW" sz="2400" b="1" smtClean="0">
                <a:solidFill>
                  <a:schemeClr val="hlink"/>
                </a:solidFill>
                <a:latin typeface="Courier New" charset="0"/>
                <a:ea typeface="新細明體" charset="-120"/>
              </a:rPr>
              <a:t>unsigned int</a:t>
            </a:r>
            <a:r>
              <a:rPr lang="en-US" altLang="zh-TW" sz="2400" smtClean="0">
                <a:ea typeface="新細明體" charset="-120"/>
              </a:rPr>
              <a:t>.</a:t>
            </a:r>
            <a:endParaRPr lang="en-US" altLang="zh-TW" sz="2400" b="1" smtClean="0">
              <a:solidFill>
                <a:schemeClr val="hlink"/>
              </a:solidFill>
              <a:latin typeface="Courier New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size</a:t>
            </a:r>
            <a:r>
              <a:rPr lang="en-US" altLang="zh-TW" sz="2400" smtClean="0">
                <a:ea typeface="新細明體" charset="-120"/>
              </a:rPr>
              <a:t> is the number of bytes required in the allocation.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malloc()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smtClean="0">
                <a:solidFill>
                  <a:srgbClr val="FF3300"/>
                </a:solidFill>
                <a:ea typeface="新細明體" charset="-120"/>
              </a:rPr>
              <a:t>returns a pointer</a:t>
            </a:r>
            <a:r>
              <a:rPr lang="en-US" altLang="zh-TW" sz="2400" smtClean="0">
                <a:ea typeface="新細明體" charset="-120"/>
              </a:rPr>
              <a:t> to a block of memory of </a:t>
            </a:r>
            <a:r>
              <a:rPr lang="en-US" altLang="zh-TW" sz="2400" b="1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size</a:t>
            </a:r>
            <a:r>
              <a:rPr lang="en-US" altLang="zh-TW" sz="2400" smtClean="0">
                <a:ea typeface="新細明體" charset="-120"/>
              </a:rPr>
              <a:t> bytes.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TW" sz="2400" smtClean="0">
                <a:ea typeface="新細明體" charset="-120"/>
              </a:rPr>
              <a:t>The function call returns </a:t>
            </a:r>
            <a:r>
              <a:rPr lang="en-US" altLang="zh-TW" sz="2400" b="1" smtClean="0">
                <a:solidFill>
                  <a:srgbClr val="990000"/>
                </a:solidFill>
                <a:latin typeface="Courier New" charset="0"/>
                <a:ea typeface="新細明體" charset="-120"/>
              </a:rPr>
              <a:t>NULL</a:t>
            </a:r>
            <a:r>
              <a:rPr lang="en-US" altLang="zh-TW" sz="2400" smtClean="0">
                <a:ea typeface="新細明體" charset="-120"/>
              </a:rPr>
              <a:t> when the allocation fails.</a:t>
            </a:r>
            <a:endParaRPr lang="zh-TW" altLang="en-US" sz="2400" smtClean="0">
              <a:ea typeface="新細明體" charset="-12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6962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TW" b="0">
                <a:latin typeface="Arial" charset="0"/>
                <a:ea typeface="新細明體" charset="-120"/>
              </a:rPr>
              <a:t>From the C reference manual: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33BE4-0085-44C3-8408-FE3A6FDF6546}" type="slidenum">
              <a:rPr lang="zh-TW" altLang="en-US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7938"/>
            <a:ext cx="9144000" cy="619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*array, *tmp, i, n;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n = …;  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Suppose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n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is determined here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*/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array = (int *)malloc(n * sizeof(int));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… 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Elements of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array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have been assigned some values here…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*/</a:t>
            </a: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Suppose now we want to enlarge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array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to hold 2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n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integers, and we want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to retain the existing data. Solution: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(1) Allocate a larger array,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(2) copy the data from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Courier New" charset="0"/>
              </a:rPr>
              <a:t>array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to the newly allocated array,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(3) free up the space occupied by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array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, and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  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(4) makes 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array</a:t>
            </a:r>
            <a:r>
              <a:rPr lang="en-US" altLang="zh-TW" sz="2000" b="0" smtClean="0">
                <a:solidFill>
                  <a:srgbClr val="008000"/>
                </a:solidFill>
                <a:ea typeface="新細明體" charset="-120"/>
                <a:cs typeface="Times New Roman" charset="0"/>
              </a:rPr>
              <a:t> points to the newly allocated array</a:t>
            </a:r>
            <a:r>
              <a:rPr lang="en-US" altLang="zh-TW" sz="2000" smtClean="0">
                <a:solidFill>
                  <a:srgbClr val="008000"/>
                </a:solidFill>
                <a:latin typeface="Courier New" charset="0"/>
                <a:ea typeface="新細明體" charset="-120"/>
                <a:cs typeface="Times New Roman" charset="0"/>
              </a:rPr>
              <a:t> */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tmp = (int *)malloc(2 * n * sizeof(int));   </a:t>
            </a:r>
            <a:r>
              <a:rPr lang="en-US" altLang="zh-TW" sz="2000" smtClean="0">
                <a:solidFill>
                  <a:srgbClr val="006600"/>
                </a:solidFill>
                <a:latin typeface="Courier New" charset="0"/>
                <a:ea typeface="新細明體" charset="-120"/>
                <a:cs typeface="Times New Roman" charset="0"/>
              </a:rPr>
              <a:t>/* (1)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for (i = 0; i &lt; n; i++)                     </a:t>
            </a:r>
            <a:r>
              <a:rPr lang="en-US" altLang="zh-TW" sz="2000" smtClean="0">
                <a:solidFill>
                  <a:srgbClr val="006600"/>
                </a:solidFill>
                <a:latin typeface="Courier New" charset="0"/>
                <a:ea typeface="新細明體" charset="-120"/>
                <a:cs typeface="Times New Roman" charset="0"/>
              </a:rPr>
              <a:t>/* (2)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   tmp[i] = array[i];</a:t>
            </a:r>
            <a:r>
              <a:rPr lang="en-US" altLang="zh-TW" sz="200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                      </a:t>
            </a: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  </a:t>
            </a: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free(array);                                </a:t>
            </a:r>
            <a:r>
              <a:rPr lang="en-US" altLang="zh-TW" sz="2000" smtClean="0">
                <a:solidFill>
                  <a:srgbClr val="006600"/>
                </a:solidFill>
                <a:latin typeface="Courier New" charset="0"/>
                <a:ea typeface="新細明體" charset="-120"/>
                <a:cs typeface="Times New Roman" charset="0"/>
              </a:rPr>
              <a:t>/* (3) */</a:t>
            </a:r>
            <a:endParaRPr lang="en-US" altLang="zh-TW" sz="2000" b="0" smtClean="0">
              <a:solidFill>
                <a:srgbClr val="006600"/>
              </a:solidFill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array = tmp;                                </a:t>
            </a:r>
            <a:r>
              <a:rPr lang="en-US" altLang="zh-TW" sz="2000" smtClean="0">
                <a:solidFill>
                  <a:srgbClr val="006600"/>
                </a:solidFill>
                <a:latin typeface="Courier New" charset="0"/>
                <a:ea typeface="新細明體" charset="-120"/>
                <a:cs typeface="Times New Roman" charset="0"/>
              </a:rPr>
              <a:t>/* (4) */</a:t>
            </a:r>
            <a:endParaRPr lang="en-US" altLang="zh-TW" sz="2000" smtClean="0">
              <a:solidFill>
                <a:srgbClr val="0080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0" y="6205538"/>
            <a:ext cx="91440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="0" smtClean="0">
                <a:ea typeface="新細明體" charset="-120"/>
                <a:cs typeface="Times New Roman" charset="0"/>
              </a:rPr>
              <a:t>Example: Enlarging a dynamically allocated array.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620000" y="4445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AACE-E07D-43B6-9B2E-E717D429FA18}" type="slidenum">
              <a:rPr lang="zh-TW" altLang="en-US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19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**foo;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ROW = 10;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foo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 is considered as an array of pointers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foo = (int **)malloc(ROW * sizeof(int *));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Each element is a pointer to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 int */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Dynamically Allocate 2-D Array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667000" y="4462463"/>
            <a:ext cx="164147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69875" y="4462463"/>
            <a:ext cx="15303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38138" y="4005263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foo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667000" y="4848225"/>
            <a:ext cx="16414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667000" y="5233988"/>
            <a:ext cx="164147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1800225" y="4605338"/>
            <a:ext cx="866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4308475" y="4605338"/>
            <a:ext cx="10255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352800" y="5694363"/>
            <a:ext cx="25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4308475" y="5062538"/>
            <a:ext cx="10255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308475" y="5443538"/>
            <a:ext cx="10255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5334000" y="44069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5334000" y="4837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5322888" y="52974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7620000" y="1905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7D472-A2F4-40CF-999C-FB7E23C4FEA0}" type="slidenum">
              <a:rPr lang="zh-TW" altLang="en-US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1268413"/>
            <a:ext cx="9144000" cy="314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**foo;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i, ROW = 10, COL = 4;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foo = (int **)malloc(ROW * sizeof(int *));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Each element is a pointer to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 int */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99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Allocate a 1-D array for each row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for (i = 0; i &lt; ROW; i++)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   foo[i] = (int *)malloc(COL * sizeof(int));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Now 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foo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 can be used as a 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ROW x COL</a:t>
            </a:r>
            <a:r>
              <a:rPr lang="en-US" altLang="zh-TW" sz="2000" b="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 2-D array of 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int */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Dynamically Allocate 2-D Array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667000" y="4911725"/>
            <a:ext cx="16414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69875" y="4911725"/>
            <a:ext cx="153035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38138" y="4454525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foo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667000" y="5297488"/>
            <a:ext cx="164147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667000" y="5683250"/>
            <a:ext cx="16414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1800225" y="5054600"/>
            <a:ext cx="866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V="1">
            <a:off x="4308475" y="4718050"/>
            <a:ext cx="2263775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352800" y="6143625"/>
            <a:ext cx="25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4308475" y="5511800"/>
            <a:ext cx="205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308475" y="5892800"/>
            <a:ext cx="205105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6996113" y="4524375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7424738" y="4524375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7848600" y="4524375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572250" y="4524375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6783388" y="5286375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7212013" y="5286375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635875" y="5286375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6359525" y="5286375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6783388" y="5949950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7212013" y="5949950"/>
            <a:ext cx="423862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7635875" y="5949950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359525" y="5949950"/>
            <a:ext cx="423863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0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E7755-A010-4500-B94E-9BF5124C39CA}" type="slidenum">
              <a:rPr lang="zh-TW" altLang="en-US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1163638"/>
            <a:ext cx="9144000" cy="55419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**foo;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i, j, ROW = 10, COL = 4;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Allocate space for an array of pointers 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foo = (int **)malloc(ROW * sizeof(int *));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Allocate space for each row (which is a 1-D array)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for (int i = 0; i &lt; ROW; i++) {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   foo[i] = (int *)malloc(COL * sizeof(int));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   for (j = 0; j &lt; COL; j++)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      foo[i][j] = i + j;   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Can be used as a 2D array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}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Free the space of each row first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for (int i = 0; i &lt; ROW; i++)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 free(foo[i]);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free(foo);   </a:t>
            </a: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Finally, free the array of pointers */</a:t>
            </a: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Allocating/Deallocating 2-D Arrays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FC30B-610C-47C6-B338-59E81BC6EBF0}" type="slidenum">
              <a:rPr lang="zh-TW" altLang="en-US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1385888"/>
            <a:ext cx="9144000" cy="5283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**foo;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*tmp;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int i, j, ROW = 10, COL = 4;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Allocate space for an array of pointers  */</a:t>
            </a:r>
          </a:p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foo = (int **)malloc(ROW * sizeof(int *));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/* </a:t>
            </a:r>
            <a:r>
              <a:rPr lang="en-US" altLang="zh-TW" sz="2000" smtClean="0">
                <a:solidFill>
                  <a:srgbClr val="009900"/>
                </a:solidFill>
                <a:ea typeface="新細明體" charset="-120"/>
                <a:cs typeface="Times New Roman" charset="0"/>
              </a:rPr>
              <a:t>Alternative approach </a:t>
            </a:r>
            <a:endParaRPr lang="en-US" altLang="zh-TW" sz="2000" smtClean="0">
              <a:solidFill>
                <a:srgbClr val="0099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   Allocate a 1-D array big enough for all elements in the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9900"/>
                </a:solidFill>
                <a:latin typeface="Courier New" charset="0"/>
                <a:ea typeface="新細明體" charset="-120"/>
                <a:cs typeface="Times New Roman" charset="0"/>
              </a:rPr>
              <a:t>   2-D array and then share the space among all rows */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tmp = (int *)malloc(ROW * COL * sizeof(int));</a:t>
            </a:r>
            <a:endParaRPr lang="en-US" altLang="zh-TW" sz="2000" smtClean="0">
              <a:solidFill>
                <a:schemeClr val="hlink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for (i = 0; i &lt; ROW; i++)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    foo[i] = &amp;tmp[COL * i];</a:t>
            </a:r>
          </a:p>
          <a:p>
            <a:pPr eaLnBrk="1" hangingPunct="1">
              <a:defRPr/>
            </a:pPr>
            <a:endParaRPr lang="en-US" altLang="zh-TW" sz="2000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free(tmp);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000000"/>
                </a:solidFill>
                <a:latin typeface="Courier New" charset="0"/>
                <a:ea typeface="新細明體" charset="-120"/>
                <a:cs typeface="Times New Roman" charset="0"/>
              </a:rPr>
              <a:t>free(foo);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Allocating/Deallocating 2-D Arrays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E5091-73F9-4320-B2C0-78F98079F28E}" type="slidenum">
              <a:rPr lang="zh-TW" altLang="en-US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Allocating/Deallocating 2-D Arrays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436813" y="3525838"/>
            <a:ext cx="164147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84150" y="3381375"/>
            <a:ext cx="65405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07950" y="2924175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foo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436813" y="3911600"/>
            <a:ext cx="16414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436813" y="4297363"/>
            <a:ext cx="164147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477838" y="3571875"/>
            <a:ext cx="1944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3122613" y="4725988"/>
            <a:ext cx="25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620000" y="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solidFill>
                  <a:srgbClr val="FF0000"/>
                </a:solidFill>
                <a:latin typeface="Arial" charset="0"/>
              </a:rPr>
              <a:t>(Optional)</a:t>
            </a:r>
          </a:p>
        </p:txBody>
      </p:sp>
      <p:graphicFrame>
        <p:nvGraphicFramePr>
          <p:cNvPr id="88310" name="Group 246"/>
          <p:cNvGraphicFramePr>
            <a:graphicFrameLocks noGrp="1"/>
          </p:cNvGraphicFramePr>
          <p:nvPr/>
        </p:nvGraphicFramePr>
        <p:xfrm>
          <a:off x="2071688" y="1700213"/>
          <a:ext cx="7000875" cy="792162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75669101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318266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266513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459658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0447705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90373662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0909255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68174299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86579083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2115697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51253412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59350077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6512813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5951414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2760189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14815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292794"/>
                  </a:ext>
                </a:extLst>
              </a:tr>
            </a:tbl>
          </a:graphicData>
        </a:graphic>
      </p:graphicFrame>
      <p:sp>
        <p:nvSpPr>
          <p:cNvPr id="88245" name="Freeform 181"/>
          <p:cNvSpPr>
            <a:spLocks/>
          </p:cNvSpPr>
          <p:nvPr/>
        </p:nvSpPr>
        <p:spPr bwMode="auto">
          <a:xfrm>
            <a:off x="4140200" y="2492375"/>
            <a:ext cx="1068388" cy="1655763"/>
          </a:xfrm>
          <a:custGeom>
            <a:avLst/>
            <a:gdLst>
              <a:gd name="T0" fmla="*/ 0 w 673"/>
              <a:gd name="T1" fmla="*/ 1655763 h 1043"/>
              <a:gd name="T2" fmla="*/ 1008063 w 673"/>
              <a:gd name="T3" fmla="*/ 1368425 h 1043"/>
              <a:gd name="T4" fmla="*/ 360363 w 673"/>
              <a:gd name="T5" fmla="*/ 360363 h 1043"/>
              <a:gd name="T6" fmla="*/ 144463 w 673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1043">
                <a:moveTo>
                  <a:pt x="0" y="1043"/>
                </a:moveTo>
                <a:cubicBezTo>
                  <a:pt x="298" y="1020"/>
                  <a:pt x="597" y="998"/>
                  <a:pt x="635" y="862"/>
                </a:cubicBezTo>
                <a:cubicBezTo>
                  <a:pt x="673" y="726"/>
                  <a:pt x="318" y="371"/>
                  <a:pt x="227" y="227"/>
                </a:cubicBezTo>
                <a:cubicBezTo>
                  <a:pt x="136" y="83"/>
                  <a:pt x="113" y="41"/>
                  <a:pt x="9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247" name="Rectangle 183"/>
          <p:cNvSpPr>
            <a:spLocks noChangeArrowheads="1"/>
          </p:cNvSpPr>
          <p:nvPr/>
        </p:nvSpPr>
        <p:spPr bwMode="auto">
          <a:xfrm>
            <a:off x="2436813" y="5229225"/>
            <a:ext cx="16414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000" b="0">
                <a:latin typeface="Arial" charset="0"/>
                <a:ea typeface="新細明體" charset="-120"/>
                <a:cs typeface="Times New Roman" charset="0"/>
              </a:rPr>
              <a:t>pointer to int</a:t>
            </a: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8248" name="Freeform 184"/>
          <p:cNvSpPr>
            <a:spLocks/>
          </p:cNvSpPr>
          <p:nvPr/>
        </p:nvSpPr>
        <p:spPr bwMode="auto">
          <a:xfrm>
            <a:off x="4078288" y="2492375"/>
            <a:ext cx="3384550" cy="2952750"/>
          </a:xfrm>
          <a:custGeom>
            <a:avLst/>
            <a:gdLst>
              <a:gd name="T0" fmla="*/ 0 w 2132"/>
              <a:gd name="T1" fmla="*/ 2952750 h 1860"/>
              <a:gd name="T2" fmla="*/ 2447925 w 2132"/>
              <a:gd name="T3" fmla="*/ 2305050 h 1860"/>
              <a:gd name="T4" fmla="*/ 3384550 w 2132"/>
              <a:gd name="T5" fmla="*/ 0 h 18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" h="1860">
                <a:moveTo>
                  <a:pt x="0" y="1860"/>
                </a:moveTo>
                <a:cubicBezTo>
                  <a:pt x="593" y="1811"/>
                  <a:pt x="1187" y="1762"/>
                  <a:pt x="1542" y="1452"/>
                </a:cubicBezTo>
                <a:cubicBezTo>
                  <a:pt x="1897" y="1142"/>
                  <a:pt x="2014" y="571"/>
                  <a:pt x="213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250" name="Freeform 186"/>
          <p:cNvSpPr>
            <a:spLocks/>
          </p:cNvSpPr>
          <p:nvPr/>
        </p:nvSpPr>
        <p:spPr bwMode="auto">
          <a:xfrm>
            <a:off x="4078288" y="2492375"/>
            <a:ext cx="1944687" cy="2065338"/>
          </a:xfrm>
          <a:custGeom>
            <a:avLst/>
            <a:gdLst>
              <a:gd name="T0" fmla="*/ 0 w 1225"/>
              <a:gd name="T1" fmla="*/ 2016125 h 1301"/>
              <a:gd name="T2" fmla="*/ 1368425 w 1225"/>
              <a:gd name="T3" fmla="*/ 1728788 h 1301"/>
              <a:gd name="T4" fmla="*/ 1944687 w 1225"/>
              <a:gd name="T5" fmla="*/ 0 h 1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5" h="1301">
                <a:moveTo>
                  <a:pt x="0" y="1270"/>
                </a:moveTo>
                <a:cubicBezTo>
                  <a:pt x="329" y="1285"/>
                  <a:pt x="658" y="1301"/>
                  <a:pt x="862" y="1089"/>
                </a:cubicBezTo>
                <a:cubicBezTo>
                  <a:pt x="1066" y="877"/>
                  <a:pt x="1145" y="438"/>
                  <a:pt x="1225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251" name="Freeform 187"/>
          <p:cNvSpPr>
            <a:spLocks/>
          </p:cNvSpPr>
          <p:nvPr/>
        </p:nvSpPr>
        <p:spPr bwMode="auto">
          <a:xfrm>
            <a:off x="2314575" y="2492375"/>
            <a:ext cx="2219325" cy="1223963"/>
          </a:xfrm>
          <a:custGeom>
            <a:avLst/>
            <a:gdLst>
              <a:gd name="T0" fmla="*/ 1763713 w 1398"/>
              <a:gd name="T1" fmla="*/ 1223963 h 771"/>
              <a:gd name="T2" fmla="*/ 1979613 w 1398"/>
              <a:gd name="T3" fmla="*/ 936625 h 771"/>
              <a:gd name="T4" fmla="*/ 323850 w 1398"/>
              <a:gd name="T5" fmla="*/ 504825 h 771"/>
              <a:gd name="T6" fmla="*/ 34925 w 1398"/>
              <a:gd name="T7" fmla="*/ 0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8" h="771">
                <a:moveTo>
                  <a:pt x="1111" y="771"/>
                </a:moveTo>
                <a:cubicBezTo>
                  <a:pt x="1254" y="718"/>
                  <a:pt x="1398" y="665"/>
                  <a:pt x="1247" y="590"/>
                </a:cubicBezTo>
                <a:cubicBezTo>
                  <a:pt x="1096" y="515"/>
                  <a:pt x="408" y="416"/>
                  <a:pt x="204" y="318"/>
                </a:cubicBezTo>
                <a:cubicBezTo>
                  <a:pt x="0" y="220"/>
                  <a:pt x="11" y="110"/>
                  <a:pt x="2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311" name="Text Box 247"/>
          <p:cNvSpPr txBox="1">
            <a:spLocks noChangeArrowheads="1"/>
          </p:cNvSpPr>
          <p:nvPr/>
        </p:nvSpPr>
        <p:spPr bwMode="auto">
          <a:xfrm>
            <a:off x="179388" y="177165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tmp</a:t>
            </a:r>
          </a:p>
        </p:txBody>
      </p:sp>
      <p:sp>
        <p:nvSpPr>
          <p:cNvPr id="88312" name="Rectangle 248"/>
          <p:cNvSpPr>
            <a:spLocks noChangeArrowheads="1"/>
          </p:cNvSpPr>
          <p:nvPr/>
        </p:nvSpPr>
        <p:spPr bwMode="auto">
          <a:xfrm>
            <a:off x="179388" y="2205038"/>
            <a:ext cx="792162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88313" name="Freeform 249"/>
          <p:cNvSpPr>
            <a:spLocks/>
          </p:cNvSpPr>
          <p:nvPr/>
        </p:nvSpPr>
        <p:spPr bwMode="auto">
          <a:xfrm>
            <a:off x="539750" y="2276475"/>
            <a:ext cx="1512888" cy="144463"/>
          </a:xfrm>
          <a:custGeom>
            <a:avLst/>
            <a:gdLst>
              <a:gd name="T0" fmla="*/ 0 w 953"/>
              <a:gd name="T1" fmla="*/ 144463 h 91"/>
              <a:gd name="T2" fmla="*/ 1512888 w 953"/>
              <a:gd name="T3" fmla="*/ 0 h 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53" h="91">
                <a:moveTo>
                  <a:pt x="0" y="91"/>
                </a:moveTo>
                <a:cubicBezTo>
                  <a:pt x="0" y="91"/>
                  <a:pt x="476" y="45"/>
                  <a:pt x="953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314" name="Text Box 250"/>
          <p:cNvSpPr txBox="1">
            <a:spLocks noChangeArrowheads="1"/>
          </p:cNvSpPr>
          <p:nvPr/>
        </p:nvSpPr>
        <p:spPr bwMode="auto">
          <a:xfrm>
            <a:off x="6159500" y="35004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000" smtClean="0"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88315" name="Text Box 251"/>
          <p:cNvSpPr txBox="1">
            <a:spLocks noChangeArrowheads="1"/>
          </p:cNvSpPr>
          <p:nvPr/>
        </p:nvSpPr>
        <p:spPr bwMode="auto">
          <a:xfrm>
            <a:off x="2038350" y="3535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0">
                <a:latin typeface="Arial" charset="0"/>
              </a:rPr>
              <a:t>0</a:t>
            </a:r>
          </a:p>
        </p:txBody>
      </p:sp>
      <p:sp>
        <p:nvSpPr>
          <p:cNvPr id="88316" name="Text Box 252"/>
          <p:cNvSpPr txBox="1">
            <a:spLocks noChangeArrowheads="1"/>
          </p:cNvSpPr>
          <p:nvPr/>
        </p:nvSpPr>
        <p:spPr bwMode="auto">
          <a:xfrm>
            <a:off x="2038350" y="3921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0">
                <a:latin typeface="Arial" charset="0"/>
              </a:rPr>
              <a:t>1</a:t>
            </a:r>
          </a:p>
        </p:txBody>
      </p:sp>
      <p:sp>
        <p:nvSpPr>
          <p:cNvPr id="88317" name="Text Box 253"/>
          <p:cNvSpPr txBox="1">
            <a:spLocks noChangeArrowheads="1"/>
          </p:cNvSpPr>
          <p:nvPr/>
        </p:nvSpPr>
        <p:spPr bwMode="auto">
          <a:xfrm>
            <a:off x="2038350" y="4306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0">
                <a:latin typeface="Arial" charset="0"/>
              </a:rPr>
              <a:t>2</a:t>
            </a:r>
          </a:p>
        </p:txBody>
      </p:sp>
      <p:sp>
        <p:nvSpPr>
          <p:cNvPr id="88318" name="Text Box 254"/>
          <p:cNvSpPr txBox="1">
            <a:spLocks noChangeArrowheads="1"/>
          </p:cNvSpPr>
          <p:nvPr/>
        </p:nvSpPr>
        <p:spPr bwMode="auto">
          <a:xfrm>
            <a:off x="2038350" y="5238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0">
                <a:latin typeface="Arial" charset="0"/>
              </a:rPr>
              <a:t>9</a:t>
            </a:r>
          </a:p>
        </p:txBody>
      </p:sp>
      <p:sp>
        <p:nvSpPr>
          <p:cNvPr id="88319" name="AutoShape 255"/>
          <p:cNvSpPr>
            <a:spLocks noChangeArrowheads="1"/>
          </p:cNvSpPr>
          <p:nvPr/>
        </p:nvSpPr>
        <p:spPr bwMode="auto">
          <a:xfrm>
            <a:off x="381000" y="5951538"/>
            <a:ext cx="8382000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2400" b="0">
                <a:latin typeface="Arial" charset="0"/>
              </a:rPr>
              <a:t>Allocate a 1-D array (</a:t>
            </a:r>
            <a:r>
              <a:rPr lang="en-US" altLang="zh-TW" sz="2400">
                <a:latin typeface="Courier New" charset="0"/>
              </a:rPr>
              <a:t>tmp</a:t>
            </a:r>
            <a:r>
              <a:rPr lang="en-US" altLang="zh-TW" sz="2400" b="0">
                <a:latin typeface="Arial" charset="0"/>
              </a:rPr>
              <a:t>) big enough for </a:t>
            </a:r>
            <a:r>
              <a:rPr lang="en-US" altLang="zh-TW" sz="2400" b="0" i="1" u="sng">
                <a:latin typeface="Arial" charset="0"/>
              </a:rPr>
              <a:t>all</a:t>
            </a:r>
            <a:r>
              <a:rPr lang="en-US" altLang="zh-TW" sz="2400" b="0">
                <a:latin typeface="Arial" charset="0"/>
              </a:rPr>
              <a:t> elements in the</a:t>
            </a:r>
          </a:p>
          <a:p>
            <a:pPr algn="ctr">
              <a:defRPr/>
            </a:pPr>
            <a:r>
              <a:rPr lang="en-US" altLang="zh-TW" sz="2400" b="0">
                <a:latin typeface="Arial" charset="0"/>
              </a:rPr>
              <a:t>2-D array and then share the space among all rows</a:t>
            </a:r>
          </a:p>
        </p:txBody>
      </p:sp>
      <p:sp>
        <p:nvSpPr>
          <p:cNvPr id="88320" name="Rectangle 256"/>
          <p:cNvSpPr>
            <a:spLocks noChangeArrowheads="1"/>
          </p:cNvSpPr>
          <p:nvPr/>
        </p:nvSpPr>
        <p:spPr bwMode="auto">
          <a:xfrm>
            <a:off x="2066925" y="4725988"/>
            <a:ext cx="25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  <a:p>
            <a:pPr>
              <a:lnSpc>
                <a:spcPct val="40000"/>
              </a:lnSpc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45497-A425-4804-8A87-308635758791}" type="slidenum">
              <a:rPr lang="zh-TW" altLang="en-US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19150" y="1989138"/>
            <a:ext cx="8001000" cy="53340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Declare variables */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19150" y="2824163"/>
            <a:ext cx="8001000" cy="533400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Ask for a size from the user */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19150" y="3629025"/>
            <a:ext cx="8001000" cy="30480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Call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to do the magic */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19150" y="4157663"/>
            <a:ext cx="8001000" cy="1143000"/>
          </a:xfrm>
          <a:prstGeom prst="rect">
            <a:avLst/>
          </a:prstGeom>
          <a:solidFill>
            <a:srgbClr val="CC66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Check if it is ok */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Get </a:t>
            </a:r>
            <a:r>
              <a:rPr lang="en-US" altLang="zh-TW" i="1" smtClean="0">
                <a:ea typeface="新細明體" charset="-120"/>
              </a:rPr>
              <a:t>some</a:t>
            </a:r>
            <a:r>
              <a:rPr lang="en-US" altLang="zh-TW" smtClean="0">
                <a:ea typeface="新細明體" charset="-120"/>
              </a:rPr>
              <a:t> Bytes Using </a:t>
            </a:r>
            <a:r>
              <a:rPr lang="en-US" altLang="zh-TW" b="1" smtClean="0">
                <a:latin typeface="Courier New" charset="0"/>
                <a:ea typeface="新細明體" charset="-120"/>
              </a:rPr>
              <a:t>malloc()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831850"/>
            <a:ext cx="86868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stdlib.h</a:t>
            </a:r>
            <a:r>
              <a:rPr lang="en-US" altLang="zh-TW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int amount;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void *</a:t>
            </a:r>
            <a:r>
              <a:rPr lang="en-US" altLang="zh-TW" smtClean="0">
                <a:latin typeface="Courier New" charset="0"/>
                <a:ea typeface="新細明體" charset="-120"/>
              </a:rPr>
              <a:t>ptr;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printf("How many bytes? ");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scanf("%d", &amp;</a:t>
            </a:r>
            <a:r>
              <a:rPr lang="en-US" altLang="zh-TW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amount</a:t>
            </a:r>
            <a:r>
              <a:rPr lang="en-US" altLang="zh-TW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mtClean="0">
                <a:latin typeface="Courier New" charset="0"/>
                <a:ea typeface="新細明體" charset="-120"/>
              </a:rPr>
              <a:t> = 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malloc(</a:t>
            </a:r>
            <a:r>
              <a:rPr lang="en-US" altLang="zh-TW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amount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)</a:t>
            </a:r>
            <a:r>
              <a:rPr lang="en-US" altLang="zh-TW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if (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mtClean="0">
                <a:latin typeface="Courier New" charset="0"/>
                <a:ea typeface="新細明體" charset="-120"/>
              </a:rPr>
              <a:t> != </a:t>
            </a:r>
            <a:r>
              <a:rPr lang="en-US" altLang="zh-TW" smtClean="0">
                <a:solidFill>
                  <a:srgbClr val="990000"/>
                </a:solidFill>
                <a:latin typeface="Courier New" charset="0"/>
                <a:ea typeface="新細明體" charset="-120"/>
              </a:rPr>
              <a:t>NULL</a:t>
            </a:r>
            <a:r>
              <a:rPr lang="en-US" altLang="zh-TW" smtClean="0">
                <a:latin typeface="Courier New" charset="0"/>
                <a:ea typeface="新細明體" charset="-120"/>
              </a:rPr>
              <a:t>)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printf("Address: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%p</a:t>
            </a:r>
            <a:r>
              <a:rPr lang="en-US" altLang="zh-TW" smtClean="0">
                <a:latin typeface="Courier New" charset="0"/>
                <a:ea typeface="新細明體" charset="-120"/>
              </a:rPr>
              <a:t>\n", ptr);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else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printf("Failed to allocate memory!\n");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return 0;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831850"/>
            <a:ext cx="461963" cy="5319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19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6151563"/>
            <a:ext cx="914400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smtClean="0">
                <a:latin typeface="Courier New" charset="0"/>
                <a:ea typeface="新細明體" charset="-120"/>
                <a:cs typeface="Times New Roman" charset="0"/>
              </a:rPr>
              <a:t>How many bytes?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1000000000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  <a:sym typeface="Symbol" charset="2"/>
              </a:rPr>
              <a:t>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urier New" charset="0"/>
                <a:ea typeface="新細明體" charset="-120"/>
                <a:cs typeface="Times New Roman" charset="0"/>
              </a:rPr>
              <a:t>Address: </a:t>
            </a:r>
            <a:r>
              <a:rPr lang="en-US" altLang="zh-TW" sz="2000" dirty="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fa265fd0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791200" y="831850"/>
            <a:ext cx="33528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Program dyn_1.c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5116513" y="6157913"/>
            <a:ext cx="3786187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2000" b="0" dirty="0">
                <a:latin typeface="Arial" charset="0"/>
                <a:ea typeface="新細明體" charset="-120"/>
              </a:rPr>
              <a:t>Get ~1GB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55" grpId="0" animBg="1"/>
      <p:bldP spid="10246" grpId="0" build="allAtOnce" animBg="1"/>
      <p:bldP spid="102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0213"/>
            <a:ext cx="4294188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697038"/>
            <a:ext cx="4294187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5FD2C-5CBE-4AD8-82D0-99F7C9D08A9D}" type="slidenum">
              <a:rPr lang="zh-TW" altLang="en-US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Memory Usage at a Glance!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172200" y="3946525"/>
            <a:ext cx="685800" cy="4191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1798638" y="3946525"/>
            <a:ext cx="685800" cy="4191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3F4A7-B693-427E-B428-F807A2262A9F}" type="slidenum">
              <a:rPr lang="zh-TW" altLang="en-US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782638" y="2743200"/>
            <a:ext cx="8361362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Declare an integer pointer variable */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782638" y="3276600"/>
            <a:ext cx="8361362" cy="304800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Call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to get</a:t>
            </a:r>
            <a:r>
              <a:rPr lang="en-US" altLang="zh-TW" b="0">
                <a:latin typeface="Arial" charset="0"/>
                <a:ea typeface="新細明體" charset="-120"/>
              </a:rPr>
              <a:t> </a:t>
            </a:r>
            <a:r>
              <a:rPr lang="en-US" altLang="zh-TW" i="1">
                <a:solidFill>
                  <a:schemeClr val="hlink"/>
                </a:solidFill>
                <a:latin typeface="Arial" charset="0"/>
                <a:ea typeface="新細明體" charset="-120"/>
              </a:rPr>
              <a:t>4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bytes */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82638" y="4113213"/>
            <a:ext cx="8361362" cy="304800"/>
          </a:xfrm>
          <a:prstGeom prst="rect">
            <a:avLst/>
          </a:prstGeom>
          <a:solidFill>
            <a:srgbClr val="CC66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/* Store an integer into the memory pointed by </a:t>
            </a:r>
            <a:r>
              <a:rPr lang="en-US" altLang="zh-TW">
                <a:solidFill>
                  <a:srgbClr val="0099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b="0">
                <a:solidFill>
                  <a:srgbClr val="009900"/>
                </a:solidFill>
                <a:latin typeface="Arial" charset="0"/>
                <a:ea typeface="新細明體" charset="-120"/>
              </a:rPr>
              <a:t> */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Get </a:t>
            </a:r>
            <a:r>
              <a:rPr lang="en-US" altLang="zh-TW" i="1" smtClean="0">
                <a:ea typeface="新細明體" charset="-120"/>
              </a:rPr>
              <a:t>a few</a:t>
            </a:r>
            <a:r>
              <a:rPr lang="en-US" altLang="zh-TW" smtClean="0">
                <a:ea typeface="新細明體" charset="-120"/>
              </a:rPr>
              <a:t> Bytes Using </a:t>
            </a:r>
            <a:r>
              <a:rPr lang="en-US" altLang="zh-TW" b="1" smtClean="0">
                <a:latin typeface="Courier New" charset="0"/>
                <a:ea typeface="新細明體" charset="-120"/>
              </a:rPr>
              <a:t>malloc()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1600200"/>
            <a:ext cx="86868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&lt;stdio.h&gt;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#include &lt;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stdlib.h</a:t>
            </a:r>
            <a:r>
              <a:rPr lang="en-US" altLang="zh-TW" smtClean="0">
                <a:latin typeface="Courier New" charset="0"/>
                <a:ea typeface="新細明體" charset="-120"/>
              </a:rPr>
              <a:t>&gt;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int main(void) {</a:t>
            </a:r>
          </a:p>
          <a:p>
            <a:pPr>
              <a:defRPr/>
            </a:pP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 int *</a:t>
            </a:r>
            <a:r>
              <a:rPr lang="en-US" altLang="zh-TW" smtClean="0">
                <a:latin typeface="Courier New" charset="0"/>
                <a:ea typeface="新細明體" charset="-120"/>
              </a:rPr>
              <a:t>ptr;</a:t>
            </a:r>
          </a:p>
          <a:p>
            <a:pPr>
              <a:defRPr/>
            </a:pPr>
            <a:endParaRPr lang="en-US" altLang="zh-TW" smtClean="0">
              <a:solidFill>
                <a:srgbClr val="FF3300"/>
              </a:solidFill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  ptr</a:t>
            </a:r>
            <a:r>
              <a:rPr lang="en-US" altLang="zh-TW" smtClean="0">
                <a:latin typeface="Courier New" charset="0"/>
                <a:ea typeface="新細明體" charset="-120"/>
              </a:rPr>
              <a:t> = (int *)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malloc( </a:t>
            </a:r>
            <a:r>
              <a:rPr lang="en-US" altLang="zh-TW" smtClean="0">
                <a:solidFill>
                  <a:schemeClr val="folHlink"/>
                </a:solidFill>
                <a:latin typeface="Courier New" charset="0"/>
                <a:ea typeface="新細明體" charset="-120"/>
              </a:rPr>
              <a:t>sizeof(int) </a:t>
            </a:r>
            <a:r>
              <a:rPr lang="en-US" altLang="zh-TW" smtClean="0">
                <a:solidFill>
                  <a:srgbClr val="009900"/>
                </a:solidFill>
                <a:latin typeface="Courier New" charset="0"/>
                <a:ea typeface="新細明體" charset="-120"/>
              </a:rPr>
              <a:t>)</a:t>
            </a:r>
            <a:r>
              <a:rPr lang="en-US" altLang="zh-TW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if (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ptr</a:t>
            </a:r>
            <a:r>
              <a:rPr lang="en-US" altLang="zh-TW" smtClean="0">
                <a:latin typeface="Courier New" charset="0"/>
                <a:ea typeface="新細明體" charset="-120"/>
              </a:rPr>
              <a:t> != </a:t>
            </a:r>
            <a:r>
              <a:rPr lang="en-US" altLang="zh-TW" smtClean="0">
                <a:solidFill>
                  <a:srgbClr val="990000"/>
                </a:solidFill>
                <a:latin typeface="Courier New" charset="0"/>
                <a:ea typeface="新細明體" charset="-120"/>
              </a:rPr>
              <a:t>NULL</a:t>
            </a:r>
            <a:r>
              <a:rPr lang="en-US" altLang="zh-TW" smtClean="0">
                <a:latin typeface="Courier New" charset="0"/>
                <a:ea typeface="新細明體" charset="-120"/>
              </a:rPr>
              <a:t>) {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*ptr</a:t>
            </a:r>
            <a:r>
              <a:rPr lang="en-US" altLang="zh-TW" smtClean="0">
                <a:latin typeface="Courier New" charset="0"/>
                <a:ea typeface="新細明體" charset="-120"/>
              </a:rPr>
              <a:t> = </a:t>
            </a:r>
            <a:r>
              <a:rPr lang="en-US" altLang="zh-TW" smtClean="0">
                <a:solidFill>
                  <a:srgbClr val="663300"/>
                </a:solidFill>
                <a:latin typeface="Courier New" charset="0"/>
                <a:ea typeface="新細明體" charset="-120"/>
              </a:rPr>
              <a:t>97</a:t>
            </a:r>
            <a:r>
              <a:rPr lang="en-US" altLang="zh-TW" smtClean="0">
                <a:latin typeface="Courier New" charset="0"/>
                <a:ea typeface="新細明體" charset="-120"/>
              </a:rPr>
              <a:t>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  printf("The int stored at %p is %d.\n", ptr, </a:t>
            </a:r>
            <a:r>
              <a:rPr lang="en-US" altLang="zh-TW" smtClean="0">
                <a:solidFill>
                  <a:srgbClr val="FF3300"/>
                </a:solidFill>
                <a:latin typeface="Courier New" charset="0"/>
                <a:ea typeface="新細明體" charset="-120"/>
              </a:rPr>
              <a:t>*ptr</a:t>
            </a:r>
            <a:r>
              <a:rPr lang="en-US" altLang="zh-TW" smtClean="0">
                <a:latin typeface="Courier New" charset="0"/>
                <a:ea typeface="新細明體" charset="-120"/>
              </a:rPr>
              <a:t>);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}</a:t>
            </a:r>
          </a:p>
          <a:p>
            <a:pPr>
              <a:defRPr/>
            </a:pPr>
            <a:endParaRPr lang="en-US" altLang="zh-TW" smtClean="0">
              <a:latin typeface="Courier New" charset="0"/>
              <a:ea typeface="新細明體" charset="-120"/>
            </a:endParaRP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  return 0;</a:t>
            </a:r>
          </a:p>
          <a:p>
            <a:pPr>
              <a:defRPr/>
            </a:pPr>
            <a:r>
              <a:rPr lang="en-US" altLang="zh-TW" smtClean="0">
                <a:latin typeface="Courier New" charset="0"/>
                <a:ea typeface="新細明體" charset="-120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600200"/>
            <a:ext cx="461963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2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3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4</a:t>
            </a:r>
            <a:endParaRPr lang="en-US" altLang="zh-TW" smtClean="0">
              <a:solidFill>
                <a:srgbClr val="000000"/>
              </a:solidFill>
              <a:latin typeface="Courier New" charset="0"/>
              <a:ea typeface="新細明體" charset="-120"/>
              <a:cs typeface="Times New Roman" charset="0"/>
            </a:endParaRP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5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6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7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8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 9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10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11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12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13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14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5F5F5F"/>
                </a:solidFill>
                <a:latin typeface="Courier New" charset="0"/>
                <a:ea typeface="新細明體" charset="-120"/>
                <a:cs typeface="Times New Roman" charset="0"/>
              </a:rPr>
              <a:t>15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The int stored at </a:t>
            </a:r>
            <a:r>
              <a:rPr lang="en-US" altLang="zh-TW" sz="2000" smtClean="0">
                <a:solidFill>
                  <a:srgbClr val="FF3300"/>
                </a:solidFill>
                <a:latin typeface="Courier New" charset="0"/>
                <a:ea typeface="新細明體" charset="-120"/>
                <a:cs typeface="Times New Roman" charset="0"/>
              </a:rPr>
              <a:t>fa265fd0</a:t>
            </a: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 is </a:t>
            </a:r>
            <a:r>
              <a:rPr lang="en-US" altLang="zh-TW" sz="2000" smtClean="0">
                <a:solidFill>
                  <a:srgbClr val="663300"/>
                </a:solidFill>
                <a:latin typeface="Courier New" charset="0"/>
                <a:ea typeface="新細明體" charset="-120"/>
                <a:cs typeface="Times New Roman" charset="0"/>
              </a:rPr>
              <a:t>97</a:t>
            </a:r>
            <a:r>
              <a:rPr lang="en-US" altLang="zh-TW" sz="2000" smtClean="0">
                <a:latin typeface="Courier New" charset="0"/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1223963"/>
            <a:ext cx="33528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>
                <a:latin typeface="Courier New" charset="0"/>
                <a:ea typeface="新細明體" charset="-120"/>
              </a:rPr>
              <a:t>Program dyn_2.c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334000" y="6096000"/>
            <a:ext cx="3657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b="0">
                <a:latin typeface="Arial" charset="0"/>
                <a:ea typeface="新細明體" charset="-120"/>
              </a:rPr>
              <a:t>Get a storage for an integer!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3" grpId="0" animBg="1"/>
      <p:bldP spid="327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9EC89-0687-49F8-B6A0-7866993FCDCC}" type="slidenum">
              <a:rPr lang="zh-TW" altLang="en-US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Memory allocation (using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smtClean="0">
                <a:ea typeface="新細明體" charset="-120"/>
              </a:rPr>
              <a:t>)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030663" y="2689225"/>
            <a:ext cx="180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Memory View</a:t>
            </a:r>
          </a:p>
        </p:txBody>
      </p:sp>
      <p:graphicFrame>
        <p:nvGraphicFramePr>
          <p:cNvPr id="69637" name="Group 5"/>
          <p:cNvGraphicFramePr>
            <a:graphicFrameLocks noGrp="1"/>
          </p:cNvGraphicFramePr>
          <p:nvPr/>
        </p:nvGraphicFramePr>
        <p:xfrm>
          <a:off x="946150" y="3324225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?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66" name="Group 34"/>
          <p:cNvGraphicFramePr>
            <a:graphicFrameLocks noGrp="1"/>
          </p:cNvGraphicFramePr>
          <p:nvPr/>
        </p:nvGraphicFramePr>
        <p:xfrm>
          <a:off x="269875" y="3719513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06" name="Group 74"/>
          <p:cNvGraphicFramePr>
            <a:graphicFrameLocks noGrp="1"/>
          </p:cNvGraphicFramePr>
          <p:nvPr/>
        </p:nvGraphicFramePr>
        <p:xfrm>
          <a:off x="946150" y="4376738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38" name="Group 106"/>
          <p:cNvGraphicFramePr>
            <a:graphicFrameLocks noGrp="1"/>
          </p:cNvGraphicFramePr>
          <p:nvPr/>
        </p:nvGraphicFramePr>
        <p:xfrm>
          <a:off x="269875" y="4772025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84" name="Rectangle 152"/>
          <p:cNvSpPr>
            <a:spLocks noChangeArrowheads="1"/>
          </p:cNvSpPr>
          <p:nvPr/>
        </p:nvSpPr>
        <p:spPr bwMode="auto">
          <a:xfrm>
            <a:off x="265113" y="5334000"/>
            <a:ext cx="879157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800" smtClean="0"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800" b="0" smtClean="0">
                <a:ea typeface="新細明體" charset="-120"/>
                <a:cs typeface="Times New Roman" charset="0"/>
              </a:rPr>
              <a:t>, a pointer variable, is automatically allocated a memory space for storing an address.</a:t>
            </a:r>
          </a:p>
        </p:txBody>
      </p:sp>
      <p:sp>
        <p:nvSpPr>
          <p:cNvPr id="69788" name="Rectangle 156"/>
          <p:cNvSpPr>
            <a:spLocks noGrp="1" noChangeArrowheads="1"/>
          </p:cNvSpPr>
          <p:nvPr>
            <p:ph type="body" idx="1"/>
          </p:nvPr>
        </p:nvSpPr>
        <p:spPr>
          <a:xfrm>
            <a:off x="284163" y="1343025"/>
            <a:ext cx="6208712" cy="1333500"/>
          </a:xfrm>
        </p:spPr>
        <p:txBody>
          <a:bodyPr wrap="none">
            <a:spAutoFit/>
          </a:bodyPr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int *ptr;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ptr = (int *)malloc(sizeof(int));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400" b="1" smtClean="0">
                <a:latin typeface="Courier New" charset="0"/>
                <a:ea typeface="新細明體" charset="-120"/>
              </a:rPr>
              <a:t>*ptr = 97;</a:t>
            </a:r>
          </a:p>
        </p:txBody>
      </p:sp>
      <p:sp>
        <p:nvSpPr>
          <p:cNvPr id="69790" name="Rectangle 158"/>
          <p:cNvSpPr>
            <a:spLocks noChangeArrowheads="1"/>
          </p:cNvSpPr>
          <p:nvPr/>
        </p:nvSpPr>
        <p:spPr bwMode="auto">
          <a:xfrm>
            <a:off x="6653213" y="2179638"/>
            <a:ext cx="762000" cy="385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69791" name="Text Box 159"/>
          <p:cNvSpPr txBox="1">
            <a:spLocks noChangeArrowheads="1"/>
          </p:cNvSpPr>
          <p:nvPr/>
        </p:nvSpPr>
        <p:spPr bwMode="auto">
          <a:xfrm>
            <a:off x="6653213" y="172243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ptr</a:t>
            </a:r>
          </a:p>
        </p:txBody>
      </p:sp>
      <p:sp>
        <p:nvSpPr>
          <p:cNvPr id="69792" name="Line 160"/>
          <p:cNvSpPr>
            <a:spLocks noChangeShapeType="1"/>
          </p:cNvSpPr>
          <p:nvPr/>
        </p:nvSpPr>
        <p:spPr bwMode="auto">
          <a:xfrm>
            <a:off x="7054850" y="23876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9793" name="Text Box 161"/>
          <p:cNvSpPr txBox="1">
            <a:spLocks noChangeArrowheads="1"/>
          </p:cNvSpPr>
          <p:nvPr/>
        </p:nvSpPr>
        <p:spPr bwMode="auto">
          <a:xfrm>
            <a:off x="7415213" y="1965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69794" name="Text Box 162"/>
          <p:cNvSpPr txBox="1">
            <a:spLocks noChangeArrowheads="1"/>
          </p:cNvSpPr>
          <p:nvPr/>
        </p:nvSpPr>
        <p:spPr bwMode="auto">
          <a:xfrm>
            <a:off x="6804025" y="133032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Pictorial View</a:t>
            </a:r>
          </a:p>
        </p:txBody>
      </p:sp>
      <p:sp>
        <p:nvSpPr>
          <p:cNvPr id="69783" name="Rectangle 151"/>
          <p:cNvSpPr>
            <a:spLocks noChangeArrowheads="1"/>
          </p:cNvSpPr>
          <p:nvPr/>
        </p:nvSpPr>
        <p:spPr bwMode="auto">
          <a:xfrm>
            <a:off x="250825" y="1343025"/>
            <a:ext cx="1833563" cy="5334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017D9-6A8D-4DF5-871C-129F8FA13A28}" type="slidenum">
              <a:rPr lang="zh-TW" altLang="en-US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Memory allocation (using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smtClean="0">
                <a:ea typeface="新細明體" charset="-120"/>
              </a:rPr>
              <a:t>)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030663" y="2641600"/>
            <a:ext cx="180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Memory View</a:t>
            </a:r>
          </a:p>
        </p:txBody>
      </p:sp>
      <p:graphicFrame>
        <p:nvGraphicFramePr>
          <p:cNvPr id="70661" name="Group 5"/>
          <p:cNvGraphicFramePr>
            <a:graphicFrameLocks noGrp="1"/>
          </p:cNvGraphicFramePr>
          <p:nvPr/>
        </p:nvGraphicFramePr>
        <p:xfrm>
          <a:off x="946150" y="3276600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?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690" name="Group 34"/>
          <p:cNvGraphicFramePr>
            <a:graphicFrameLocks noGrp="1"/>
          </p:cNvGraphicFramePr>
          <p:nvPr/>
        </p:nvGraphicFramePr>
        <p:xfrm>
          <a:off x="269875" y="3671888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30" name="Group 74"/>
          <p:cNvGraphicFramePr>
            <a:graphicFrameLocks noGrp="1"/>
          </p:cNvGraphicFramePr>
          <p:nvPr/>
        </p:nvGraphicFramePr>
        <p:xfrm>
          <a:off x="946150" y="4329113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?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57" name="Group 101"/>
          <p:cNvGraphicFramePr>
            <a:graphicFrameLocks noGrp="1"/>
          </p:cNvGraphicFramePr>
          <p:nvPr/>
        </p:nvGraphicFramePr>
        <p:xfrm>
          <a:off x="269875" y="4724400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97" name="Rectangle 141"/>
          <p:cNvSpPr>
            <a:spLocks noChangeArrowheads="1"/>
          </p:cNvSpPr>
          <p:nvPr/>
        </p:nvSpPr>
        <p:spPr bwMode="auto">
          <a:xfrm>
            <a:off x="6653213" y="2179638"/>
            <a:ext cx="762000" cy="385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70798" name="Text Box 142"/>
          <p:cNvSpPr txBox="1">
            <a:spLocks noChangeArrowheads="1"/>
          </p:cNvSpPr>
          <p:nvPr/>
        </p:nvSpPr>
        <p:spPr bwMode="auto">
          <a:xfrm>
            <a:off x="6653213" y="172243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ptr</a:t>
            </a:r>
          </a:p>
        </p:txBody>
      </p:sp>
      <p:sp>
        <p:nvSpPr>
          <p:cNvPr id="70799" name="Line 143"/>
          <p:cNvSpPr>
            <a:spLocks noChangeShapeType="1"/>
          </p:cNvSpPr>
          <p:nvPr/>
        </p:nvSpPr>
        <p:spPr bwMode="auto">
          <a:xfrm>
            <a:off x="7054850" y="23876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0800" name="Text Box 144"/>
          <p:cNvSpPr txBox="1">
            <a:spLocks noChangeArrowheads="1"/>
          </p:cNvSpPr>
          <p:nvPr/>
        </p:nvSpPr>
        <p:spPr bwMode="auto">
          <a:xfrm>
            <a:off x="7415213" y="19653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70801" name="Text Box 145"/>
          <p:cNvSpPr txBox="1">
            <a:spLocks noChangeArrowheads="1"/>
          </p:cNvSpPr>
          <p:nvPr/>
        </p:nvSpPr>
        <p:spPr bwMode="auto">
          <a:xfrm>
            <a:off x="6804025" y="133032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Pictorial View</a:t>
            </a:r>
          </a:p>
        </p:txBody>
      </p:sp>
      <p:sp>
        <p:nvSpPr>
          <p:cNvPr id="70803" name="Rectangle 147"/>
          <p:cNvSpPr>
            <a:spLocks noChangeArrowheads="1"/>
          </p:cNvSpPr>
          <p:nvPr/>
        </p:nvSpPr>
        <p:spPr bwMode="auto">
          <a:xfrm>
            <a:off x="8054975" y="2159000"/>
            <a:ext cx="838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70804" name="Rectangle 148"/>
          <p:cNvSpPr>
            <a:spLocks noChangeArrowheads="1"/>
          </p:cNvSpPr>
          <p:nvPr/>
        </p:nvSpPr>
        <p:spPr bwMode="auto">
          <a:xfrm>
            <a:off x="265113" y="5334000"/>
            <a:ext cx="879157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8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malloc()</a:t>
            </a:r>
            <a:r>
              <a:rPr lang="en-US" altLang="zh-TW" sz="2800" b="0" smtClean="0">
                <a:ea typeface="新細明體" charset="-120"/>
                <a:cs typeface="Times New Roman" charset="0"/>
              </a:rPr>
              <a:t> reserves a memory space that is big enough to store a value of type </a:t>
            </a:r>
            <a:r>
              <a:rPr lang="en-US" altLang="zh-TW" sz="2800" smtClean="0">
                <a:latin typeface="Courier New" charset="0"/>
                <a:ea typeface="新細明體" charset="-120"/>
                <a:cs typeface="Times New Roman" charset="0"/>
              </a:rPr>
              <a:t>int</a:t>
            </a:r>
            <a:r>
              <a:rPr lang="en-US" altLang="zh-TW" sz="2800" b="0" smtClean="0"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70805" name="Text Box 149"/>
          <p:cNvSpPr txBox="1">
            <a:spLocks noChangeArrowheads="1"/>
          </p:cNvSpPr>
          <p:nvPr/>
        </p:nvSpPr>
        <p:spPr bwMode="auto">
          <a:xfrm>
            <a:off x="284163" y="1341438"/>
            <a:ext cx="620871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int *ptr;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ptr = (int *)malloc(sizeof(int));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*ptr = 97;</a:t>
            </a:r>
            <a:endParaRPr lang="zh-TW" altLang="en-US" sz="2400" b="0">
              <a:latin typeface="Courier New" charset="0"/>
              <a:ea typeface="新細明體" charset="-120"/>
            </a:endParaRPr>
          </a:p>
        </p:txBody>
      </p:sp>
      <p:sp>
        <p:nvSpPr>
          <p:cNvPr id="70802" name="Rectangle 146"/>
          <p:cNvSpPr>
            <a:spLocks noChangeArrowheads="1"/>
          </p:cNvSpPr>
          <p:nvPr/>
        </p:nvSpPr>
        <p:spPr bwMode="auto">
          <a:xfrm>
            <a:off x="1403350" y="1773238"/>
            <a:ext cx="4818063" cy="5334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7E7B5-EA16-44A0-8E32-B8F81DD74584}" type="slidenum">
              <a:rPr lang="zh-TW" altLang="en-US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charset="-120"/>
              </a:rPr>
              <a:t>Memory allocation (using </a:t>
            </a:r>
            <a:r>
              <a:rPr lang="en-US" altLang="zh-TW" b="1" smtClean="0">
                <a:solidFill>
                  <a:srgbClr val="0000FF"/>
                </a:solidFill>
                <a:latin typeface="Courier New" charset="0"/>
                <a:ea typeface="新細明體" charset="-120"/>
              </a:rPr>
              <a:t>malloc()</a:t>
            </a:r>
            <a:r>
              <a:rPr lang="en-US" altLang="zh-TW" smtClean="0">
                <a:ea typeface="新細明體" charset="-120"/>
              </a:rPr>
              <a:t>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030663" y="2689225"/>
            <a:ext cx="180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Memory View</a:t>
            </a:r>
          </a:p>
        </p:txBody>
      </p:sp>
      <p:graphicFrame>
        <p:nvGraphicFramePr>
          <p:cNvPr id="71685" name="Group 5"/>
          <p:cNvGraphicFramePr>
            <a:graphicFrameLocks noGrp="1"/>
          </p:cNvGraphicFramePr>
          <p:nvPr/>
        </p:nvGraphicFramePr>
        <p:xfrm>
          <a:off x="946150" y="3324225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999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714" name="Group 34"/>
          <p:cNvGraphicFramePr>
            <a:graphicFrameLocks noGrp="1"/>
          </p:cNvGraphicFramePr>
          <p:nvPr/>
        </p:nvGraphicFramePr>
        <p:xfrm>
          <a:off x="269875" y="3719513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754" name="Group 74"/>
          <p:cNvGraphicFramePr>
            <a:graphicFrameLocks noGrp="1"/>
          </p:cNvGraphicFramePr>
          <p:nvPr/>
        </p:nvGraphicFramePr>
        <p:xfrm>
          <a:off x="946150" y="4376738"/>
          <a:ext cx="743426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?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38100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T="45793" marB="45793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781" name="Group 101"/>
          <p:cNvGraphicFramePr>
            <a:graphicFrameLocks noGrp="1"/>
          </p:cNvGraphicFramePr>
          <p:nvPr/>
        </p:nvGraphicFramePr>
        <p:xfrm>
          <a:off x="269875" y="4772025"/>
          <a:ext cx="8786813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801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802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803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804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805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806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807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808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809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810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21" name="Rectangle 141"/>
          <p:cNvSpPr>
            <a:spLocks noChangeArrowheads="1"/>
          </p:cNvSpPr>
          <p:nvPr/>
        </p:nvSpPr>
        <p:spPr bwMode="auto">
          <a:xfrm>
            <a:off x="6653213" y="2179638"/>
            <a:ext cx="762000" cy="385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2400" b="0">
              <a:latin typeface="Arial" charset="0"/>
              <a:ea typeface="新細明體" charset="-120"/>
              <a:cs typeface="Times New Roman" charset="0"/>
            </a:endParaRPr>
          </a:p>
        </p:txBody>
      </p:sp>
      <p:sp>
        <p:nvSpPr>
          <p:cNvPr id="71822" name="Text Box 142"/>
          <p:cNvSpPr txBox="1">
            <a:spLocks noChangeArrowheads="1"/>
          </p:cNvSpPr>
          <p:nvPr/>
        </p:nvSpPr>
        <p:spPr bwMode="auto">
          <a:xfrm>
            <a:off x="6653213" y="172243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latin typeface="Courier New" charset="0"/>
                <a:ea typeface="新細明體" charset="-120"/>
                <a:cs typeface="Times New Roman" charset="0"/>
              </a:rPr>
              <a:t>ptr</a:t>
            </a:r>
          </a:p>
        </p:txBody>
      </p:sp>
      <p:sp>
        <p:nvSpPr>
          <p:cNvPr id="71823" name="Line 143"/>
          <p:cNvSpPr>
            <a:spLocks noChangeShapeType="1"/>
          </p:cNvSpPr>
          <p:nvPr/>
        </p:nvSpPr>
        <p:spPr bwMode="auto">
          <a:xfrm>
            <a:off x="6983413" y="2387600"/>
            <a:ext cx="1071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824" name="Text Box 144"/>
          <p:cNvSpPr txBox="1">
            <a:spLocks noChangeArrowheads="1"/>
          </p:cNvSpPr>
          <p:nvPr/>
        </p:nvSpPr>
        <p:spPr bwMode="auto">
          <a:xfrm>
            <a:off x="6807200" y="133032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latin typeface="Arial" charset="0"/>
                <a:ea typeface="新細明體" charset="-120"/>
                <a:cs typeface="Times New Roman" charset="0"/>
              </a:rPr>
              <a:t>Pictorial View</a:t>
            </a:r>
          </a:p>
        </p:txBody>
      </p:sp>
      <p:sp>
        <p:nvSpPr>
          <p:cNvPr id="71826" name="Rectangle 146"/>
          <p:cNvSpPr>
            <a:spLocks noChangeArrowheads="1"/>
          </p:cNvSpPr>
          <p:nvPr/>
        </p:nvSpPr>
        <p:spPr bwMode="auto">
          <a:xfrm>
            <a:off x="8054975" y="2159000"/>
            <a:ext cx="838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400" b="0">
                <a:latin typeface="Arial" charset="0"/>
                <a:ea typeface="新細明體" charset="-120"/>
                <a:cs typeface="Times New Roman" charset="0"/>
              </a:rPr>
              <a:t>?</a:t>
            </a:r>
          </a:p>
        </p:txBody>
      </p:sp>
      <p:sp>
        <p:nvSpPr>
          <p:cNvPr id="71827" name="Rectangle 147"/>
          <p:cNvSpPr>
            <a:spLocks noChangeArrowheads="1"/>
          </p:cNvSpPr>
          <p:nvPr/>
        </p:nvSpPr>
        <p:spPr bwMode="auto">
          <a:xfrm>
            <a:off x="265113" y="5334000"/>
            <a:ext cx="879157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l"/>
              <a:defRPr/>
            </a:pPr>
            <a:r>
              <a:rPr lang="en-US" altLang="zh-TW" sz="2800" smtClean="0">
                <a:solidFill>
                  <a:srgbClr val="0000FF"/>
                </a:solidFill>
                <a:latin typeface="Courier New" charset="0"/>
                <a:ea typeface="新細明體" charset="-120"/>
                <a:cs typeface="Times New Roman" charset="0"/>
              </a:rPr>
              <a:t>malloc()</a:t>
            </a:r>
            <a:r>
              <a:rPr lang="en-US" altLang="zh-TW" sz="2800" b="0" smtClean="0">
                <a:ea typeface="新細明體" charset="-120"/>
                <a:cs typeface="Times New Roman" charset="0"/>
              </a:rPr>
              <a:t> returns the address of the reserved space and the address is assigned to </a:t>
            </a:r>
            <a:r>
              <a:rPr lang="en-US" altLang="zh-TW" sz="2800" smtClean="0">
                <a:latin typeface="Courier New" charset="0"/>
                <a:ea typeface="新細明體" charset="-120"/>
                <a:cs typeface="Times New Roman" charset="0"/>
              </a:rPr>
              <a:t>ptr</a:t>
            </a:r>
            <a:r>
              <a:rPr lang="en-US" altLang="zh-TW" sz="2800" b="0" smtClean="0">
                <a:ea typeface="新細明體" charset="-120"/>
                <a:cs typeface="Times New Roman" charset="0"/>
              </a:rPr>
              <a:t>.</a:t>
            </a:r>
          </a:p>
        </p:txBody>
      </p:sp>
      <p:sp>
        <p:nvSpPr>
          <p:cNvPr id="71828" name="Text Box 148"/>
          <p:cNvSpPr txBox="1">
            <a:spLocks noChangeArrowheads="1"/>
          </p:cNvSpPr>
          <p:nvPr/>
        </p:nvSpPr>
        <p:spPr bwMode="auto">
          <a:xfrm>
            <a:off x="284163" y="1341438"/>
            <a:ext cx="620871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int *ptr;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ptr = (int *)malloc(sizeof(int));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400">
                <a:latin typeface="Courier New" charset="0"/>
                <a:ea typeface="新細明體" charset="-120"/>
              </a:rPr>
              <a:t>*ptr = 97;</a:t>
            </a:r>
            <a:endParaRPr lang="zh-TW" altLang="en-US" sz="2400" b="0">
              <a:latin typeface="Courier New" charset="0"/>
              <a:ea typeface="新細明體" charset="-120"/>
            </a:endParaRPr>
          </a:p>
        </p:txBody>
      </p:sp>
      <p:sp>
        <p:nvSpPr>
          <p:cNvPr id="71825" name="Rectangle 145"/>
          <p:cNvSpPr>
            <a:spLocks noChangeArrowheads="1"/>
          </p:cNvSpPr>
          <p:nvPr/>
        </p:nvSpPr>
        <p:spPr bwMode="auto">
          <a:xfrm>
            <a:off x="250825" y="1743075"/>
            <a:ext cx="1125538" cy="5334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730</TotalTime>
  <Words>3265</Words>
  <Application>Microsoft Office PowerPoint</Application>
  <PresentationFormat>On-screen Show (4:3)</PresentationFormat>
  <Paragraphs>911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Wingdings</vt:lpstr>
      <vt:lpstr>Times New Roman</vt:lpstr>
      <vt:lpstr>新細明體</vt:lpstr>
      <vt:lpstr>Courier New</vt:lpstr>
      <vt:lpstr>Symbol</vt:lpstr>
      <vt:lpstr>Watermark</vt:lpstr>
      <vt:lpstr>Dynamic Memory Management </vt:lpstr>
      <vt:lpstr>Practical Data Structures</vt:lpstr>
      <vt:lpstr>Dynamic Memory Manipulations</vt:lpstr>
      <vt:lpstr>Get some Bytes Using malloc()</vt:lpstr>
      <vt:lpstr>Memory Usage at a Glance!</vt:lpstr>
      <vt:lpstr>Get a few Bytes Using malloc()</vt:lpstr>
      <vt:lpstr>Memory allocation (using malloc())</vt:lpstr>
      <vt:lpstr>Memory allocation (using malloc())</vt:lpstr>
      <vt:lpstr>Memory allocation (using malloc())</vt:lpstr>
      <vt:lpstr>Memory allocation (using malloc())</vt:lpstr>
      <vt:lpstr>Losing Allocated Space </vt:lpstr>
      <vt:lpstr>Dynamic Memory Manipulations</vt:lpstr>
      <vt:lpstr>Complete: malloc(), then free()</vt:lpstr>
      <vt:lpstr>PowerPoint Presentation</vt:lpstr>
      <vt:lpstr>PowerPoint Presentation</vt:lpstr>
      <vt:lpstr>PowerPoint Presentation</vt:lpstr>
      <vt:lpstr>Dynamic VS Automatic</vt:lpstr>
      <vt:lpstr>Dynamic Memory for Structures</vt:lpstr>
      <vt:lpstr>Self-Referential Structures</vt:lpstr>
      <vt:lpstr>Self-Referential Structures</vt:lpstr>
      <vt:lpstr>Self-Referential Structures</vt:lpstr>
      <vt:lpstr>Self-Referential Structures</vt:lpstr>
      <vt:lpstr>PowerPoint Presentation</vt:lpstr>
      <vt:lpstr>Summary</vt:lpstr>
      <vt:lpstr>Reading Assignment</vt:lpstr>
      <vt:lpstr>Dynamically Allocate an 1-D Array</vt:lpstr>
      <vt:lpstr>Dynamically Allocate an 1-D Array</vt:lpstr>
      <vt:lpstr>Dynamically Allocate an 1-D Array</vt:lpstr>
      <vt:lpstr>PowerPoint Presentation</vt:lpstr>
      <vt:lpstr>PowerPoint Presentation</vt:lpstr>
      <vt:lpstr>Dynamically Allocate 2-D Array</vt:lpstr>
      <vt:lpstr>Dynamically Allocate 2-D Array</vt:lpstr>
      <vt:lpstr>Allocating/Deallocating 2-D Arrays</vt:lpstr>
      <vt:lpstr>Allocating/Deallocating 2-D Arrays</vt:lpstr>
      <vt:lpstr>Allocating/Deallocating 2-D Arrays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Management in C</dc:title>
  <dc:subject>Dynamic Data Structures</dc:subject>
  <dc:creator>pffung</dc:creator>
  <cp:lastModifiedBy>Michael FUNG</cp:lastModifiedBy>
  <cp:revision>109</cp:revision>
  <dcterms:created xsi:type="dcterms:W3CDTF">2005-09-04T14:56:27Z</dcterms:created>
  <dcterms:modified xsi:type="dcterms:W3CDTF">2016-11-29T06:27:38Z</dcterms:modified>
</cp:coreProperties>
</file>