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9" r:id="rId11"/>
    <p:sldId id="324" r:id="rId12"/>
    <p:sldId id="327" r:id="rId13"/>
    <p:sldId id="328" r:id="rId14"/>
    <p:sldId id="315" r:id="rId15"/>
    <p:sldId id="316" r:id="rId1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新細明體" panose="02020500000000000000" pitchFamily="18" charset="-120"/>
      <p:regular r:id="rId23"/>
    </p:embeddedFont>
  </p:embeddedFontLst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FF"/>
    <a:srgbClr val="FFFFCC"/>
    <a:srgbClr val="750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0536" autoAdjust="0"/>
  </p:normalViewPr>
  <p:slideViewPr>
    <p:cSldViewPr>
      <p:cViewPr varScale="1">
        <p:scale>
          <a:sx n="104" d="100"/>
          <a:sy n="104" d="100"/>
        </p:scale>
        <p:origin x="184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2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39E7D-0933-49A8-85E9-DAA850E73190}" type="datetimeFigureOut">
              <a:rPr lang="en-US" smtClean="0"/>
              <a:pPr/>
              <a:t>2016-11-29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993CB-FC2D-4E9E-AEBC-5A9FE389B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9B9A-975C-46BF-9E10-71766046399C}" type="datetimeFigureOut">
              <a:rPr lang="en-US" smtClean="0"/>
              <a:pPr/>
              <a:t>2016-11-29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066800"/>
            <a:ext cx="8991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7"/>
            <a:ext cx="8534400" cy="2898773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>
                <a:ea typeface="新細明體" pitchFamily="18" charset="-120"/>
              </a:rPr>
              <a:t>Multi-way Branching (switch-case)</a:t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altLang="zh-TW" dirty="0" smtClean="0">
                <a:ea typeface="新細明體" pitchFamily="18" charset="-120"/>
              </a:rPr>
              <a:t>Conditional operator (? :)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5741-B85E-445D-B215-3F1562257D04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457200" y="990600"/>
            <a:ext cx="8686800" cy="1981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Enter a tree height between </a:t>
            </a:r>
            <a:r>
              <a:rPr lang="en-US" altLang="zh-TW" sz="20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10-59 ? </a:t>
            </a:r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56</a:t>
            </a:r>
          </a:p>
          <a:p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*</a:t>
            </a:r>
          </a:p>
          <a:p>
            <a:pPr eaLnBrk="1" hangingPunct="1"/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**</a:t>
            </a:r>
          </a:p>
          <a:p>
            <a:pPr eaLnBrk="1" hangingPunct="1"/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***</a:t>
            </a:r>
          </a:p>
          <a:p>
            <a:pPr eaLnBrk="1" hangingPunct="1"/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****</a:t>
            </a:r>
          </a:p>
          <a:p>
            <a:pPr eaLnBrk="1" hangingPunct="1"/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*****</a:t>
            </a:r>
            <a:endParaRPr lang="en-US" altLang="zh-TW" sz="2000" b="1" dirty="0">
              <a:latin typeface="Courier New" panose="020703090202050204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0" y="990600"/>
            <a:ext cx="457200" cy="1981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b="1" dirty="0" smtClean="0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0</a:t>
            </a:r>
          </a:p>
          <a:p>
            <a:pPr eaLnBrk="1" hangingPunct="1"/>
            <a:r>
              <a:rPr lang="en-US" altLang="zh-TW" sz="2000" b="1" dirty="0" smtClean="0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</a:p>
          <a:p>
            <a:pPr eaLnBrk="1" hangingPunct="1"/>
            <a:r>
              <a:rPr lang="en-US" altLang="zh-TW" sz="2000" b="1" dirty="0" smtClean="0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</a:p>
          <a:p>
            <a:pPr eaLnBrk="1" hangingPunct="1"/>
            <a:r>
              <a:rPr lang="en-US" altLang="zh-TW" sz="2000" b="1" dirty="0" smtClean="0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</a:p>
          <a:p>
            <a:pPr eaLnBrk="1" hangingPunct="1"/>
            <a:r>
              <a:rPr lang="en-US" altLang="zh-TW" sz="2000" b="1" dirty="0" smtClean="0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4</a:t>
            </a:r>
          </a:p>
          <a:p>
            <a:pPr eaLnBrk="1" hangingPunct="1"/>
            <a:r>
              <a:rPr lang="en-US" altLang="zh-TW" sz="2000" b="1" dirty="0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457200" y="3124200"/>
            <a:ext cx="82296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 u="sng" dirty="0">
                <a:ea typeface="新細明體" panose="02020500000000000000" pitchFamily="18" charset="-120"/>
              </a:rPr>
              <a:t>Exercise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800" dirty="0" smtClean="0">
              <a:ea typeface="新細明體" panose="02020500000000000000" pitchFamily="18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 dirty="0" smtClean="0">
                <a:ea typeface="新細明體" panose="02020500000000000000" pitchFamily="18" charset="-120"/>
              </a:rPr>
              <a:t>Modify </a:t>
            </a:r>
            <a:r>
              <a:rPr lang="en-US" altLang="zh-TW" sz="2800" dirty="0">
                <a:ea typeface="新細明體" panose="02020500000000000000" pitchFamily="18" charset="-120"/>
              </a:rPr>
              <a:t>the 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program on next slide (keep 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using switch-case but loop) so </a:t>
            </a:r>
            <a:r>
              <a:rPr lang="en-US" altLang="zh-TW" sz="2800" dirty="0">
                <a:ea typeface="新細明體" panose="02020500000000000000" pitchFamily="18" charset="-120"/>
              </a:rPr>
              <a:t>that only five </a:t>
            </a:r>
            <a:r>
              <a:rPr lang="en-US" altLang="zh-TW" sz="2800" dirty="0" err="1" smtClean="0">
                <a:ea typeface="新細明體" panose="02020500000000000000" pitchFamily="18" charset="-120"/>
              </a:rPr>
              <a:t>printf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()'s </a:t>
            </a:r>
            <a:r>
              <a:rPr lang="en-US" altLang="zh-TW" sz="2800" dirty="0">
                <a:ea typeface="新細明體" panose="02020500000000000000" pitchFamily="18" charset="-120"/>
              </a:rPr>
              <a:t>are used in the whole program while the behavior of the program is 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maintained (see sample run above.)</a:t>
            </a:r>
            <a:endParaRPr lang="en-US" altLang="zh-TW" sz="2800" dirty="0">
              <a:ea typeface="新細明體" panose="02020500000000000000" pitchFamily="18" charset="-12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>
            <a:normAutofit/>
          </a:bodyPr>
          <a:lstStyle/>
          <a:p>
            <a:r>
              <a:rPr lang="en-US" altLang="zh-TW" sz="3400" dirty="0" smtClean="0"/>
              <a:t>1.4 Exercise: Simplifying a </a:t>
            </a:r>
            <a:r>
              <a:rPr lang="en-US" altLang="zh-TW" sz="3400" b="1" dirty="0" smtClean="0">
                <a:latin typeface="Courier New" panose="02070309020205020404" pitchFamily="49" charset="0"/>
              </a:rPr>
              <a:t>switch</a:t>
            </a:r>
            <a:r>
              <a:rPr lang="en-US" altLang="zh-TW" sz="3400" dirty="0" smtClean="0"/>
              <a:t> Statement</a:t>
            </a:r>
            <a:endParaRPr lang="en-US" altLang="zh-TW" sz="3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33050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4B20-713F-4A29-91B7-3188F6ACA1B7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457200" y="0"/>
            <a:ext cx="8686800" cy="6858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#include &lt;</a:t>
            </a: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stdio.h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&gt;</a:t>
            </a:r>
          </a:p>
          <a:p>
            <a:pPr eaLnBrk="1" hangingPunct="1"/>
            <a:r>
              <a:rPr lang="en-US" altLang="zh-TW" sz="2000" b="1" dirty="0" err="1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int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main(void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) {</a:t>
            </a:r>
            <a:endParaRPr lang="en-US" altLang="zh-TW" sz="2000" b="1" dirty="0">
              <a:latin typeface="Courier New" panose="020703090202050204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</a:t>
            </a:r>
            <a:r>
              <a:rPr lang="en-US" altLang="zh-TW" sz="2000" b="1" dirty="0" err="1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int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num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</a:t>
            </a:r>
            <a:r>
              <a:rPr lang="en-US" altLang="zh-TW" sz="2000" b="1" dirty="0" err="1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printf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("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Enter a 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tree height 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between 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10-59 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? ");</a:t>
            </a:r>
          </a:p>
          <a:p>
            <a:pPr eaLnBrk="1" hangingPunct="1"/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</a:t>
            </a:r>
            <a:r>
              <a:rPr lang="en-US" altLang="zh-TW" sz="2000" b="1" dirty="0" err="1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scanf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("%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d", &amp;</a:t>
            </a: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num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);</a:t>
            </a:r>
          </a:p>
          <a:p>
            <a:pPr eaLnBrk="1" hangingPunct="1"/>
            <a:endParaRPr lang="en-US" altLang="zh-TW" sz="2000" b="1" dirty="0">
              <a:latin typeface="Courier New" panose="020703090202050204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switch (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num</a:t>
            </a:r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/ 10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) 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{</a:t>
            </a:r>
          </a:p>
          <a:p>
            <a:pPr eaLnBrk="1" hangingPunct="1"/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case 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1: </a:t>
            </a:r>
            <a:r>
              <a:rPr lang="en-US" altLang="zh-TW" sz="2000" b="1" dirty="0" err="1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printf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("*\n");</a:t>
            </a:r>
            <a:endParaRPr lang="en-US" altLang="zh-TW" sz="2000" b="1" dirty="0">
              <a:latin typeface="Courier New" panose="020703090202050204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	            break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case 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2: </a:t>
            </a:r>
            <a:r>
              <a:rPr lang="en-US" altLang="zh-TW" sz="2000" b="1" dirty="0" err="1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printf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("**\n");</a:t>
            </a:r>
          </a:p>
          <a:p>
            <a:pPr eaLnBrk="1" hangingPunct="1"/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  break;</a:t>
            </a:r>
          </a:p>
          <a:p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case 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3:</a:t>
            </a:r>
            <a:r>
              <a:rPr lang="en-US" altLang="zh-TW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zh-TW" sz="20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("***\</a:t>
            </a:r>
            <a:r>
              <a:rPr lang="en-US" altLang="zh-TW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n");</a:t>
            </a:r>
            <a:endParaRPr lang="en-US" altLang="zh-TW" sz="2000" b="1" dirty="0">
              <a:latin typeface="Courier New" panose="020703090202050204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  break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      case 4:</a:t>
            </a:r>
            <a:r>
              <a:rPr lang="en-US" altLang="zh-TW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zh-TW" sz="20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("****\</a:t>
            </a:r>
            <a:r>
              <a:rPr lang="en-US" altLang="zh-TW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n");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    break;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case </a:t>
            </a:r>
            <a:r>
              <a:rPr lang="en-US" altLang="zh-TW" sz="20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5:</a:t>
            </a:r>
            <a:r>
              <a:rPr lang="en-US" altLang="zh-TW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zh-TW" sz="20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("*****\</a:t>
            </a:r>
            <a:r>
              <a:rPr lang="en-US" altLang="zh-TW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n");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    break;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default: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    </a:t>
            </a:r>
            <a:r>
              <a:rPr lang="en-US" altLang="zh-TW" sz="2000" b="1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zh-TW" sz="20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("10-59 </a:t>
            </a:r>
            <a:r>
              <a:rPr lang="en-US" altLang="zh-TW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please!\n");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TW" sz="20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} /* end of switch statement */</a:t>
            </a:r>
            <a:endParaRPr lang="en-US" altLang="zh-TW" sz="20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TW" sz="20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   return 0;</a:t>
            </a:r>
            <a:endParaRPr lang="en-US" altLang="zh-TW" sz="20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TW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zh-TW" sz="2000" b="1" dirty="0">
              <a:latin typeface="Courier New" panose="020703090202050204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b="1" dirty="0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</a:p>
          <a:p>
            <a:pPr eaLnBrk="1" hangingPunct="1"/>
            <a:r>
              <a:rPr lang="en-US" altLang="zh-TW" sz="2000" b="1" dirty="0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endParaRPr lang="en-US" altLang="zh-TW" sz="2000" b="1" dirty="0">
              <a:solidFill>
                <a:srgbClr val="000000"/>
              </a:solidFill>
              <a:latin typeface="Courier New" panose="020703090202050204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000" b="1" dirty="0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endParaRPr lang="en-US" altLang="zh-TW" sz="2000" b="1" dirty="0">
              <a:solidFill>
                <a:srgbClr val="000000"/>
              </a:solidFill>
              <a:latin typeface="Courier New" panose="020703090202050204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000" b="1" dirty="0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4</a:t>
            </a:r>
          </a:p>
          <a:p>
            <a:pPr eaLnBrk="1" hangingPunct="1"/>
            <a:r>
              <a:rPr lang="en-US" altLang="zh-TW" sz="2000" b="1" dirty="0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5</a:t>
            </a:r>
          </a:p>
          <a:p>
            <a:pPr eaLnBrk="1" hangingPunct="1"/>
            <a:r>
              <a:rPr lang="en-US" altLang="zh-TW" sz="2000" b="1" dirty="0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6</a:t>
            </a:r>
          </a:p>
          <a:p>
            <a:pPr eaLnBrk="1" hangingPunct="1"/>
            <a:r>
              <a:rPr lang="en-US" altLang="zh-TW" sz="2000" b="1" dirty="0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7</a:t>
            </a:r>
          </a:p>
          <a:p>
            <a:pPr eaLnBrk="1" hangingPunct="1"/>
            <a:r>
              <a:rPr lang="en-US" altLang="zh-TW" sz="2000" b="1" dirty="0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8</a:t>
            </a:r>
          </a:p>
          <a:p>
            <a:pPr eaLnBrk="1" hangingPunct="1"/>
            <a:r>
              <a:rPr lang="en-US" altLang="zh-TW" sz="2000" b="1" dirty="0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9</a:t>
            </a:r>
          </a:p>
          <a:p>
            <a:pPr eaLnBrk="1" hangingPunct="1"/>
            <a:r>
              <a:rPr lang="en-US" altLang="zh-TW" sz="2000" b="1" dirty="0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10</a:t>
            </a:r>
          </a:p>
          <a:p>
            <a:pPr eaLnBrk="1" hangingPunct="1"/>
            <a:r>
              <a:rPr lang="en-US" altLang="zh-TW" sz="2000" b="1" dirty="0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11</a:t>
            </a:r>
          </a:p>
          <a:p>
            <a:pPr eaLnBrk="1" hangingPunct="1"/>
            <a:r>
              <a:rPr lang="en-US" altLang="zh-TW" sz="2000" b="1" dirty="0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12</a:t>
            </a:r>
          </a:p>
          <a:p>
            <a:pPr eaLnBrk="1" hangingPunct="1"/>
            <a:r>
              <a:rPr lang="en-US" altLang="zh-TW" sz="2000" b="1" dirty="0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13</a:t>
            </a:r>
          </a:p>
          <a:p>
            <a:pPr eaLnBrk="1" hangingPunct="1"/>
            <a:r>
              <a:rPr lang="en-US" altLang="zh-TW" sz="2000" b="1" dirty="0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14</a:t>
            </a:r>
          </a:p>
          <a:p>
            <a:pPr eaLnBrk="1" hangingPunct="1"/>
            <a:r>
              <a:rPr lang="en-US" altLang="zh-TW" sz="2000" b="1" dirty="0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15</a:t>
            </a:r>
          </a:p>
          <a:p>
            <a:pPr eaLnBrk="1" hangingPunct="1"/>
            <a:r>
              <a:rPr lang="en-US" altLang="zh-TW" sz="2000" b="1" dirty="0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16</a:t>
            </a:r>
          </a:p>
          <a:p>
            <a:pPr eaLnBrk="1" hangingPunct="1"/>
            <a:r>
              <a:rPr lang="en-US" altLang="zh-TW" sz="2000" b="1" dirty="0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17</a:t>
            </a:r>
          </a:p>
          <a:p>
            <a:pPr eaLnBrk="1" hangingPunct="1"/>
            <a:r>
              <a:rPr lang="en-US" altLang="zh-TW" sz="2000" b="1" dirty="0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18</a:t>
            </a:r>
          </a:p>
          <a:p>
            <a:pPr eaLnBrk="1" hangingPunct="1"/>
            <a:r>
              <a:rPr lang="en-US" altLang="zh-TW" sz="2000" b="1" dirty="0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19</a:t>
            </a:r>
          </a:p>
          <a:p>
            <a:pPr eaLnBrk="1" hangingPunct="1"/>
            <a:r>
              <a:rPr lang="en-US" altLang="zh-TW" sz="2000" b="1" dirty="0" smtClean="0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20</a:t>
            </a:r>
          </a:p>
          <a:p>
            <a:pPr eaLnBrk="1" hangingPunct="1"/>
            <a:r>
              <a:rPr lang="en-US" altLang="zh-TW" sz="2000" b="1" dirty="0" smtClean="0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2122</a:t>
            </a:r>
            <a:endParaRPr lang="en-US" altLang="zh-TW" sz="2000" b="1" dirty="0">
              <a:solidFill>
                <a:srgbClr val="5F5F5F"/>
              </a:solidFill>
              <a:latin typeface="Courier New" panose="020703090202050204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7310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3E9C5-2251-40BA-BCC2-A839065CD3E1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000" dirty="0" smtClean="0">
                <a:ea typeface="新細明體" panose="02020500000000000000" pitchFamily="18" charset="-120"/>
              </a:rPr>
              <a:t>2. Selection in an Expression – Conditional </a:t>
            </a:r>
            <a:r>
              <a:rPr lang="en-US" altLang="zh-TW" sz="3000" dirty="0">
                <a:ea typeface="新細明體" panose="02020500000000000000" pitchFamily="18" charset="-120"/>
              </a:rPr>
              <a:t>Operator </a:t>
            </a:r>
            <a:r>
              <a:rPr lang="en-US" altLang="zh-TW" sz="30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?: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419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4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		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expr1 ? expr2 : expr3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400" b="1" dirty="0">
              <a:solidFill>
                <a:srgbClr val="0000FF"/>
              </a:solidFill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First,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expr1</a:t>
            </a:r>
            <a:r>
              <a:rPr lang="en-US" altLang="zh-TW" sz="2400" dirty="0">
                <a:ea typeface="新細明體" panose="02020500000000000000" pitchFamily="18" charset="-120"/>
              </a:rPr>
              <a:t> is evaluated.</a:t>
            </a:r>
          </a:p>
          <a:p>
            <a:pPr>
              <a:lnSpc>
                <a:spcPct val="90000"/>
              </a:lnSpc>
            </a:pPr>
            <a:endParaRPr lang="en-US" altLang="zh-TW" sz="2400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If true, then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expr2</a:t>
            </a:r>
            <a:r>
              <a:rPr lang="en-US" altLang="zh-TW" sz="2400" dirty="0">
                <a:ea typeface="新細明體" panose="02020500000000000000" pitchFamily="18" charset="-120"/>
              </a:rPr>
              <a:t> is evaluated and the value of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expr2</a:t>
            </a:r>
            <a:r>
              <a:rPr lang="en-US" altLang="zh-TW" sz="2400" dirty="0">
                <a:ea typeface="新細明體" panose="02020500000000000000" pitchFamily="18" charset="-120"/>
              </a:rPr>
              <a:t> is taken as the value of the whole expression.</a:t>
            </a:r>
          </a:p>
          <a:p>
            <a:pPr>
              <a:lnSpc>
                <a:spcPct val="90000"/>
              </a:lnSpc>
            </a:pPr>
            <a:endParaRPr lang="en-US" altLang="zh-TW" sz="2400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Else,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expr3</a:t>
            </a:r>
            <a:r>
              <a:rPr lang="en-US" altLang="zh-TW" sz="2400" dirty="0">
                <a:ea typeface="新細明體" panose="02020500000000000000" pitchFamily="18" charset="-120"/>
              </a:rPr>
              <a:t> is evaluated and the value of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expr3</a:t>
            </a:r>
            <a:r>
              <a:rPr lang="en-US" altLang="zh-TW" sz="2400" dirty="0">
                <a:ea typeface="新細明體" panose="02020500000000000000" pitchFamily="18" charset="-120"/>
              </a:rPr>
              <a:t> is taken as the value of the whole expression.</a:t>
            </a:r>
          </a:p>
          <a:p>
            <a:pPr>
              <a:lnSpc>
                <a:spcPct val="90000"/>
              </a:lnSpc>
            </a:pPr>
            <a:endParaRPr lang="en-US" altLang="zh-TW" sz="2400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Similar to the </a:t>
            </a:r>
            <a:r>
              <a:rPr lang="en-US" altLang="zh-TW" sz="24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if-else</a:t>
            </a:r>
            <a:r>
              <a:rPr lang="en-US" altLang="zh-TW" sz="2400" dirty="0">
                <a:ea typeface="新細明體" panose="02020500000000000000" pitchFamily="18" charset="-120"/>
              </a:rPr>
              <a:t> statement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.</a:t>
            </a:r>
            <a:endParaRPr lang="en-US" altLang="zh-TW" sz="2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1485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86B41-0147-4D65-A5E5-D557863B9334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700" y="76200"/>
            <a:ext cx="9055100" cy="838200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ea typeface="新細明體" panose="02020500000000000000" pitchFamily="18" charset="-120"/>
              </a:rPr>
              <a:t>2.1 Conditional Operator Examples</a:t>
            </a:r>
            <a:endParaRPr lang="en-US" altLang="zh-TW" sz="3600" dirty="0">
              <a:ea typeface="新細明體" panose="02020500000000000000" pitchFamily="18" charset="-120"/>
            </a:endParaRP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0" y="1143000"/>
            <a:ext cx="9144000" cy="5715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b="1" dirty="0" err="1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int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min, x, y;</a:t>
            </a:r>
          </a:p>
          <a:p>
            <a:pPr eaLnBrk="1" hangingPunct="1"/>
            <a:r>
              <a:rPr lang="en-US" altLang="zh-TW" sz="2000" b="1" dirty="0" err="1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scanf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("%</a:t>
            </a:r>
            <a:r>
              <a:rPr lang="en-US" altLang="zh-TW" sz="2000" b="1" dirty="0" err="1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d%d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", &amp;x, &amp;y);</a:t>
            </a:r>
          </a:p>
          <a:p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min = </a:t>
            </a:r>
            <a:r>
              <a:rPr lang="en-US" altLang="zh-TW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(x &lt; y) ? </a:t>
            </a:r>
            <a:r>
              <a:rPr lang="en-US" altLang="zh-TW" sz="20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x </a:t>
            </a:r>
            <a:r>
              <a:rPr lang="en-US" altLang="zh-TW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: </a:t>
            </a:r>
            <a:r>
              <a:rPr lang="en-US" altLang="zh-TW" sz="2000" b="1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y;</a:t>
            </a:r>
            <a:endParaRPr lang="en-US" altLang="zh-TW" sz="2000" b="1" dirty="0" smtClean="0">
              <a:latin typeface="Courier New" panose="020703090202050204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000" b="1" dirty="0" err="1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printf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("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min = %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d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", min);</a:t>
            </a:r>
            <a:endParaRPr lang="en-US" altLang="zh-TW" sz="2000" b="1" dirty="0">
              <a:latin typeface="Courier New" panose="020703090202050204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000" b="1" dirty="0">
              <a:latin typeface="Courier New" panose="020703090202050204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if (x &lt; y)</a:t>
            </a:r>
          </a:p>
          <a:p>
            <a:pPr eaLnBrk="1" hangingPunct="1"/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min = x;</a:t>
            </a:r>
          </a:p>
          <a:p>
            <a:pPr eaLnBrk="1" hangingPunct="1"/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else</a:t>
            </a:r>
          </a:p>
          <a:p>
            <a:pPr eaLnBrk="1" hangingPunct="1"/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min = y;</a:t>
            </a:r>
          </a:p>
          <a:p>
            <a:pPr eaLnBrk="1" hangingPunct="1"/>
            <a:r>
              <a:rPr lang="en-US" altLang="zh-TW" sz="2000" b="1" dirty="0" err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printf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("</a:t>
            </a:r>
            <a:r>
              <a:rPr lang="en-US" altLang="zh-TW" sz="20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min = %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d", min);</a:t>
            </a:r>
          </a:p>
          <a:p>
            <a:pPr eaLnBrk="1" hangingPunct="1"/>
            <a:endParaRPr lang="en-US" altLang="zh-TW" sz="2000" b="1" dirty="0">
              <a:solidFill>
                <a:srgbClr val="0000FF"/>
              </a:solidFill>
              <a:latin typeface="Courier New" panose="020703090202050204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000" b="1" dirty="0">
              <a:latin typeface="Courier New" panose="020703090202050204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(y &lt; z) ? </a:t>
            </a: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printf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("y is smaller") : </a:t>
            </a: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printf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("z is smaller");</a:t>
            </a:r>
          </a:p>
          <a:p>
            <a:pPr eaLnBrk="1" hangingPunct="1"/>
            <a:endParaRPr lang="en-US" altLang="zh-TW" sz="2000" b="1" dirty="0">
              <a:latin typeface="Courier New" panose="020703090202050204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if (y &lt; z)</a:t>
            </a:r>
          </a:p>
          <a:p>
            <a:pPr eaLnBrk="1" hangingPunct="1"/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</a:t>
            </a:r>
            <a:r>
              <a:rPr lang="en-US" altLang="zh-TW" sz="2000" b="1" dirty="0" err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printf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("y is smaller");</a:t>
            </a:r>
          </a:p>
          <a:p>
            <a:pPr eaLnBrk="1" hangingPunct="1"/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else</a:t>
            </a:r>
          </a:p>
          <a:p>
            <a:pPr eaLnBrk="1" hangingPunct="1"/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</a:t>
            </a:r>
            <a:r>
              <a:rPr lang="en-US" altLang="zh-TW" sz="2000" b="1" dirty="0" err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printf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("z is smaller");</a:t>
            </a:r>
          </a:p>
        </p:txBody>
      </p:sp>
    </p:spTree>
    <p:extLst>
      <p:ext uri="{BB962C8B-B14F-4D97-AF65-F5344CB8AC3E}">
        <p14:creationId xmlns:p14="http://schemas.microsoft.com/office/powerpoint/2010/main" val="29798154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ea typeface="新細明體" pitchFamily="18" charset="-120"/>
              </a:rPr>
              <a:t>Understand multi-way selection with switch-case and break statement.</a:t>
            </a:r>
          </a:p>
          <a:p>
            <a:endParaRPr lang="en-US" altLang="zh-TW" dirty="0">
              <a:ea typeface="新細明體" pitchFamily="18" charset="-120"/>
            </a:endParaRPr>
          </a:p>
          <a:p>
            <a:r>
              <a:rPr lang="en-US" altLang="zh-TW" dirty="0" smtClean="0">
                <a:ea typeface="新細明體" pitchFamily="18" charset="-120"/>
              </a:rPr>
              <a:t>Enriching the use of operators in expressions.</a:t>
            </a:r>
          </a:p>
          <a:p>
            <a:pPr lvl="1"/>
            <a:r>
              <a:rPr lang="en-US" altLang="zh-TW" dirty="0"/>
              <a:t>The ternary </a:t>
            </a:r>
            <a:r>
              <a:rPr lang="en-US" altLang="zh-TW" dirty="0" smtClean="0"/>
              <a:t>one: </a:t>
            </a:r>
            <a:r>
              <a:rPr lang="en-US" altLang="zh-TW" dirty="0" smtClean="0">
                <a:ea typeface="新細明體" pitchFamily="18" charset="-120"/>
              </a:rPr>
              <a:t>Conditional Operator</a:t>
            </a:r>
          </a:p>
          <a:p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328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C: How to Program, 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, </a:t>
            </a:r>
            <a:r>
              <a:rPr lang="en-US" dirty="0" err="1" smtClean="0"/>
              <a:t>Deitel</a:t>
            </a:r>
            <a:r>
              <a:rPr lang="en-US" dirty="0" smtClean="0"/>
              <a:t> and </a:t>
            </a:r>
            <a:r>
              <a:rPr lang="en-US" dirty="0" err="1" smtClean="0"/>
              <a:t>Deitel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Section 4.7: switch Multiple-Selection Statement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3462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Multi-way </a:t>
            </a:r>
            <a:r>
              <a:rPr lang="en-US" altLang="zh-TW" dirty="0" smtClean="0"/>
              <a:t>Branching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altLang="zh-TW" dirty="0" smtClean="0"/>
              <a:t>switch-case statement.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ea typeface="新細明體" pitchFamily="18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Conditional operator</a:t>
            </a:r>
            <a:endParaRPr lang="en-US" altLang="zh-TW" dirty="0" smtClean="0">
              <a:ea typeface="新細明體" pitchFamily="18" charset="-120"/>
            </a:endParaRPr>
          </a:p>
          <a:p>
            <a:pPr lvl="1"/>
            <a:r>
              <a:rPr lang="en-US" altLang="zh-TW" dirty="0" smtClean="0">
                <a:ea typeface="新細明體" pitchFamily="18" charset="-120"/>
              </a:rPr>
              <a:t>Condition ? </a:t>
            </a:r>
            <a:r>
              <a:rPr lang="en-US" altLang="zh-TW" dirty="0" err="1" smtClean="0">
                <a:ea typeface="新細明體" pitchFamily="18" charset="-120"/>
              </a:rPr>
              <a:t>Value_on_true</a:t>
            </a:r>
            <a:r>
              <a:rPr lang="en-US" altLang="zh-TW" dirty="0" smtClean="0">
                <a:ea typeface="新細明體" pitchFamily="18" charset="-120"/>
              </a:rPr>
              <a:t> : </a:t>
            </a:r>
            <a:r>
              <a:rPr lang="en-US" altLang="zh-TW" dirty="0" err="1" smtClean="0">
                <a:ea typeface="新細明體" pitchFamily="18" charset="-120"/>
              </a:rPr>
              <a:t>Value_on_false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17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CA17-0961-4426-9F80-01DDDC667368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400" dirty="0" smtClean="0">
                <a:ea typeface="新細明體" panose="02020500000000000000" pitchFamily="18" charset="-120"/>
              </a:rPr>
              <a:t>1.1 Revision </a:t>
            </a:r>
            <a:r>
              <a:rPr lang="en-US" altLang="zh-TW" sz="3400" dirty="0">
                <a:ea typeface="新細明體" panose="02020500000000000000" pitchFamily="18" charset="-120"/>
              </a:rPr>
              <a:t>– The </a:t>
            </a:r>
            <a:r>
              <a:rPr lang="en-US" altLang="zh-TW" sz="34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if-else</a:t>
            </a:r>
            <a:r>
              <a:rPr lang="en-US" altLang="zh-TW" sz="3400" dirty="0">
                <a:ea typeface="新細明體" panose="02020500000000000000" pitchFamily="18" charset="-120"/>
              </a:rPr>
              <a:t> Statement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TW" altLang="en-US" sz="2400" b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		</a:t>
            </a:r>
            <a:r>
              <a:rPr lang="en-US" altLang="zh-TW" sz="2400" b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if (expr)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b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		    statement_1;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b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		else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b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		    statement_2;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b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		next_statement;</a:t>
            </a:r>
          </a:p>
          <a:p>
            <a:pPr>
              <a:lnSpc>
                <a:spcPct val="80000"/>
              </a:lnSpc>
            </a:pPr>
            <a:endParaRPr lang="en-US" altLang="zh-TW" sz="2400" b="1">
              <a:solidFill>
                <a:srgbClr val="0000FF"/>
              </a:solidFill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If </a:t>
            </a:r>
            <a:r>
              <a:rPr lang="en-US" altLang="zh-TW" sz="2400" b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expr</a:t>
            </a:r>
            <a:r>
              <a:rPr lang="en-US" altLang="zh-TW" sz="2400">
                <a:ea typeface="新細明體" panose="02020500000000000000" pitchFamily="18" charset="-120"/>
              </a:rPr>
              <a:t> is true (nonzero), then </a:t>
            </a:r>
            <a:r>
              <a:rPr lang="en-US" altLang="zh-TW" sz="2400" b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statement_1</a:t>
            </a:r>
            <a:r>
              <a:rPr lang="en-US" altLang="zh-TW" sz="2400">
                <a:ea typeface="新細明體" panose="02020500000000000000" pitchFamily="18" charset="-120"/>
              </a:rPr>
              <a:t> is executed.</a:t>
            </a:r>
          </a:p>
          <a:p>
            <a:pPr lvl="4">
              <a:lnSpc>
                <a:spcPct val="80000"/>
              </a:lnSpc>
            </a:pPr>
            <a:endParaRPr lang="en-US" altLang="zh-TW" sz="1600"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Otherwise </a:t>
            </a:r>
            <a:r>
              <a:rPr lang="en-US" altLang="zh-TW" sz="2400" b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statement_1</a:t>
            </a:r>
            <a:r>
              <a:rPr lang="en-US" altLang="zh-TW" sz="2400">
                <a:ea typeface="新細明體" panose="02020500000000000000" pitchFamily="18" charset="-120"/>
              </a:rPr>
              <a:t> is skipped and </a:t>
            </a:r>
            <a:r>
              <a:rPr lang="en-US" altLang="zh-TW" sz="2400" b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statement_2</a:t>
            </a:r>
            <a:r>
              <a:rPr lang="en-US" altLang="zh-TW" sz="2400">
                <a:ea typeface="新細明體" panose="02020500000000000000" pitchFamily="18" charset="-120"/>
              </a:rPr>
              <a:t> is executed.</a:t>
            </a:r>
          </a:p>
          <a:p>
            <a:pPr lvl="4">
              <a:lnSpc>
                <a:spcPct val="80000"/>
              </a:lnSpc>
            </a:pPr>
            <a:endParaRPr lang="en-US" altLang="zh-TW" sz="1600"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In both cases, control is then passed to </a:t>
            </a:r>
            <a:r>
              <a:rPr lang="en-US" altLang="zh-TW" sz="2400" b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next_statement</a:t>
            </a:r>
            <a:r>
              <a:rPr lang="en-US" altLang="zh-TW" sz="240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95236" name="AutoShape 4"/>
          <p:cNvSpPr>
            <a:spLocks noChangeArrowheads="1"/>
          </p:cNvSpPr>
          <p:nvPr/>
        </p:nvSpPr>
        <p:spPr bwMode="auto">
          <a:xfrm>
            <a:off x="6738938" y="1436688"/>
            <a:ext cx="1285875" cy="5588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 anchor="ctr">
            <a:spAutoFit/>
          </a:bodyPr>
          <a:lstStyle/>
          <a:p>
            <a:pPr algn="ctr"/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expr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6329363" y="2936875"/>
            <a:ext cx="210502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b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next_statement</a:t>
            </a:r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5619750" y="2278063"/>
            <a:ext cx="1695450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statement_1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7924800" y="18288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F</a:t>
            </a: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6477000" y="18288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T</a:t>
            </a:r>
          </a:p>
        </p:txBody>
      </p:sp>
      <p:sp>
        <p:nvSpPr>
          <p:cNvPr id="95241" name="Line 9"/>
          <p:cNvSpPr>
            <a:spLocks noChangeShapeType="1"/>
          </p:cNvSpPr>
          <p:nvPr/>
        </p:nvSpPr>
        <p:spPr bwMode="auto">
          <a:xfrm>
            <a:off x="7381875" y="1216025"/>
            <a:ext cx="0" cy="233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2" name="Line 10"/>
          <p:cNvSpPr>
            <a:spLocks noChangeShapeType="1"/>
          </p:cNvSpPr>
          <p:nvPr/>
        </p:nvSpPr>
        <p:spPr bwMode="auto">
          <a:xfrm>
            <a:off x="7381875" y="3317875"/>
            <a:ext cx="0" cy="233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3" name="Rectangle 11"/>
          <p:cNvSpPr>
            <a:spLocks noChangeArrowheads="1"/>
          </p:cNvSpPr>
          <p:nvPr/>
        </p:nvSpPr>
        <p:spPr bwMode="auto">
          <a:xfrm>
            <a:off x="7448550" y="2278063"/>
            <a:ext cx="1695450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b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statement_2</a:t>
            </a:r>
          </a:p>
        </p:txBody>
      </p:sp>
      <p:cxnSp>
        <p:nvCxnSpPr>
          <p:cNvPr id="95244" name="AutoShape 12"/>
          <p:cNvCxnSpPr>
            <a:cxnSpLocks noChangeShapeType="1"/>
            <a:stCxn id="95236" idx="2"/>
            <a:endCxn id="95238" idx="0"/>
          </p:cNvCxnSpPr>
          <p:nvPr/>
        </p:nvCxnSpPr>
        <p:spPr bwMode="auto">
          <a:xfrm rot="5400000">
            <a:off x="6783387" y="1679576"/>
            <a:ext cx="282575" cy="9144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245" name="AutoShape 13"/>
          <p:cNvCxnSpPr>
            <a:cxnSpLocks noChangeShapeType="1"/>
            <a:stCxn id="95236" idx="2"/>
            <a:endCxn id="95243" idx="0"/>
          </p:cNvCxnSpPr>
          <p:nvPr/>
        </p:nvCxnSpPr>
        <p:spPr bwMode="auto">
          <a:xfrm rot="16200000" flipH="1">
            <a:off x="7697787" y="1679576"/>
            <a:ext cx="282575" cy="9144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246" name="AutoShape 14"/>
          <p:cNvCxnSpPr>
            <a:cxnSpLocks noChangeShapeType="1"/>
            <a:stCxn id="95238" idx="2"/>
            <a:endCxn id="95237" idx="0"/>
          </p:cNvCxnSpPr>
          <p:nvPr/>
        </p:nvCxnSpPr>
        <p:spPr bwMode="auto">
          <a:xfrm rot="16200000" flipH="1">
            <a:off x="6783387" y="2338388"/>
            <a:ext cx="282575" cy="914400"/>
          </a:xfrm>
          <a:prstGeom prst="bentConnector3">
            <a:avLst>
              <a:gd name="adj1" fmla="val 4944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247" name="AutoShape 15"/>
          <p:cNvCxnSpPr>
            <a:cxnSpLocks noChangeShapeType="1"/>
            <a:stCxn id="95243" idx="2"/>
            <a:endCxn id="95237" idx="0"/>
          </p:cNvCxnSpPr>
          <p:nvPr/>
        </p:nvCxnSpPr>
        <p:spPr bwMode="auto">
          <a:xfrm rot="5400000">
            <a:off x="7697787" y="2338388"/>
            <a:ext cx="282575" cy="914400"/>
          </a:xfrm>
          <a:prstGeom prst="bentConnector3">
            <a:avLst>
              <a:gd name="adj1" fmla="val 4944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06614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A7EB-7296-4AB7-86AC-168473F1D67D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400" dirty="0" smtClean="0">
                <a:ea typeface="新細明體" panose="02020500000000000000" pitchFamily="18" charset="-120"/>
              </a:rPr>
              <a:t>1.2 Multi-way Selection </a:t>
            </a:r>
            <a:r>
              <a:rPr lang="en-US" altLang="zh-TW" sz="3400" dirty="0">
                <a:ea typeface="新細明體" panose="02020500000000000000" pitchFamily="18" charset="-120"/>
              </a:rPr>
              <a:t>– The </a:t>
            </a:r>
            <a:r>
              <a:rPr lang="en-US" altLang="zh-TW" sz="34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switch</a:t>
            </a:r>
            <a:r>
              <a:rPr lang="en-US" altLang="zh-TW" sz="3400" dirty="0">
                <a:ea typeface="新細明體" panose="02020500000000000000" pitchFamily="18" charset="-120"/>
              </a:rPr>
              <a:t> Statement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228600" y="1447800"/>
            <a:ext cx="4267200" cy="4800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switch (expression) {</a:t>
            </a:r>
          </a:p>
          <a:p>
            <a:pPr eaLnBrk="1" hangingPunct="1"/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case constant_expr_1:</a:t>
            </a:r>
          </a:p>
          <a:p>
            <a:pPr eaLnBrk="1" hangingPunct="1"/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statement_1;</a:t>
            </a:r>
          </a:p>
          <a:p>
            <a:pPr eaLnBrk="1" hangingPunct="1"/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break;</a:t>
            </a:r>
          </a:p>
          <a:p>
            <a:pPr eaLnBrk="1" hangingPunct="1"/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case constant_expr_2:</a:t>
            </a:r>
          </a:p>
          <a:p>
            <a:pPr eaLnBrk="1" hangingPunct="1"/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statement_2;</a:t>
            </a:r>
          </a:p>
          <a:p>
            <a:pPr eaLnBrk="1" hangingPunct="1"/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break;</a:t>
            </a:r>
          </a:p>
          <a:p>
            <a:pPr eaLnBrk="1" hangingPunct="1"/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....</a:t>
            </a:r>
          </a:p>
          <a:p>
            <a:pPr eaLnBrk="1" hangingPunct="1"/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case </a:t>
            </a: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constant_expr_</a:t>
            </a:r>
            <a:r>
              <a:rPr lang="en-US" altLang="zh-TW" sz="2000" b="1" i="1" dirty="0" err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</a:p>
          <a:p>
            <a:pPr eaLnBrk="1" hangingPunct="1"/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</a:t>
            </a: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statement_</a:t>
            </a:r>
            <a:r>
              <a:rPr lang="en-US" altLang="zh-TW" sz="2000" b="1" i="1" dirty="0" err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break;</a:t>
            </a:r>
          </a:p>
          <a:p>
            <a:pPr eaLnBrk="1" hangingPunct="1"/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default:</a:t>
            </a:r>
          </a:p>
          <a:p>
            <a:pPr eaLnBrk="1" hangingPunct="1"/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</a:t>
            </a: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statement_d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next_statement</a:t>
            </a:r>
            <a:r>
              <a:rPr lang="en-US" altLang="zh-TW" sz="2000" b="1" dirty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228600" y="990600"/>
            <a:ext cx="245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Syntax and Semantics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267200" y="1518373"/>
            <a:ext cx="3083720" cy="672525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TW" sz="1100" b="1" dirty="0" err="1" smtClean="0">
                <a:solidFill>
                  <a:srgbClr val="FFFF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expression_value</a:t>
            </a:r>
            <a:r>
              <a:rPr lang="en-US" altLang="zh-TW" sz="11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== const_1?</a:t>
            </a:r>
            <a:endParaRPr lang="en-US" altLang="zh-TW" sz="1100" b="1" dirty="0">
              <a:solidFill>
                <a:srgbClr val="FFFF00"/>
              </a:solidFill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004940" y="4870556"/>
            <a:ext cx="1701107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statement_d</a:t>
            </a:r>
            <a:endParaRPr lang="en-US" altLang="zh-TW" b="1" dirty="0">
              <a:solidFill>
                <a:srgbClr val="0000FF"/>
              </a:solidFill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350920" y="1666516"/>
            <a:ext cx="1695450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statement_1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870971" y="2183751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F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085429" y="1482363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5791200" y="1285010"/>
            <a:ext cx="0" cy="233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5" name="AutoShape 12"/>
          <p:cNvCxnSpPr>
            <a:cxnSpLocks noChangeShapeType="1"/>
            <a:stCxn id="33" idx="2"/>
            <a:endCxn id="35" idx="0"/>
          </p:cNvCxnSpPr>
          <p:nvPr/>
        </p:nvCxnSpPr>
        <p:spPr bwMode="auto">
          <a:xfrm rot="5400000">
            <a:off x="6270742" y="3912509"/>
            <a:ext cx="2803296" cy="1052513"/>
          </a:xfrm>
          <a:prstGeom prst="bentConnector3">
            <a:avLst>
              <a:gd name="adj1" fmla="val 7602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3"/>
          <p:cNvCxnSpPr>
            <a:cxnSpLocks noChangeShapeType="1"/>
            <a:stCxn id="8" idx="2"/>
            <a:endCxn id="35" idx="0"/>
          </p:cNvCxnSpPr>
          <p:nvPr/>
        </p:nvCxnSpPr>
        <p:spPr bwMode="auto">
          <a:xfrm rot="16200000" flipH="1">
            <a:off x="6200551" y="4894830"/>
            <a:ext cx="600525" cy="1290639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9" idx="2"/>
            <a:endCxn id="35" idx="0"/>
          </p:cNvCxnSpPr>
          <p:nvPr/>
        </p:nvCxnSpPr>
        <p:spPr bwMode="auto">
          <a:xfrm rot="5400000">
            <a:off x="5773559" y="3415327"/>
            <a:ext cx="3797660" cy="1052512"/>
          </a:xfrm>
          <a:prstGeom prst="bentConnector3">
            <a:avLst>
              <a:gd name="adj1" fmla="val 88428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5"/>
          <p:cNvCxnSpPr>
            <a:cxnSpLocks noChangeShapeType="1"/>
            <a:stCxn id="34" idx="2"/>
            <a:endCxn id="35" idx="0"/>
          </p:cNvCxnSpPr>
          <p:nvPr/>
        </p:nvCxnSpPr>
        <p:spPr bwMode="auto">
          <a:xfrm rot="5400000">
            <a:off x="6952087" y="4593853"/>
            <a:ext cx="1440607" cy="1052513"/>
          </a:xfrm>
          <a:prstGeom prst="bentConnector3">
            <a:avLst>
              <a:gd name="adj1" fmla="val 33971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5809060" y="2198940"/>
            <a:ext cx="0" cy="29152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4267200" y="2498509"/>
            <a:ext cx="3083720" cy="672525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TW" sz="1100" b="1" dirty="0" err="1" smtClean="0">
                <a:solidFill>
                  <a:srgbClr val="FFFF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expression_value</a:t>
            </a:r>
            <a:r>
              <a:rPr lang="en-US" altLang="zh-TW" sz="11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== const_2?</a:t>
            </a:r>
            <a:endParaRPr lang="en-US" altLang="zh-TW" sz="1100" b="1" dirty="0">
              <a:solidFill>
                <a:srgbClr val="FFFF00"/>
              </a:solidFill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5809060" y="3179076"/>
            <a:ext cx="0" cy="29152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4267200" y="3890168"/>
            <a:ext cx="3083720" cy="672525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TW" sz="1100" b="1" dirty="0" err="1" smtClean="0">
                <a:solidFill>
                  <a:srgbClr val="FFFF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expression_value</a:t>
            </a:r>
            <a:r>
              <a:rPr lang="en-US" altLang="zh-TW" sz="11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== </a:t>
            </a:r>
            <a:r>
              <a:rPr lang="en-US" altLang="zh-TW" sz="1100" b="1" dirty="0" err="1" smtClean="0">
                <a:solidFill>
                  <a:srgbClr val="FFFF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const_n</a:t>
            </a:r>
            <a:r>
              <a:rPr lang="en-US" altLang="zh-TW" sz="11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?</a:t>
            </a:r>
            <a:endParaRPr lang="en-US" altLang="zh-TW" sz="1100" b="1" dirty="0">
              <a:solidFill>
                <a:srgbClr val="FFFF00"/>
              </a:solidFill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>
            <a:off x="5809060" y="4570735"/>
            <a:ext cx="0" cy="29152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5870971" y="3130316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F</a:t>
            </a: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870971" y="4547503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F</a:t>
            </a: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5647135" y="3470603"/>
            <a:ext cx="3433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…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7348092" y="2667785"/>
            <a:ext cx="1701107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statement_2</a:t>
            </a:r>
            <a:endParaRPr lang="en-US" altLang="zh-TW" b="1" dirty="0">
              <a:solidFill>
                <a:srgbClr val="0000FF"/>
              </a:solidFill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7348092" y="4030474"/>
            <a:ext cx="1701107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statement_n</a:t>
            </a:r>
            <a:endParaRPr lang="en-US" altLang="zh-TW" b="1" dirty="0">
              <a:solidFill>
                <a:srgbClr val="0000FF"/>
              </a:solidFill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6093620" y="5840413"/>
            <a:ext cx="210502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next_statement</a:t>
            </a:r>
            <a:endParaRPr lang="en-US" altLang="zh-TW" b="1" dirty="0">
              <a:solidFill>
                <a:srgbClr val="0000FF"/>
              </a:solidFill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8382000" y="2433611"/>
            <a:ext cx="0" cy="918378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10"/>
          <p:cNvSpPr>
            <a:spLocks noChangeShapeType="1"/>
          </p:cNvSpPr>
          <p:nvPr/>
        </p:nvSpPr>
        <p:spPr bwMode="auto">
          <a:xfrm>
            <a:off x="8382000" y="3733800"/>
            <a:ext cx="0" cy="918378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Text Box 8"/>
          <p:cNvSpPr txBox="1">
            <a:spLocks noChangeArrowheads="1"/>
          </p:cNvSpPr>
          <p:nvPr/>
        </p:nvSpPr>
        <p:spPr bwMode="auto">
          <a:xfrm>
            <a:off x="7085429" y="2470607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</a:t>
            </a:r>
          </a:p>
        </p:txBody>
      </p:sp>
      <p:sp>
        <p:nvSpPr>
          <p:cNvPr id="57" name="Text Box 8"/>
          <p:cNvSpPr txBox="1">
            <a:spLocks noChangeArrowheads="1"/>
          </p:cNvSpPr>
          <p:nvPr/>
        </p:nvSpPr>
        <p:spPr bwMode="auto">
          <a:xfrm>
            <a:off x="7085429" y="3847117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</a:t>
            </a:r>
          </a:p>
        </p:txBody>
      </p:sp>
      <p:sp>
        <p:nvSpPr>
          <p:cNvPr id="58" name="Line 9"/>
          <p:cNvSpPr>
            <a:spLocks noChangeShapeType="1"/>
          </p:cNvSpPr>
          <p:nvPr/>
        </p:nvSpPr>
        <p:spPr bwMode="auto">
          <a:xfrm>
            <a:off x="7146133" y="6216651"/>
            <a:ext cx="0" cy="233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4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8545-6E43-4BB4-8FE4-87A34019A429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400" dirty="0" smtClean="0">
                <a:ea typeface="新細明體" panose="02020500000000000000" pitchFamily="18" charset="-120"/>
              </a:rPr>
              <a:t>1.3 The </a:t>
            </a:r>
            <a:r>
              <a:rPr lang="en-US" altLang="zh-TW" sz="34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switch</a:t>
            </a:r>
            <a:r>
              <a:rPr lang="en-US" altLang="zh-TW" sz="3400" dirty="0">
                <a:ea typeface="新細明體" panose="02020500000000000000" pitchFamily="18" charset="-120"/>
              </a:rPr>
              <a:t> </a:t>
            </a:r>
            <a:r>
              <a:rPr lang="en-US" altLang="zh-TW" sz="3400" dirty="0" smtClean="0">
                <a:ea typeface="新細明體" panose="02020500000000000000" pitchFamily="18" charset="-120"/>
              </a:rPr>
              <a:t>Statement in Action</a:t>
            </a:r>
            <a:endParaRPr lang="en-US" altLang="zh-TW" sz="3400" dirty="0">
              <a:ea typeface="新細明體" panose="02020500000000000000" pitchFamily="18" charset="-120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228600" y="1447800"/>
            <a:ext cx="4267200" cy="4800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switch (</a:t>
            </a:r>
            <a:r>
              <a:rPr lang="en-US" altLang="zh-TW" sz="2000" b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expression</a:t>
            </a:r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) {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case </a:t>
            </a:r>
            <a:r>
              <a:rPr lang="en-US" altLang="zh-TW" sz="2000" b="1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constant_expr_1</a:t>
            </a:r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statement_1;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break;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case </a:t>
            </a:r>
            <a:r>
              <a:rPr lang="en-US" altLang="zh-TW" sz="2000" b="1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constant_expr_2</a:t>
            </a:r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statement_2;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break;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....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case </a:t>
            </a:r>
            <a:r>
              <a:rPr lang="en-US" altLang="zh-TW" sz="2000" b="1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constant_expr_</a:t>
            </a:r>
            <a:r>
              <a:rPr lang="en-US" altLang="zh-TW" sz="2000" b="1" i="1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statement_</a:t>
            </a:r>
            <a:r>
              <a:rPr lang="en-US" altLang="zh-TW" sz="2000" b="1" i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break;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default: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statement_d;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next_statement;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28600" y="990600"/>
            <a:ext cx="245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Syntax and Semantics</a:t>
            </a:r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724400" y="1447800"/>
            <a:ext cx="4191000" cy="4800600"/>
          </a:xfrm>
          <a:noFill/>
          <a:ln/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2800">
                <a:ea typeface="新細明體" panose="02020500000000000000" pitchFamily="18" charset="-120"/>
              </a:rPr>
              <a:t>Evaluate </a:t>
            </a:r>
            <a:r>
              <a:rPr lang="en-US" altLang="zh-TW" sz="2800" b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expression</a:t>
            </a:r>
            <a:r>
              <a:rPr lang="en-US" altLang="zh-TW" sz="2800">
                <a:ea typeface="新細明體" panose="02020500000000000000" pitchFamily="18" charset="-120"/>
              </a:rPr>
              <a:t>, whose </a:t>
            </a:r>
            <a:r>
              <a:rPr lang="en-US" altLang="zh-TW" sz="2800">
                <a:solidFill>
                  <a:srgbClr val="009900"/>
                </a:solidFill>
                <a:ea typeface="新細明體" panose="02020500000000000000" pitchFamily="18" charset="-120"/>
              </a:rPr>
              <a:t>result</a:t>
            </a:r>
            <a:r>
              <a:rPr lang="en-US" altLang="zh-TW" sz="2800">
                <a:ea typeface="新細明體" panose="02020500000000000000" pitchFamily="18" charset="-120"/>
              </a:rPr>
              <a:t> must be a simple data type (such as </a:t>
            </a:r>
            <a:r>
              <a:rPr lang="en-US" altLang="zh-TW" sz="2800" b="1">
                <a:latin typeface="Courier New" panose="020703090202050204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2800">
                <a:ea typeface="新細明體" panose="02020500000000000000" pitchFamily="18" charset="-120"/>
              </a:rPr>
              <a:t>, </a:t>
            </a:r>
            <a:r>
              <a:rPr lang="en-US" altLang="zh-TW" sz="2800" b="1">
                <a:latin typeface="Courier New" panose="02070309020205020404" pitchFamily="49" charset="0"/>
                <a:ea typeface="新細明體" panose="02020500000000000000" pitchFamily="18" charset="-120"/>
              </a:rPr>
              <a:t>char</a:t>
            </a:r>
            <a:r>
              <a:rPr lang="en-US" altLang="zh-TW" sz="2800">
                <a:ea typeface="新細明體" panose="02020500000000000000" pitchFamily="18" charset="-120"/>
              </a:rPr>
              <a:t>).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en-US" altLang="zh-TW" sz="2800">
              <a:ea typeface="新細明體" panose="02020500000000000000" pitchFamily="18" charset="-120"/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2800">
                <a:ea typeface="新細明體" panose="02020500000000000000" pitchFamily="18" charset="-120"/>
              </a:rPr>
              <a:t>Compare the </a:t>
            </a:r>
            <a:r>
              <a:rPr lang="en-US" altLang="zh-TW" sz="2800">
                <a:solidFill>
                  <a:srgbClr val="009900"/>
                </a:solidFill>
                <a:ea typeface="新細明體" panose="02020500000000000000" pitchFamily="18" charset="-120"/>
              </a:rPr>
              <a:t>result</a:t>
            </a:r>
            <a:r>
              <a:rPr lang="en-US" altLang="zh-TW" sz="2800">
                <a:ea typeface="新細明體" panose="02020500000000000000" pitchFamily="18" charset="-120"/>
              </a:rPr>
              <a:t> with each </a:t>
            </a:r>
            <a:r>
              <a:rPr lang="en-US" altLang="zh-TW" sz="2800" b="1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constant_expr_</a:t>
            </a:r>
            <a:r>
              <a:rPr lang="en-US" altLang="zh-TW" sz="2800" b="1" i="1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sz="2800">
                <a:ea typeface="新細明體" panose="02020500000000000000" pitchFamily="18" charset="-120"/>
              </a:rPr>
              <a:t> in turn until a matching is found.</a:t>
            </a:r>
            <a:endParaRPr lang="zh-TW" altLang="en-US" sz="28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80865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D2AF-5D6B-48BD-918D-FEB9B6D8C9A2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400" dirty="0"/>
              <a:t>1.3 The </a:t>
            </a:r>
            <a:r>
              <a:rPr lang="en-US" altLang="zh-TW" sz="3400" b="1" dirty="0">
                <a:latin typeface="Courier New" panose="02070309020205020404" pitchFamily="49" charset="0"/>
              </a:rPr>
              <a:t>switch</a:t>
            </a:r>
            <a:r>
              <a:rPr lang="en-US" altLang="zh-TW" sz="3400" dirty="0"/>
              <a:t> Statement in Action</a:t>
            </a:r>
            <a:endParaRPr lang="en-US" altLang="zh-TW" sz="3400" dirty="0">
              <a:ea typeface="新細明體" panose="02020500000000000000" pitchFamily="18" charset="-120"/>
            </a:endParaRPr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228600" y="1447800"/>
            <a:ext cx="4267200" cy="4800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switch (expression) {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case constant_expr_1: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statement_1;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</a:t>
            </a:r>
            <a:r>
              <a:rPr lang="en-US" altLang="zh-TW" sz="2000" b="1">
                <a:solidFill>
                  <a:srgbClr val="FF33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break</a:t>
            </a:r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case </a:t>
            </a:r>
            <a:r>
              <a:rPr lang="en-US" altLang="zh-TW" sz="2000" b="1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constant_expr_2</a:t>
            </a:r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</a:t>
            </a:r>
            <a:r>
              <a:rPr lang="en-US" altLang="zh-TW" sz="2000" b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statement_2</a:t>
            </a:r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</a:t>
            </a:r>
            <a:r>
              <a:rPr lang="en-US" altLang="zh-TW" sz="2000" b="1">
                <a:solidFill>
                  <a:srgbClr val="FF33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break</a:t>
            </a:r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....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case constant_expr_</a:t>
            </a:r>
            <a:r>
              <a:rPr lang="en-US" altLang="zh-TW" sz="2000" b="1" i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</a:t>
            </a:r>
            <a:r>
              <a:rPr lang="en-US" altLang="zh-TW" sz="2000" b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statement_</a:t>
            </a:r>
            <a:r>
              <a:rPr lang="en-US" altLang="zh-TW" sz="2000" b="1" i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</a:t>
            </a:r>
            <a:r>
              <a:rPr lang="en-US" altLang="zh-TW" sz="2000" b="1">
                <a:solidFill>
                  <a:srgbClr val="FF33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break</a:t>
            </a:r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default: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</a:t>
            </a:r>
            <a:r>
              <a:rPr lang="en-US" altLang="zh-TW" sz="2000" b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statement_d</a:t>
            </a:r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TW" sz="2000" b="1">
                <a:solidFill>
                  <a:srgbClr val="0099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next_statement</a:t>
            </a:r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228600" y="990600"/>
            <a:ext cx="245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Syntax and Semantics</a:t>
            </a:r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724400" y="1447800"/>
            <a:ext cx="4191000" cy="4759325"/>
          </a:xfrm>
          <a:noFill/>
          <a:ln/>
        </p:spPr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 startAt="3"/>
            </a:pPr>
            <a:r>
              <a:rPr lang="en-US" altLang="zh-TW" sz="2400">
                <a:ea typeface="新細明體" panose="02020500000000000000" pitchFamily="18" charset="-120"/>
              </a:rPr>
              <a:t>Say </a:t>
            </a:r>
            <a:r>
              <a:rPr lang="en-US" altLang="zh-TW" sz="2400" b="1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constant_expr_2</a:t>
            </a:r>
            <a:r>
              <a:rPr lang="en-US" altLang="zh-TW" sz="2400" b="1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</a:rPr>
              <a:t>is matched.</a:t>
            </a:r>
          </a:p>
          <a:p>
            <a:pPr marL="971550" lvl="1" indent="-514350">
              <a:buFont typeface="Wingdings" panose="05000000000000000000" pitchFamily="2" charset="2"/>
              <a:buChar char="l"/>
            </a:pPr>
            <a:r>
              <a:rPr lang="en-US" altLang="zh-TW" sz="2100">
                <a:ea typeface="新細明體" panose="02020500000000000000" pitchFamily="18" charset="-120"/>
              </a:rPr>
              <a:t>Execute </a:t>
            </a:r>
          </a:p>
          <a:p>
            <a:pPr marL="971550" lvl="1" indent="-514350">
              <a:buFont typeface="Wingdings" panose="05000000000000000000" pitchFamily="2" charset="2"/>
              <a:buNone/>
            </a:pPr>
            <a:r>
              <a:rPr lang="en-US" altLang="zh-TW" sz="2100" b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statement_2</a:t>
            </a:r>
            <a:r>
              <a:rPr lang="en-US" altLang="zh-TW" sz="2100">
                <a:ea typeface="新細明體" panose="02020500000000000000" pitchFamily="18" charset="-120"/>
              </a:rPr>
              <a:t>, </a:t>
            </a:r>
            <a:r>
              <a:rPr lang="en-US" altLang="zh-TW" sz="2100" b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statement_3</a:t>
            </a:r>
            <a:r>
              <a:rPr lang="en-US" altLang="zh-TW" sz="2100">
                <a:ea typeface="新細明體" panose="02020500000000000000" pitchFamily="18" charset="-120"/>
              </a:rPr>
              <a:t>, </a:t>
            </a:r>
          </a:p>
          <a:p>
            <a:pPr marL="971550" lvl="1" indent="-514350">
              <a:buFont typeface="Wingdings" panose="05000000000000000000" pitchFamily="2" charset="2"/>
              <a:buNone/>
            </a:pPr>
            <a:r>
              <a:rPr lang="en-US" altLang="zh-TW" sz="2100">
                <a:ea typeface="新細明體" panose="02020500000000000000" pitchFamily="18" charset="-120"/>
              </a:rPr>
              <a:t>	…, </a:t>
            </a:r>
          </a:p>
          <a:p>
            <a:pPr marL="971550" lvl="1" indent="-514350">
              <a:buFont typeface="Wingdings" panose="05000000000000000000" pitchFamily="2" charset="2"/>
              <a:buNone/>
            </a:pPr>
            <a:r>
              <a:rPr lang="en-US" altLang="zh-TW" sz="2100" b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statement_</a:t>
            </a:r>
            <a:r>
              <a:rPr lang="en-US" altLang="zh-TW" sz="2100" b="1" i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n</a:t>
            </a:r>
            <a:r>
              <a:rPr lang="en-US" altLang="zh-TW" sz="2100">
                <a:ea typeface="新細明體" panose="02020500000000000000" pitchFamily="18" charset="-120"/>
              </a:rPr>
              <a:t>, </a:t>
            </a:r>
            <a:r>
              <a:rPr lang="en-US" altLang="zh-TW" sz="2100" b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statement_d</a:t>
            </a:r>
            <a:r>
              <a:rPr lang="en-US" altLang="zh-TW" sz="2100">
                <a:ea typeface="新細明體" panose="02020500000000000000" pitchFamily="18" charset="-120"/>
              </a:rPr>
              <a:t>.</a:t>
            </a:r>
          </a:p>
          <a:p>
            <a:pPr marL="971550" lvl="1" indent="-514350">
              <a:buFont typeface="Wingdings" panose="05000000000000000000" pitchFamily="2" charset="2"/>
              <a:buChar char="l"/>
            </a:pPr>
            <a:endParaRPr lang="en-US" altLang="zh-TW" sz="2100">
              <a:ea typeface="新細明體" panose="02020500000000000000" pitchFamily="18" charset="-120"/>
            </a:endParaRPr>
          </a:p>
          <a:p>
            <a:pPr marL="971550" lvl="1" indent="-514350">
              <a:buFont typeface="Wingdings" panose="05000000000000000000" pitchFamily="2" charset="2"/>
              <a:buChar char="l"/>
            </a:pPr>
            <a:r>
              <a:rPr lang="en-US" altLang="zh-TW" sz="2100">
                <a:ea typeface="新細明體" panose="02020500000000000000" pitchFamily="18" charset="-120"/>
              </a:rPr>
              <a:t>However, whenever a </a:t>
            </a:r>
            <a:r>
              <a:rPr lang="en-US" altLang="zh-TW" sz="2100">
                <a:solidFill>
                  <a:srgbClr val="FF3300"/>
                </a:solidFill>
                <a:ea typeface="新細明體" panose="02020500000000000000" pitchFamily="18" charset="-120"/>
              </a:rPr>
              <a:t>break</a:t>
            </a:r>
            <a:r>
              <a:rPr lang="en-US" altLang="zh-TW" sz="2100">
                <a:ea typeface="新細明體" panose="02020500000000000000" pitchFamily="18" charset="-120"/>
              </a:rPr>
              <a:t> is reached, jump to </a:t>
            </a:r>
            <a:r>
              <a:rPr lang="en-US" altLang="zh-TW" sz="2100" b="1">
                <a:solidFill>
                  <a:srgbClr val="0099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next_statement</a:t>
            </a:r>
            <a:r>
              <a:rPr lang="en-US" altLang="zh-TW" sz="2100">
                <a:ea typeface="新細明體" panose="02020500000000000000" pitchFamily="18" charset="-120"/>
              </a:rPr>
              <a:t> immediately.</a:t>
            </a:r>
          </a:p>
        </p:txBody>
      </p:sp>
    </p:spTree>
    <p:extLst>
      <p:ext uri="{BB962C8B-B14F-4D97-AF65-F5344CB8AC3E}">
        <p14:creationId xmlns:p14="http://schemas.microsoft.com/office/powerpoint/2010/main" val="1593989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177-7C53-456C-B46F-901CF524ECA0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400" dirty="0"/>
              <a:t>1.3 The </a:t>
            </a:r>
            <a:r>
              <a:rPr lang="en-US" altLang="zh-TW" sz="3400" b="1" dirty="0">
                <a:latin typeface="Courier New" panose="02070309020205020404" pitchFamily="49" charset="0"/>
              </a:rPr>
              <a:t>switch</a:t>
            </a:r>
            <a:r>
              <a:rPr lang="en-US" altLang="zh-TW" sz="3400" dirty="0"/>
              <a:t> Statement in Action</a:t>
            </a:r>
            <a:endParaRPr lang="en-US" altLang="zh-TW" sz="3400" dirty="0">
              <a:ea typeface="新細明體" panose="02020500000000000000" pitchFamily="18" charset="-120"/>
            </a:endParaRP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228600" y="1447800"/>
            <a:ext cx="4267200" cy="4800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switch (expression) {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case constant_expr_1: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statement_1;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break;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case constant_expr_2: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statement_2;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break;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....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case constant_expr_</a:t>
            </a:r>
            <a:r>
              <a:rPr lang="en-US" altLang="zh-TW" sz="2000" b="1" i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statement_</a:t>
            </a:r>
            <a:r>
              <a:rPr lang="en-US" altLang="zh-TW" sz="2000" b="1" i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break;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</a:t>
            </a:r>
            <a:r>
              <a:rPr lang="en-US" altLang="zh-TW" sz="2000" b="1">
                <a:solidFill>
                  <a:srgbClr val="FF33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default</a:t>
            </a:r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</a:t>
            </a:r>
            <a:r>
              <a:rPr lang="en-US" altLang="zh-TW" sz="2000" b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statement_d</a:t>
            </a:r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TW" sz="2000" b="1">
                <a:solidFill>
                  <a:srgbClr val="0099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next_statement</a:t>
            </a:r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228600" y="990600"/>
            <a:ext cx="245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Syntax and Semantics</a:t>
            </a:r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724400" y="1447800"/>
            <a:ext cx="4191000" cy="4759325"/>
          </a:xfrm>
          <a:noFill/>
          <a:ln/>
        </p:spPr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 startAt="4"/>
            </a:pPr>
            <a:r>
              <a:rPr lang="en-US" altLang="zh-TW" sz="2400">
                <a:ea typeface="新細明體" panose="02020500000000000000" pitchFamily="18" charset="-120"/>
              </a:rPr>
              <a:t>If no </a:t>
            </a:r>
            <a:r>
              <a:rPr lang="en-US" altLang="zh-TW" sz="2400" b="1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constant_expr_</a:t>
            </a:r>
            <a:r>
              <a:rPr lang="en-US" altLang="zh-TW" sz="2400" b="1" i="1">
                <a:solidFill>
                  <a:srgbClr val="99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sz="2400">
                <a:ea typeface="新細明體" panose="02020500000000000000" pitchFamily="18" charset="-120"/>
              </a:rPr>
              <a:t> matches, and </a:t>
            </a:r>
            <a:r>
              <a:rPr lang="en-US" altLang="zh-TW" sz="2400" b="1">
                <a:solidFill>
                  <a:srgbClr val="FF33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default</a:t>
            </a:r>
            <a:r>
              <a:rPr lang="en-US" altLang="zh-TW" sz="2400">
                <a:ea typeface="新細明體" panose="02020500000000000000" pitchFamily="18" charset="-120"/>
              </a:rPr>
              <a:t> is present, execute </a:t>
            </a:r>
            <a:r>
              <a:rPr lang="en-US" altLang="zh-TW" sz="2400" b="1">
                <a:solidFill>
                  <a:srgbClr val="0000FF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statement_d</a:t>
            </a:r>
            <a:r>
              <a:rPr lang="en-US" altLang="zh-TW" sz="2400">
                <a:ea typeface="新細明體" panose="02020500000000000000" pitchFamily="18" charset="-120"/>
              </a:rPr>
              <a:t>.</a:t>
            </a:r>
          </a:p>
          <a:p>
            <a:pPr marL="609600" indent="-609600">
              <a:buFont typeface="Wingdings" panose="05000000000000000000" pitchFamily="2" charset="2"/>
              <a:buAutoNum type="arabicPeriod" startAt="4"/>
            </a:pPr>
            <a:endParaRPr lang="en-US" altLang="zh-TW" sz="2600">
              <a:ea typeface="新細明體" panose="02020500000000000000" pitchFamily="18" charset="-120"/>
            </a:endParaRPr>
          </a:p>
          <a:p>
            <a:pPr marL="609600" indent="-609600">
              <a:buFont typeface="Wingdings" panose="05000000000000000000" pitchFamily="2" charset="2"/>
              <a:buAutoNum type="arabicPeriod" startAt="4"/>
            </a:pPr>
            <a:r>
              <a:rPr lang="en-US" altLang="zh-TW" sz="2600">
                <a:ea typeface="新細明體" panose="02020500000000000000" pitchFamily="18" charset="-120"/>
              </a:rPr>
              <a:t>Execute </a:t>
            </a:r>
            <a:r>
              <a:rPr lang="en-US" altLang="zh-TW" sz="2600" b="1">
                <a:solidFill>
                  <a:srgbClr val="0099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next_statement</a:t>
            </a:r>
            <a:r>
              <a:rPr lang="en-US" altLang="zh-TW" sz="260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60594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1A1A-1DBD-49B3-8098-6E0E3626D06D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457200" y="0"/>
            <a:ext cx="8686800" cy="6858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int n;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switch (n) {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case 1: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printf("One\n");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break;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case 2: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printf("Two\n");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break;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case 3: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printf("Three\n");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break;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case 4: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printf("Four\n");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break;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case 5: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printf("Five\n");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break;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default: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printf("Invalid number!\n");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</a:p>
          <a:p>
            <a:pPr eaLnBrk="1" hangingPunct="1"/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endParaRPr lang="en-US" altLang="zh-TW" sz="2000" b="1">
              <a:solidFill>
                <a:srgbClr val="000000"/>
              </a:solidFill>
              <a:latin typeface="Courier New" panose="020703090202050204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endParaRPr lang="en-US" altLang="zh-TW" sz="2000" b="1">
              <a:solidFill>
                <a:srgbClr val="000000"/>
              </a:solidFill>
              <a:latin typeface="Courier New" panose="020703090202050204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4</a:t>
            </a:r>
          </a:p>
          <a:p>
            <a:pPr eaLnBrk="1" hangingPunct="1"/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5</a:t>
            </a:r>
          </a:p>
          <a:p>
            <a:pPr eaLnBrk="1" hangingPunct="1"/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6</a:t>
            </a:r>
          </a:p>
          <a:p>
            <a:pPr eaLnBrk="1" hangingPunct="1"/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7</a:t>
            </a:r>
          </a:p>
          <a:p>
            <a:pPr eaLnBrk="1" hangingPunct="1"/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8</a:t>
            </a:r>
          </a:p>
          <a:p>
            <a:pPr eaLnBrk="1" hangingPunct="1"/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9</a:t>
            </a:r>
          </a:p>
          <a:p>
            <a:pPr eaLnBrk="1" hangingPunct="1"/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10</a:t>
            </a:r>
          </a:p>
          <a:p>
            <a:pPr eaLnBrk="1" hangingPunct="1"/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11</a:t>
            </a:r>
          </a:p>
          <a:p>
            <a:pPr eaLnBrk="1" hangingPunct="1"/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12</a:t>
            </a:r>
          </a:p>
          <a:p>
            <a:pPr eaLnBrk="1" hangingPunct="1"/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13</a:t>
            </a:r>
          </a:p>
          <a:p>
            <a:pPr eaLnBrk="1" hangingPunct="1"/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14</a:t>
            </a:r>
          </a:p>
          <a:p>
            <a:pPr eaLnBrk="1" hangingPunct="1"/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15</a:t>
            </a:r>
          </a:p>
          <a:p>
            <a:pPr eaLnBrk="1" hangingPunct="1"/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16</a:t>
            </a:r>
          </a:p>
          <a:p>
            <a:pPr eaLnBrk="1" hangingPunct="1"/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17</a:t>
            </a:r>
          </a:p>
          <a:p>
            <a:pPr eaLnBrk="1" hangingPunct="1"/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18</a:t>
            </a:r>
          </a:p>
          <a:p>
            <a:pPr eaLnBrk="1" hangingPunct="1"/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19</a:t>
            </a:r>
          </a:p>
          <a:p>
            <a:pPr eaLnBrk="1" hangingPunct="1"/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20</a:t>
            </a:r>
          </a:p>
          <a:p>
            <a:pPr eaLnBrk="1" hangingPunct="1"/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21</a:t>
            </a: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5715000" y="609600"/>
            <a:ext cx="32004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Two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5715000" y="244475"/>
            <a:ext cx="93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If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</a:rPr>
              <a:t>n</a:t>
            </a:r>
            <a:r>
              <a:rPr lang="en-US" altLang="zh-TW">
                <a:ea typeface="新細明體" panose="02020500000000000000" pitchFamily="18" charset="-120"/>
              </a:rPr>
              <a:t> is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5715000" y="2133600"/>
            <a:ext cx="32004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Five</a:t>
            </a:r>
          </a:p>
        </p:txBody>
      </p: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5715000" y="1768475"/>
            <a:ext cx="93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If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</a:rPr>
              <a:t>n</a:t>
            </a:r>
            <a:r>
              <a:rPr lang="en-US" altLang="zh-TW">
                <a:ea typeface="新細明體" panose="02020500000000000000" pitchFamily="18" charset="-120"/>
              </a:rPr>
              <a:t> is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07529" name="Rectangle 9"/>
          <p:cNvSpPr>
            <a:spLocks noChangeArrowheads="1"/>
          </p:cNvSpPr>
          <p:nvPr/>
        </p:nvSpPr>
        <p:spPr bwMode="auto">
          <a:xfrm>
            <a:off x="5715000" y="3733800"/>
            <a:ext cx="32004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Invalid number!</a:t>
            </a:r>
          </a:p>
        </p:txBody>
      </p:sp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5715000" y="3368675"/>
            <a:ext cx="1076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If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</a:rPr>
              <a:t>n</a:t>
            </a:r>
            <a:r>
              <a:rPr lang="en-US" altLang="zh-TW">
                <a:ea typeface="新細明體" panose="02020500000000000000" pitchFamily="18" charset="-120"/>
              </a:rPr>
              <a:t> is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793843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 animBg="1"/>
      <p:bldP spid="107526" grpId="0"/>
      <p:bldP spid="107527" grpId="0" animBg="1"/>
      <p:bldP spid="107528" grpId="0"/>
      <p:bldP spid="107529" grpId="0" animBg="1"/>
      <p:bldP spid="1075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A3CF-71CE-407B-9FB8-D5BBF747983F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457200" y="0"/>
            <a:ext cx="8686800" cy="6858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int n;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switch (n) {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case 1: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printf("One\n");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case 2: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printf("Two\n");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case 3: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printf("Three\n");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case 4: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printf("Four\n");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break;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case 5: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printf("Five\n");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default: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printf("Invalid number!\n");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</a:p>
          <a:p>
            <a:pPr eaLnBrk="1" hangingPunct="1"/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endParaRPr lang="en-US" altLang="zh-TW" sz="2000" b="1">
              <a:solidFill>
                <a:srgbClr val="000000"/>
              </a:solidFill>
              <a:latin typeface="Courier New" panose="020703090202050204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endParaRPr lang="en-US" altLang="zh-TW" sz="2000" b="1">
              <a:solidFill>
                <a:srgbClr val="000000"/>
              </a:solidFill>
              <a:latin typeface="Courier New" panose="020703090202050204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4</a:t>
            </a:r>
          </a:p>
          <a:p>
            <a:pPr eaLnBrk="1" hangingPunct="1"/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5</a:t>
            </a:r>
          </a:p>
          <a:p>
            <a:pPr eaLnBrk="1" hangingPunct="1"/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6</a:t>
            </a:r>
          </a:p>
          <a:p>
            <a:pPr eaLnBrk="1" hangingPunct="1"/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7</a:t>
            </a:r>
          </a:p>
          <a:p>
            <a:pPr eaLnBrk="1" hangingPunct="1"/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8</a:t>
            </a:r>
          </a:p>
          <a:p>
            <a:pPr eaLnBrk="1" hangingPunct="1"/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9</a:t>
            </a:r>
          </a:p>
          <a:p>
            <a:pPr eaLnBrk="1" hangingPunct="1"/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10</a:t>
            </a:r>
          </a:p>
          <a:p>
            <a:pPr eaLnBrk="1" hangingPunct="1"/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11</a:t>
            </a:r>
          </a:p>
          <a:p>
            <a:pPr eaLnBrk="1" hangingPunct="1"/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12</a:t>
            </a:r>
          </a:p>
          <a:p>
            <a:pPr eaLnBrk="1" hangingPunct="1"/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13</a:t>
            </a:r>
          </a:p>
          <a:p>
            <a:pPr eaLnBrk="1" hangingPunct="1"/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14</a:t>
            </a:r>
          </a:p>
          <a:p>
            <a:pPr eaLnBrk="1" hangingPunct="1"/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15</a:t>
            </a:r>
          </a:p>
          <a:p>
            <a:pPr eaLnBrk="1" hangingPunct="1"/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16</a:t>
            </a:r>
          </a:p>
          <a:p>
            <a:pPr eaLnBrk="1" hangingPunct="1"/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17</a:t>
            </a:r>
          </a:p>
          <a:p>
            <a:pPr eaLnBrk="1" hangingPunct="1"/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18</a:t>
            </a:r>
          </a:p>
          <a:p>
            <a:pPr eaLnBrk="1" hangingPunct="1"/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19</a:t>
            </a:r>
          </a:p>
          <a:p>
            <a:pPr eaLnBrk="1" hangingPunct="1"/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20</a:t>
            </a:r>
          </a:p>
          <a:p>
            <a:pPr eaLnBrk="1" hangingPunct="1"/>
            <a:r>
              <a:rPr lang="en-US" altLang="zh-TW" sz="2000" b="1">
                <a:solidFill>
                  <a:srgbClr val="5F5F5F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21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5715000" y="609600"/>
            <a:ext cx="3200400" cy="990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Two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Three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Four</a:t>
            </a: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5715000" y="244475"/>
            <a:ext cx="93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If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</a:rPr>
              <a:t>n</a:t>
            </a:r>
            <a:r>
              <a:rPr lang="en-US" altLang="zh-TW">
                <a:ea typeface="新細明體" panose="02020500000000000000" pitchFamily="18" charset="-120"/>
              </a:rPr>
              <a:t> is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5715000" y="2286000"/>
            <a:ext cx="3200400" cy="914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Five</a:t>
            </a:r>
          </a:p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Invalid number!</a:t>
            </a:r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5715000" y="1920875"/>
            <a:ext cx="93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If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</a:rPr>
              <a:t>n</a:t>
            </a:r>
            <a:r>
              <a:rPr lang="en-US" altLang="zh-TW">
                <a:ea typeface="新細明體" panose="02020500000000000000" pitchFamily="18" charset="-120"/>
              </a:rPr>
              <a:t> is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5715000" y="4114800"/>
            <a:ext cx="32004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6355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63550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b="1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Invalid number!</a:t>
            </a:r>
          </a:p>
        </p:txBody>
      </p:sp>
      <p:sp>
        <p:nvSpPr>
          <p:cNvPr id="108553" name="Text Box 9"/>
          <p:cNvSpPr txBox="1">
            <a:spLocks noChangeArrowheads="1"/>
          </p:cNvSpPr>
          <p:nvPr/>
        </p:nvSpPr>
        <p:spPr bwMode="auto">
          <a:xfrm>
            <a:off x="5715000" y="3749675"/>
            <a:ext cx="1076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If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</a:rPr>
              <a:t>n</a:t>
            </a:r>
            <a:r>
              <a:rPr lang="en-US" altLang="zh-TW">
                <a:ea typeface="新細明體" panose="02020500000000000000" pitchFamily="18" charset="-120"/>
              </a:rPr>
              <a:t> is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149287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 animBg="1"/>
      <p:bldP spid="108549" grpId="0"/>
      <p:bldP spid="108550" grpId="0" animBg="1"/>
      <p:bldP spid="108551" grpId="0"/>
      <p:bldP spid="108552" grpId="0" animBg="1"/>
      <p:bldP spid="10855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18"/>
  <p:tag name="DEFAULTHEIGHT" val="3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6810</TotalTime>
  <Words>877</Words>
  <Application>Microsoft Office PowerPoint</Application>
  <PresentationFormat>On-screen Show (4:3)</PresentationFormat>
  <Paragraphs>331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Wingdings</vt:lpstr>
      <vt:lpstr>新細明體</vt:lpstr>
      <vt:lpstr>Arial</vt:lpstr>
      <vt:lpstr>Times New Roman</vt:lpstr>
      <vt:lpstr>Courier New</vt:lpstr>
      <vt:lpstr>Office Theme</vt:lpstr>
      <vt:lpstr>Multi-way Branching (switch-case) Conditional operator (? :)</vt:lpstr>
      <vt:lpstr>Outline</vt:lpstr>
      <vt:lpstr>1.1 Revision – The if-else Statement</vt:lpstr>
      <vt:lpstr>1.2 Multi-way Selection – The switch Statement</vt:lpstr>
      <vt:lpstr>1.3 The switch Statement in Action</vt:lpstr>
      <vt:lpstr>1.3 The switch Statement in Action</vt:lpstr>
      <vt:lpstr>1.3 The switch Statement in Action</vt:lpstr>
      <vt:lpstr>PowerPoint Presentation</vt:lpstr>
      <vt:lpstr>PowerPoint Presentation</vt:lpstr>
      <vt:lpstr>1.4 Exercise: Simplifying a switch Statement</vt:lpstr>
      <vt:lpstr>PowerPoint Presentation</vt:lpstr>
      <vt:lpstr>2. Selection in an Expression – Conditional Operator ?:</vt:lpstr>
      <vt:lpstr>2.1 Conditional Operator Examples</vt:lpstr>
      <vt:lpstr>Summary</vt:lpstr>
      <vt:lpstr>Reading Assignment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Expressions</dc:title>
  <dc:creator>yclaw</dc:creator>
  <cp:lastModifiedBy>Michael FUNG</cp:lastModifiedBy>
  <cp:revision>241</cp:revision>
  <dcterms:created xsi:type="dcterms:W3CDTF">2011-07-19T12:51:33Z</dcterms:created>
  <dcterms:modified xsi:type="dcterms:W3CDTF">2016-11-29T09:05:07Z</dcterms:modified>
</cp:coreProperties>
</file>