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80" r:id="rId4"/>
    <p:sldId id="261" r:id="rId5"/>
    <p:sldId id="292" r:id="rId6"/>
    <p:sldId id="259" r:id="rId7"/>
    <p:sldId id="293" r:id="rId8"/>
    <p:sldId id="264" r:id="rId9"/>
    <p:sldId id="285" r:id="rId10"/>
    <p:sldId id="265" r:id="rId11"/>
    <p:sldId id="286" r:id="rId12"/>
    <p:sldId id="283" r:id="rId13"/>
    <p:sldId id="284" r:id="rId14"/>
    <p:sldId id="266" r:id="rId15"/>
    <p:sldId id="268" r:id="rId16"/>
    <p:sldId id="282" r:id="rId17"/>
    <p:sldId id="287" r:id="rId18"/>
    <p:sldId id="294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88953" autoAdjust="0"/>
  </p:normalViewPr>
  <p:slideViewPr>
    <p:cSldViewPr>
      <p:cViewPr varScale="1">
        <p:scale>
          <a:sx n="102" d="100"/>
          <a:sy n="102" d="100"/>
        </p:scale>
        <p:origin x="19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2017-09-01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2017-09-01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URL of Academic Honesty page </a:t>
            </a:r>
            <a:r>
              <a:rPr lang="en-US" baseline="0" smtClean="0"/>
              <a:t>of the Engineering </a:t>
            </a:r>
            <a:r>
              <a:rPr lang="en-US" baseline="0" dirty="0" smtClean="0"/>
              <a:t>Faculty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http://www.erg.cuhk.edu.hk/erg-intra/content.php?s=&amp;sub_id=1&amp;content_id=3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cuhk.edu.h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gg1110.erg.cuhk.edu.h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aiken/mo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rg.cuhk.edu.hk/erg/AcademicHonesty" TargetMode="External"/><Relationship Id="rId4" Type="http://schemas.openxmlformats.org/officeDocument/2006/relationships/hyperlink" Target="http://www.cuhk.edu.hk/policy/academichonest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gg1110.erg.cuhk.edu.hk/student_teacher_expectations.pdf" TargetMode="External"/><Relationship Id="rId2" Type="http://schemas.openxmlformats.org/officeDocument/2006/relationships/hyperlink" Target="http://www.erg.cuhk.edu.hk/erg-intra/upload/documents/StaffStudentExpectations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sc.cuhk.edu.hk/en-gb/all-it/wifi-and-network/cuhk-vp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.keep.edu.hk/" TargetMode="External"/><Relationship Id="rId2" Type="http://schemas.openxmlformats.org/officeDocument/2006/relationships/hyperlink" Target="http://its.erg.cuhk.edu.h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gg1110.erg.cuhk.edu.h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prog.erg.cuhk.edu.h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7"/>
            <a:ext cx="876300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Chapter 00.</a:t>
            </a:r>
            <a:br>
              <a:rPr lang="en-US" dirty="0" smtClean="0"/>
            </a:br>
            <a:r>
              <a:rPr lang="en-US" b="1" dirty="0" smtClean="0"/>
              <a:t>Course Outline and Syllabus – 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	ENGG1110 [ A B C D E F ]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	2017-18 Term 1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CUHK eLearning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https://blackboard.cuhk.edu.hk/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BlackBoard</a:t>
            </a:r>
            <a:r>
              <a:rPr lang="en-US" dirty="0" smtClean="0"/>
              <a:t> course (Web and App)</a:t>
            </a:r>
          </a:p>
          <a:p>
            <a:pPr lvl="1"/>
            <a:r>
              <a:rPr lang="en-US" dirty="0" smtClean="0"/>
              <a:t>All sections are under the same course.</a:t>
            </a:r>
          </a:p>
          <a:p>
            <a:endParaRPr lang="en-US" dirty="0"/>
          </a:p>
          <a:p>
            <a:r>
              <a:rPr lang="en-US" dirty="0" smtClean="0"/>
              <a:t>You can find the following eLearning supports:</a:t>
            </a:r>
          </a:p>
          <a:p>
            <a:pPr lvl="1"/>
            <a:r>
              <a:rPr lang="en-US" dirty="0" smtClean="0"/>
              <a:t>Lecture notes</a:t>
            </a:r>
          </a:p>
          <a:p>
            <a:pPr lvl="1"/>
            <a:r>
              <a:rPr lang="en-US" dirty="0" smtClean="0"/>
              <a:t>Project materials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Online forum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97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ENGG1110 </a:t>
            </a:r>
            <a:r>
              <a:rPr lang="en-US" altLang="zh-HK" b="1" i="1" dirty="0" err="1" smtClean="0"/>
              <a:t>codeSubmit</a:t>
            </a:r>
            <a:r>
              <a:rPr lang="en-US" altLang="zh-HK" dirty="0" smtClean="0"/>
              <a:t> Lab Exercises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[VPN Required]</a:t>
            </a:r>
            <a:r>
              <a:rPr lang="en-US" altLang="zh-HK" dirty="0"/>
              <a:t> </a:t>
            </a:r>
            <a:r>
              <a:rPr lang="en-US" altLang="zh-HK" dirty="0" smtClean="0">
                <a:hlinkClick r:id="rId2"/>
              </a:rPr>
              <a:t>http</a:t>
            </a:r>
            <a:r>
              <a:rPr lang="en-US" altLang="zh-HK" dirty="0">
                <a:hlinkClick r:id="rId2"/>
              </a:rPr>
              <a:t>://</a:t>
            </a:r>
            <a:r>
              <a:rPr lang="en-US" altLang="zh-HK" dirty="0" smtClean="0">
                <a:hlinkClick r:id="rId2"/>
              </a:rPr>
              <a:t>engg1110.erg.cuhk.edu.hk</a:t>
            </a:r>
            <a:endParaRPr lang="en-US" altLang="zh-HK" dirty="0"/>
          </a:p>
          <a:p>
            <a:r>
              <a:rPr lang="en-US" altLang="zh-HK" b="1" dirty="0" smtClean="0">
                <a:solidFill>
                  <a:srgbClr val="FF0000"/>
                </a:solidFill>
              </a:rPr>
              <a:t>Online Judge system </a:t>
            </a:r>
            <a:r>
              <a:rPr lang="en-US" altLang="zh-HK" dirty="0" smtClean="0"/>
              <a:t>for hosting the lab exercises.</a:t>
            </a:r>
          </a:p>
          <a:p>
            <a:r>
              <a:rPr lang="en-US" altLang="zh-HK" dirty="0" smtClean="0"/>
              <a:t>You may login the system to finish the lab exercises online using </a:t>
            </a:r>
            <a:r>
              <a:rPr lang="en-US" altLang="zh-HK" b="1" dirty="0" smtClean="0">
                <a:solidFill>
                  <a:srgbClr val="FF0000"/>
                </a:solidFill>
              </a:rPr>
              <a:t>Chrome browser</a:t>
            </a:r>
            <a:r>
              <a:rPr lang="en-US" altLang="zh-HK" dirty="0" smtClean="0"/>
              <a:t>:</a:t>
            </a:r>
          </a:p>
          <a:p>
            <a:pPr lvl="1"/>
            <a:r>
              <a:rPr lang="en-US" altLang="zh-HK" dirty="0" smtClean="0"/>
              <a:t>Write C code</a:t>
            </a:r>
          </a:p>
          <a:p>
            <a:pPr lvl="1"/>
            <a:r>
              <a:rPr lang="en-US" altLang="zh-HK" dirty="0" smtClean="0"/>
              <a:t>Compile, Run and Test your work</a:t>
            </a:r>
          </a:p>
          <a:p>
            <a:pPr lvl="1"/>
            <a:r>
              <a:rPr lang="en-US" altLang="zh-HK" dirty="0" smtClean="0"/>
              <a:t>Submit to get score and feedback</a:t>
            </a:r>
          </a:p>
          <a:p>
            <a:r>
              <a:rPr lang="en-US" altLang="zh-HK" dirty="0" smtClean="0"/>
              <a:t>You may also work on </a:t>
            </a:r>
            <a:r>
              <a:rPr lang="en-US" altLang="zh-HK" b="1" dirty="0" smtClean="0">
                <a:solidFill>
                  <a:srgbClr val="FF0000"/>
                </a:solidFill>
              </a:rPr>
              <a:t>Code::Blocks </a:t>
            </a:r>
            <a:r>
              <a:rPr lang="en-US" altLang="zh-HK" dirty="0" smtClean="0"/>
              <a:t>and then copy-and-paste your C source code to the </a:t>
            </a:r>
            <a:r>
              <a:rPr lang="en-US" altLang="zh-HK" dirty="0"/>
              <a:t>Online Judge </a:t>
            </a:r>
            <a:r>
              <a:rPr lang="en-US" altLang="zh-HK" dirty="0" smtClean="0"/>
              <a:t>system for submission.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77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398190"/>
              </p:ext>
            </p:extLst>
          </p:nvPr>
        </p:nvGraphicFramePr>
        <p:xfrm>
          <a:off x="69850" y="1066800"/>
          <a:ext cx="8932864" cy="453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26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Week #</a:t>
                      </a:r>
                      <a:endParaRPr lang="en-US" dirty="0"/>
                    </a:p>
                  </a:txBody>
                  <a:tcPr marT="108000" marB="1080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6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</a:t>
                      </a:r>
                      <a:r>
                        <a:rPr lang="en-US" baseline="0" dirty="0" smtClean="0"/>
                        <a:t> Programming and C Language Basics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13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r>
                        <a:rPr lang="en-US" baseline="0" dirty="0" smtClean="0"/>
                        <a:t> Operators and Data Types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20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operators and if-else statement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27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Repetition with while( )-loop and for( ; ; )-loop</a:t>
                      </a:r>
                      <a:endParaRPr lang="en-US" dirty="0" smtClean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4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complex usage of loops such</a:t>
                      </a:r>
                      <a:r>
                        <a:rPr lang="en-US" baseline="0" dirty="0" smtClean="0"/>
                        <a:t> as nesting and termination</a:t>
                      </a:r>
                      <a:endParaRPr lang="en-US" i="0" dirty="0" smtClean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 and Sorting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T="108000" marB="10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18</a:t>
                      </a:r>
                      <a:endParaRPr lang="en-US" dirty="0"/>
                    </a:p>
                  </a:txBody>
                  <a:tcPr marT="108000" marB="10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1" dirty="0" smtClean="0">
                          <a:solidFill>
                            <a:srgbClr val="FF0000"/>
                          </a:solidFill>
                        </a:rPr>
                        <a:t>Midterm Exam</a:t>
                      </a:r>
                      <a:r>
                        <a:rPr lang="en-US" altLang="zh-HK" dirty="0" smtClean="0"/>
                        <a:t> (1 hour</a:t>
                      </a:r>
                      <a:r>
                        <a:rPr lang="en-US" altLang="zh-HK" baseline="0" dirty="0" smtClean="0"/>
                        <a:t> during lecture time</a:t>
                      </a:r>
                      <a:r>
                        <a:rPr lang="en-US" altLang="zh-HK" dirty="0" smtClean="0"/>
                        <a:t>) and</a:t>
                      </a:r>
                      <a:r>
                        <a:rPr lang="en-US" altLang="zh-HK" baseline="0" dirty="0" smtClean="0"/>
                        <a:t> Debugging Techniques</a:t>
                      </a:r>
                      <a:endParaRPr lang="en-US" dirty="0" smtClean="0"/>
                    </a:p>
                  </a:txBody>
                  <a:tcPr marT="108000" marB="10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361955"/>
              </p:ext>
            </p:extLst>
          </p:nvPr>
        </p:nvGraphicFramePr>
        <p:xfrm>
          <a:off x="69850" y="1066800"/>
          <a:ext cx="8932863" cy="403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4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Week #</a:t>
                      </a:r>
                      <a:endParaRPr lang="en-US" dirty="0"/>
                    </a:p>
                  </a:txBody>
                  <a:tcPr marT="108000" marB="1080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25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Functions and</a:t>
                      </a:r>
                      <a:r>
                        <a:rPr lang="en-US" altLang="zh-HK" baseline="0" dirty="0" smtClean="0"/>
                        <a:t> </a:t>
                      </a:r>
                      <a:r>
                        <a:rPr lang="en-US" altLang="zh-HK" dirty="0" smtClean="0"/>
                        <a:t>Variables Scopes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Number Generation and File </a:t>
                      </a:r>
                      <a:r>
                        <a:rPr lang="en-US" baseline="0" dirty="0" err="1" smtClean="0"/>
                        <a:t>Input/Output</a:t>
                      </a:r>
                      <a:r>
                        <a:rPr lang="en-US" baseline="0" dirty="0" smtClean="0"/>
                        <a:t> (I/O)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8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 Processing and Strings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15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Recursion </a:t>
                      </a:r>
                      <a:r>
                        <a:rPr lang="en-US" altLang="zh-HK" baseline="0" dirty="0" smtClean="0"/>
                        <a:t>and Structure</a:t>
                      </a:r>
                      <a:endParaRPr lang="en-US" dirty="0" smtClean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22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Pointers and Dynamic Memory Management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29</a:t>
                      </a:r>
                      <a:endParaRPr lang="en-US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Final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Briefing and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Project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Demo Day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0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PLAGIARISM 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嚴禁抄功課</a:t>
            </a:r>
            <a:endParaRPr lang="en-US" altLang="zh-TW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en-US" dirty="0" smtClean="0"/>
              <a:t>No copying from others</a:t>
            </a:r>
          </a:p>
          <a:p>
            <a:pPr lvl="1"/>
            <a:r>
              <a:rPr lang="en-US" dirty="0" smtClean="0"/>
              <a:t>No “</a:t>
            </a:r>
            <a:r>
              <a:rPr lang="en-US" i="1" dirty="0" smtClean="0"/>
              <a:t>lending</a:t>
            </a:r>
            <a:r>
              <a:rPr lang="en-US" dirty="0" smtClean="0"/>
              <a:t>” your work to others</a:t>
            </a:r>
          </a:p>
          <a:p>
            <a:pPr lvl="1"/>
            <a:r>
              <a:rPr lang="en-US" dirty="0">
                <a:hlinkClick r:id="rId3"/>
              </a:rPr>
              <a:t>http://theory.stanford.edu/~aiken/moss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(for your eyes only)</a:t>
            </a:r>
          </a:p>
          <a:p>
            <a:pPr lvl="1"/>
            <a:endParaRPr lang="en-US" dirty="0"/>
          </a:p>
          <a:p>
            <a:r>
              <a:rPr lang="en-US" dirty="0" smtClean="0"/>
              <a:t>Every plagiarizing case will be reported to the Faculty.</a:t>
            </a:r>
          </a:p>
          <a:p>
            <a:endParaRPr lang="en-US" dirty="0"/>
          </a:p>
          <a:p>
            <a:r>
              <a:rPr lang="en-US" dirty="0" smtClean="0"/>
              <a:t>Must Read: </a:t>
            </a:r>
            <a:r>
              <a:rPr lang="en-US" altLang="zh-HK" b="1" dirty="0">
                <a:solidFill>
                  <a:srgbClr val="FF0000"/>
                </a:solidFill>
              </a:rPr>
              <a:t>Honesty </a:t>
            </a:r>
            <a:r>
              <a:rPr lang="en-US" altLang="zh-HK" b="1" dirty="0" smtClean="0">
                <a:solidFill>
                  <a:srgbClr val="FF0000"/>
                </a:solidFill>
              </a:rPr>
              <a:t>in </a:t>
            </a:r>
            <a:r>
              <a:rPr lang="en-US" b="1" dirty="0" smtClean="0">
                <a:solidFill>
                  <a:srgbClr val="FF0000"/>
                </a:solidFill>
              </a:rPr>
              <a:t>Academic Work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zh-HK" dirty="0" smtClean="0">
                <a:hlinkClick r:id="rId4"/>
              </a:rPr>
              <a:t>http</a:t>
            </a:r>
            <a:r>
              <a:rPr lang="en-US" altLang="zh-HK" dirty="0">
                <a:hlinkClick r:id="rId4"/>
              </a:rPr>
              <a:t>://</a:t>
            </a:r>
            <a:r>
              <a:rPr lang="en-US" altLang="zh-HK" dirty="0" smtClean="0">
                <a:hlinkClick r:id="rId4"/>
              </a:rPr>
              <a:t>www.cuhk.edu.hk/policy/academichonesty</a:t>
            </a:r>
            <a:r>
              <a:rPr lang="en-US" altLang="zh-HK" dirty="0"/>
              <a:t> </a:t>
            </a:r>
            <a:r>
              <a:rPr lang="en-US" altLang="zh-HK" dirty="0" smtClean="0"/>
              <a:t>(CUHK)</a:t>
            </a:r>
          </a:p>
          <a:p>
            <a:pPr lvl="1"/>
            <a:r>
              <a:rPr lang="en-US" altLang="zh-HK" dirty="0">
                <a:hlinkClick r:id="rId5"/>
              </a:rPr>
              <a:t>https://</a:t>
            </a:r>
            <a:r>
              <a:rPr lang="en-US" altLang="zh-HK" dirty="0" smtClean="0">
                <a:hlinkClick r:id="rId5"/>
              </a:rPr>
              <a:t>www.erg.cuhk.edu.hk/erg/AcademicHonesty</a:t>
            </a:r>
            <a:r>
              <a:rPr lang="en-US" altLang="zh-HK" dirty="0" smtClean="0"/>
              <a:t> (ERG)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4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and Mutual Respect!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Student/Faculty </a:t>
            </a:r>
            <a:r>
              <a:rPr lang="en-US" b="1" dirty="0" smtClean="0">
                <a:solidFill>
                  <a:srgbClr val="FF0000"/>
                </a:solidFill>
              </a:rPr>
              <a:t>Expectations</a:t>
            </a:r>
            <a:r>
              <a:rPr lang="en-US" dirty="0" smtClean="0"/>
              <a:t> on </a:t>
            </a:r>
            <a:br>
              <a:rPr lang="en-US" dirty="0" smtClean="0"/>
            </a:br>
            <a:r>
              <a:rPr lang="en-US" dirty="0" smtClean="0"/>
              <a:t>					Teaching and Learning</a:t>
            </a:r>
          </a:p>
          <a:p>
            <a:endParaRPr lang="en-US" dirty="0" smtClean="0"/>
          </a:p>
          <a:p>
            <a:r>
              <a:rPr lang="en-US" dirty="0" smtClean="0"/>
              <a:t>Message from Engineering Faculty Dean.</a:t>
            </a:r>
            <a:endParaRPr lang="en-US" dirty="0">
              <a:hlinkClick r:id="rId2"/>
            </a:endParaRPr>
          </a:p>
          <a:p>
            <a:pPr lvl="1"/>
            <a:endParaRPr lang="en-US" sz="20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engg1110.erg.cuhk.edu.hk/student_teacher_expectations.pdf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Consultation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Tutors will be serving you during extra consultation hours on </a:t>
            </a:r>
            <a:r>
              <a:rPr lang="en-US" b="1" dirty="0" smtClean="0">
                <a:solidFill>
                  <a:srgbClr val="FF0000"/>
                </a:solidFill>
              </a:rPr>
              <a:t>Fridays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Date: 8 Sept (Week 1) –  1 Dec (Week 13)</a:t>
            </a:r>
          </a:p>
          <a:p>
            <a:pPr lvl="1"/>
            <a:r>
              <a:rPr lang="en-US" dirty="0" smtClean="0"/>
              <a:t>Time: 2 – 6 pm</a:t>
            </a:r>
          </a:p>
          <a:p>
            <a:pPr lvl="1"/>
            <a:r>
              <a:rPr lang="en-US" dirty="0" smtClean="0"/>
              <a:t>Venue: </a:t>
            </a:r>
            <a:r>
              <a:rPr lang="en-US" b="1" dirty="0" smtClean="0">
                <a:solidFill>
                  <a:srgbClr val="FF0000"/>
                </a:solidFill>
              </a:rPr>
              <a:t>SHB 123</a:t>
            </a:r>
            <a:r>
              <a:rPr lang="en-US" dirty="0" smtClean="0"/>
              <a:t>, ERG common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00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Setup VPN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While you are </a:t>
            </a:r>
            <a:r>
              <a:rPr lang="en-US" altLang="zh-HK" dirty="0" smtClean="0">
                <a:solidFill>
                  <a:srgbClr val="FF0000"/>
                </a:solidFill>
              </a:rPr>
              <a:t>NOT directly connected to the CUHK </a:t>
            </a:r>
            <a:r>
              <a:rPr lang="en-US" altLang="zh-HK" dirty="0" smtClean="0"/>
              <a:t>network while you are online, e.g.</a:t>
            </a:r>
          </a:p>
          <a:p>
            <a:pPr lvl="1"/>
            <a:r>
              <a:rPr lang="en-US" altLang="zh-HK" dirty="0" smtClean="0"/>
              <a:t>via Internet Service Provider (ISP) at home,</a:t>
            </a:r>
          </a:p>
          <a:p>
            <a:pPr lvl="1"/>
            <a:r>
              <a:rPr lang="en-US" altLang="zh-HK" dirty="0" smtClean="0"/>
              <a:t>using mobile data services such as 3G, 4G, </a:t>
            </a:r>
            <a:r>
              <a:rPr lang="en-US" altLang="zh-HK" dirty="0" err="1" smtClean="0"/>
              <a:t>WiFi</a:t>
            </a:r>
            <a:r>
              <a:rPr lang="en-US" altLang="zh-HK" dirty="0" smtClean="0"/>
              <a:t>.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You want to access </a:t>
            </a:r>
            <a:r>
              <a:rPr lang="en-US" altLang="zh-HK" dirty="0" smtClean="0">
                <a:solidFill>
                  <a:srgbClr val="FF0000"/>
                </a:solidFill>
              </a:rPr>
              <a:t>engg1110.erg</a:t>
            </a:r>
            <a:r>
              <a:rPr lang="en-US" altLang="zh-HK" dirty="0" smtClean="0"/>
              <a:t> and </a:t>
            </a:r>
            <a:r>
              <a:rPr lang="en-US" altLang="zh-HK" dirty="0" err="1" smtClean="0">
                <a:solidFill>
                  <a:srgbClr val="FF0000"/>
                </a:solidFill>
              </a:rPr>
              <a:t>cprog.erg</a:t>
            </a:r>
            <a:r>
              <a:rPr lang="en-US" altLang="zh-HK" dirty="0" smtClean="0"/>
              <a:t>.</a:t>
            </a:r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dirty="0" smtClean="0"/>
              <a:t>You need CUHK Virtual Private Network (VPN)!</a:t>
            </a:r>
          </a:p>
          <a:p>
            <a:pPr lvl="1"/>
            <a:r>
              <a:rPr lang="en-US" altLang="zh-HK" dirty="0">
                <a:hlinkClick r:id="rId2"/>
              </a:rPr>
              <a:t>https://</a:t>
            </a:r>
            <a:r>
              <a:rPr lang="en-US" altLang="zh-HK" dirty="0" smtClean="0">
                <a:hlinkClick r:id="rId2"/>
              </a:rPr>
              <a:t>www.itsc.cuhk.edu.hk/en-gb/all-it/wifi-and-network/cuhk-vpn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Set up once and store your CWEM password.</a:t>
            </a:r>
          </a:p>
          <a:p>
            <a:pPr lvl="1"/>
            <a:endParaRPr lang="en-US" altLang="zh-H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60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266" y="4955356"/>
            <a:ext cx="8997462" cy="1216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338" y="3874416"/>
            <a:ext cx="8997462" cy="92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338" y="2698752"/>
            <a:ext cx="8997462" cy="10342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0338" y="1066800"/>
            <a:ext cx="8997462" cy="144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Accounts, Usernames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OnePass</a:t>
            </a:r>
            <a:r>
              <a:rPr lang="en-US" dirty="0"/>
              <a:t>/ @</a:t>
            </a:r>
            <a:r>
              <a:rPr lang="en-US" dirty="0" smtClean="0"/>
              <a:t>Link/ O365/ Antivirus/ CADS/ VPN/ CUHK1x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Sometimes</a:t>
            </a:r>
            <a:r>
              <a:rPr lang="en-US" dirty="0" smtClean="0"/>
              <a:t> Username: 11550xxxxx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Sometimes</a:t>
            </a:r>
            <a:r>
              <a:rPr lang="en-US" dirty="0" smtClean="0"/>
              <a:t> Username</a:t>
            </a:r>
            <a:r>
              <a:rPr lang="en-US" dirty="0"/>
              <a:t>: 11550xxxxx@link.cuhk.edu.hk</a:t>
            </a:r>
          </a:p>
          <a:p>
            <a:pPr lvl="1"/>
            <a:r>
              <a:rPr lang="en-US" dirty="0" smtClean="0"/>
              <a:t>The SAME </a:t>
            </a:r>
            <a:r>
              <a:rPr lang="en-US" dirty="0" err="1" smtClean="0"/>
              <a:t>OnePass</a:t>
            </a:r>
            <a:r>
              <a:rPr lang="en-US" dirty="0"/>
              <a:t>/ @Link/ </a:t>
            </a:r>
            <a:r>
              <a:rPr lang="en-US" dirty="0" smtClean="0"/>
              <a:t>CADS/ CWEM Password</a:t>
            </a:r>
          </a:p>
          <a:p>
            <a:endParaRPr lang="en-US" dirty="0" smtClean="0"/>
          </a:p>
          <a:p>
            <a:r>
              <a:rPr lang="en-US" dirty="0" smtClean="0"/>
              <a:t>Faculty Common Computing Lab Account (</a:t>
            </a:r>
            <a:r>
              <a:rPr lang="en-US" dirty="0" smtClean="0">
                <a:solidFill>
                  <a:srgbClr val="FF0000"/>
                </a:solidFill>
              </a:rPr>
              <a:t>PC Login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 your @Link email box for username and password</a:t>
            </a:r>
          </a:p>
          <a:p>
            <a:endParaRPr lang="en-US" dirty="0" smtClean="0"/>
          </a:p>
          <a:p>
            <a:r>
              <a:rPr lang="en-US" dirty="0" smtClean="0"/>
              <a:t>ENGG1110 </a:t>
            </a:r>
            <a:r>
              <a:rPr lang="en-US" dirty="0" err="1" smtClean="0"/>
              <a:t>codeSubmit</a:t>
            </a:r>
            <a:r>
              <a:rPr lang="en-US" dirty="0" smtClean="0"/>
              <a:t> Account (</a:t>
            </a:r>
            <a:r>
              <a:rPr lang="en-US" dirty="0" smtClean="0">
                <a:solidFill>
                  <a:srgbClr val="FF0000"/>
                </a:solidFill>
              </a:rPr>
              <a:t>Chrome</a:t>
            </a:r>
            <a:r>
              <a:rPr lang="en-US" dirty="0" smtClean="0"/>
              <a:t> w/ </a:t>
            </a:r>
            <a:r>
              <a:rPr lang="en-US" dirty="0" smtClean="0">
                <a:solidFill>
                  <a:srgbClr val="FF0000"/>
                </a:solidFill>
              </a:rPr>
              <a:t>Lab/ VPN/ CUHK1x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Check your @Link email </a:t>
            </a:r>
            <a:r>
              <a:rPr lang="en-US" dirty="0" smtClean="0"/>
              <a:t>box for password</a:t>
            </a:r>
          </a:p>
          <a:p>
            <a:endParaRPr lang="en-US" dirty="0" smtClean="0"/>
          </a:p>
          <a:p>
            <a:r>
              <a:rPr lang="en-US" dirty="0" err="1" smtClean="0"/>
              <a:t>KEEPoll</a:t>
            </a:r>
            <a:r>
              <a:rPr lang="en-US" dirty="0" smtClean="0"/>
              <a:t> Attendance Account (</a:t>
            </a:r>
            <a:r>
              <a:rPr lang="en-US" dirty="0" smtClean="0">
                <a:solidFill>
                  <a:srgbClr val="FF0000"/>
                </a:solidFill>
              </a:rPr>
              <a:t>self-registration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Username: </a:t>
            </a:r>
            <a:r>
              <a:rPr lang="en-US" i="1" dirty="0" smtClean="0"/>
              <a:t>You can decide which email address to use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HIGHLY</a:t>
            </a:r>
            <a:r>
              <a:rPr lang="en-US" dirty="0" smtClean="0"/>
              <a:t> recommend you use </a:t>
            </a:r>
            <a:r>
              <a:rPr lang="en-US" dirty="0">
                <a:solidFill>
                  <a:srgbClr val="FF0000"/>
                </a:solidFill>
              </a:rPr>
              <a:t>11550xxxxx@link.cuhk.edu.hk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58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Important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Faculty of Engineering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Computing </a:t>
            </a:r>
            <a:r>
              <a:rPr lang="en-US" b="1" dirty="0">
                <a:solidFill>
                  <a:srgbClr val="FF0000"/>
                </a:solidFill>
              </a:rPr>
              <a:t>Facilities </a:t>
            </a:r>
            <a:r>
              <a:rPr lang="en-US" b="1" dirty="0" smtClean="0">
                <a:solidFill>
                  <a:srgbClr val="FF0000"/>
                </a:solidFill>
              </a:rPr>
              <a:t>User Guide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u="sng" dirty="0">
                <a:hlinkClick r:id="rId2"/>
              </a:rPr>
              <a:t>http://its.erg.cuhk.edu.hk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</a:t>
            </a:r>
            <a:endParaRPr lang="en-US" dirty="0"/>
          </a:p>
          <a:p>
            <a:pPr lvl="1"/>
            <a:r>
              <a:rPr lang="en-US" dirty="0" smtClean="0"/>
              <a:t>KEEP Catalog and </a:t>
            </a:r>
            <a:r>
              <a:rPr lang="en-US" dirty="0"/>
              <a:t>Online </a:t>
            </a:r>
            <a:r>
              <a:rPr lang="en-US" dirty="0" smtClean="0"/>
              <a:t>Courses</a:t>
            </a:r>
          </a:p>
          <a:p>
            <a:pPr lvl="1"/>
            <a:r>
              <a:rPr lang="en-US" dirty="0" err="1" smtClean="0"/>
              <a:t>KEEPoll</a:t>
            </a:r>
            <a:r>
              <a:rPr lang="en-US" dirty="0" smtClean="0"/>
              <a:t> and KEEP </a:t>
            </a:r>
            <a:r>
              <a:rPr lang="en-US" b="1" dirty="0" smtClean="0">
                <a:solidFill>
                  <a:srgbClr val="FF0000"/>
                </a:solidFill>
              </a:rPr>
              <a:t>Attendance</a:t>
            </a:r>
          </a:p>
          <a:p>
            <a:pPr lvl="2"/>
            <a:r>
              <a:rPr lang="en-US" dirty="0" smtClean="0"/>
              <a:t>Sign-up AGAIN with your </a:t>
            </a:r>
            <a:r>
              <a:rPr lang="en-US" dirty="0" err="1" smtClean="0"/>
              <a:t>CUHK@Link</a:t>
            </a:r>
            <a:r>
              <a:rPr lang="en-US" dirty="0" smtClean="0"/>
              <a:t> email address</a:t>
            </a:r>
            <a:br>
              <a:rPr lang="en-US" dirty="0" smtClean="0"/>
            </a:br>
            <a:r>
              <a:rPr lang="en-US" i="1" dirty="0" smtClean="0"/>
              <a:t>even if you have an association with </a:t>
            </a:r>
            <a:r>
              <a:rPr lang="en-US" b="1" i="1" dirty="0" smtClean="0"/>
              <a:t>another institution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://poll.keep.edu.hk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Sign Up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FF0000"/>
                </a:solidFill>
              </a:rPr>
              <a:t>Link to CUHK</a:t>
            </a:r>
            <a:r>
              <a:rPr lang="en-US" dirty="0"/>
              <a:t> </a:t>
            </a:r>
            <a:r>
              <a:rPr lang="en-US" dirty="0" smtClean="0"/>
              <a:t>and Login)</a:t>
            </a:r>
          </a:p>
          <a:p>
            <a:pPr lvl="2"/>
            <a:r>
              <a:rPr lang="en-US" b="1" dirty="0" smtClean="0"/>
              <a:t>Install </a:t>
            </a:r>
            <a:r>
              <a:rPr lang="en-US" b="1" dirty="0" err="1" smtClean="0">
                <a:solidFill>
                  <a:srgbClr val="FF0000"/>
                </a:solidFill>
              </a:rPr>
              <a:t>KEEPoll</a:t>
            </a:r>
            <a:r>
              <a:rPr lang="en-US" b="1" dirty="0" smtClean="0"/>
              <a:t> </a:t>
            </a:r>
            <a:r>
              <a:rPr lang="en-US" b="1" dirty="0"/>
              <a:t>Mobile </a:t>
            </a:r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67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742188"/>
              </p:ext>
            </p:extLst>
          </p:nvPr>
        </p:nvGraphicFramePr>
        <p:xfrm>
          <a:off x="69850" y="1066800"/>
          <a:ext cx="893286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Teacher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Office Location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Prof. LIU Xunying Andrew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ERB 708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Dr.</a:t>
                      </a:r>
                      <a:r>
                        <a:rPr lang="en-US" sz="2800" baseline="0" dirty="0" smtClean="0"/>
                        <a:t> SUM Kwok Wing Anthony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SHB 125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Dr. OR Siu Hang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SHB 127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Dr. CHEONG</a:t>
                      </a:r>
                      <a:r>
                        <a:rPr lang="en-US" sz="2800" baseline="0" dirty="0" smtClean="0"/>
                        <a:t> Chi Hong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YIA 1207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Dr. </a:t>
                      </a:r>
                      <a:r>
                        <a:rPr lang="en-US" altLang="zh-HK" sz="2800" baseline="0" dirty="0" smtClean="0"/>
                        <a:t>YUAN Cheng Jiun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YIA 1207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800" dirty="0" smtClean="0"/>
                        <a:t>Mr. FUNG Ping Fu</a:t>
                      </a:r>
                      <a:r>
                        <a:rPr lang="en-US" altLang="zh-HK" sz="2800" baseline="0" dirty="0" smtClean="0"/>
                        <a:t> Michael</a:t>
                      </a:r>
                      <a:endParaRPr lang="en-US" altLang="zh-H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800" dirty="0" smtClean="0"/>
                        <a:t>YIA 1207</a:t>
                      </a:r>
                      <a:endParaRPr lang="en-US" altLang="zh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5181600"/>
            <a:ext cx="64770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the way, you can contact us through the “</a:t>
            </a:r>
            <a:r>
              <a:rPr lang="en-US" sz="2000" b="1" dirty="0" smtClean="0"/>
              <a:t>Email</a:t>
            </a:r>
            <a:r>
              <a:rPr lang="en-US" sz="2000" dirty="0" smtClean="0"/>
              <a:t>” function in Blackboard or CUSIS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104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Roll Call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your </a:t>
            </a:r>
            <a:r>
              <a:rPr lang="en-US" dirty="0" err="1" smtClean="0"/>
              <a:t>KEEPoll</a:t>
            </a:r>
            <a:r>
              <a:rPr lang="en-US" dirty="0" smtClean="0"/>
              <a:t> App ready </a:t>
            </a:r>
            <a:r>
              <a:rPr lang="en-US" b="1" dirty="0" smtClean="0">
                <a:solidFill>
                  <a:srgbClr val="FF0000"/>
                </a:solidFill>
              </a:rPr>
              <a:t>NOW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Teacher is going to show you a </a:t>
            </a:r>
            <a:r>
              <a:rPr lang="en-US" b="1" dirty="0" smtClean="0">
                <a:solidFill>
                  <a:srgbClr val="FF0000"/>
                </a:solidFill>
              </a:rPr>
              <a:t>QR 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you do NOT have an iOS/ Android mobile device,</a:t>
            </a:r>
          </a:p>
          <a:p>
            <a:r>
              <a:rPr lang="en-US" dirty="0" smtClean="0"/>
              <a:t>If you are UNABLE to get ONLINE,</a:t>
            </a:r>
          </a:p>
          <a:p>
            <a:r>
              <a:rPr lang="en-US" dirty="0" smtClean="0"/>
              <a:t>If you have any difficulties with </a:t>
            </a:r>
            <a:r>
              <a:rPr lang="en-US" dirty="0" err="1" smtClean="0"/>
              <a:t>KEEPoll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Raise your hand </a:t>
            </a:r>
            <a:r>
              <a:rPr lang="en-US" b="1" dirty="0" smtClean="0">
                <a:solidFill>
                  <a:srgbClr val="FF0000"/>
                </a:solidFill>
              </a:rPr>
              <a:t>NOW!</a:t>
            </a:r>
          </a:p>
          <a:p>
            <a:pPr lvl="1"/>
            <a:r>
              <a:rPr lang="en-US" dirty="0" smtClean="0"/>
              <a:t>You may </a:t>
            </a:r>
            <a:r>
              <a:rPr lang="en-US" b="1" i="1" dirty="0" smtClean="0"/>
              <a:t>sign the attendance roster </a:t>
            </a:r>
            <a:r>
              <a:rPr lang="en-US" dirty="0" smtClean="0"/>
              <a:t>instead.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36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First Double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do exercises at computing lab.</a:t>
            </a:r>
          </a:p>
          <a:p>
            <a:r>
              <a:rPr lang="en-US" dirty="0" smtClean="0"/>
              <a:t>You need an ERG </a:t>
            </a:r>
            <a:r>
              <a:rPr lang="en-US" b="1" dirty="0" smtClean="0">
                <a:solidFill>
                  <a:srgbClr val="FF0000"/>
                </a:solidFill>
              </a:rPr>
              <a:t>Faculty Computing Account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Check your @Link email box for account information.</a:t>
            </a:r>
          </a:p>
          <a:p>
            <a:r>
              <a:rPr lang="en-US" dirty="0" smtClean="0"/>
              <a:t>You need a </a:t>
            </a:r>
            <a:r>
              <a:rPr lang="en-US" b="1" i="1" dirty="0" err="1" smtClean="0">
                <a:solidFill>
                  <a:srgbClr val="FF0000"/>
                </a:solidFill>
              </a:rPr>
              <a:t>codeSubmit</a:t>
            </a:r>
            <a:r>
              <a:rPr lang="en-US" b="1" dirty="0" smtClean="0">
                <a:solidFill>
                  <a:srgbClr val="FF0000"/>
                </a:solidFill>
              </a:rPr>
              <a:t> account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do lab exercises on our Online Judge System.</a:t>
            </a:r>
          </a:p>
          <a:p>
            <a:pPr lvl="1"/>
            <a:r>
              <a:rPr lang="en-US" dirty="0" smtClean="0"/>
              <a:t>Get the password from your </a:t>
            </a:r>
            <a:r>
              <a:rPr lang="en-US" b="1" dirty="0" smtClean="0">
                <a:solidFill>
                  <a:srgbClr val="FF0000"/>
                </a:solidFill>
              </a:rPr>
              <a:t>CUHK @link </a:t>
            </a:r>
            <a:r>
              <a:rPr lang="en-US" dirty="0" smtClean="0"/>
              <a:t>email. [CWEM login required]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[Use Chrome]</a:t>
            </a:r>
            <a:r>
              <a:rPr lang="en-US" dirty="0" smtClean="0"/>
              <a:t> </a:t>
            </a:r>
            <a:r>
              <a:rPr lang="en-US" altLang="zh-HK" dirty="0" smtClean="0">
                <a:hlinkClick r:id="rId2"/>
              </a:rPr>
              <a:t>http</a:t>
            </a:r>
            <a:r>
              <a:rPr lang="en-US" altLang="zh-HK" dirty="0">
                <a:hlinkClick r:id="rId2"/>
              </a:rPr>
              <a:t>://</a:t>
            </a:r>
            <a:r>
              <a:rPr lang="en-US" altLang="zh-HK" dirty="0" smtClean="0">
                <a:hlinkClick r:id="rId2"/>
              </a:rPr>
              <a:t>engg1110.erg.cuhk.edu.hk</a:t>
            </a:r>
            <a:endParaRPr lang="en-US" altLang="zh-HK" dirty="0" smtClean="0"/>
          </a:p>
          <a:p>
            <a:pPr lvl="2"/>
            <a:r>
              <a:rPr lang="en-US" dirty="0" smtClean="0"/>
              <a:t>Direct access from the CUHK network and in lab.</a:t>
            </a:r>
          </a:p>
          <a:p>
            <a:pPr lvl="2"/>
            <a:r>
              <a:rPr lang="en-US" dirty="0" smtClean="0"/>
              <a:t>VPN access outside CUHK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10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 and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Every points 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usually a few exercises in a lab.</a:t>
            </a:r>
          </a:p>
          <a:p>
            <a:r>
              <a:rPr lang="en-US" dirty="0" smtClean="0"/>
              <a:t>You are encouraged </a:t>
            </a:r>
            <a:r>
              <a:rPr lang="en-US" b="1" dirty="0" smtClean="0">
                <a:solidFill>
                  <a:srgbClr val="FF0000"/>
                </a:solidFill>
              </a:rPr>
              <a:t>to read and to think </a:t>
            </a:r>
            <a:r>
              <a:rPr lang="en-US" dirty="0" smtClean="0"/>
              <a:t>before you actually do the exercises.</a:t>
            </a:r>
          </a:p>
          <a:p>
            <a:r>
              <a:rPr lang="en-US" dirty="0" smtClean="0"/>
              <a:t>You may refer to </a:t>
            </a:r>
            <a:r>
              <a:rPr lang="en-US" b="1" dirty="0" smtClean="0">
                <a:solidFill>
                  <a:srgbClr val="FF0000"/>
                </a:solidFill>
              </a:rPr>
              <a:t>lecture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are encouraged to </a:t>
            </a:r>
            <a:r>
              <a:rPr lang="en-US" b="1" dirty="0" smtClean="0">
                <a:solidFill>
                  <a:srgbClr val="FF0000"/>
                </a:solidFill>
              </a:rPr>
              <a:t>discuss</a:t>
            </a:r>
            <a:r>
              <a:rPr lang="en-US" dirty="0" smtClean="0"/>
              <a:t> with peers, BUT </a:t>
            </a:r>
            <a:r>
              <a:rPr lang="en-US" b="1" dirty="0" smtClean="0">
                <a:solidFill>
                  <a:srgbClr val="FF0000"/>
                </a:solidFill>
              </a:rPr>
              <a:t>NOT copying or sharing </a:t>
            </a:r>
            <a:r>
              <a:rPr lang="en-US" dirty="0" smtClean="0"/>
              <a:t>C source code.</a:t>
            </a:r>
          </a:p>
          <a:p>
            <a:r>
              <a:rPr lang="en-US" smtClean="0"/>
              <a:t>Usually </a:t>
            </a:r>
            <a:r>
              <a:rPr lang="en-US" b="1" dirty="0" smtClean="0">
                <a:solidFill>
                  <a:srgbClr val="FF0000"/>
                </a:solidFill>
              </a:rPr>
              <a:t>due dates are on Fridays</a:t>
            </a:r>
            <a:r>
              <a:rPr lang="en-US" dirty="0" smtClean="0"/>
              <a:t>, unless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36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 and Time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656833"/>
              </p:ext>
            </p:extLst>
          </p:nvPr>
        </p:nvGraphicFramePr>
        <p:xfrm>
          <a:off x="69850" y="1066800"/>
          <a:ext cx="8932863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W2-3, LSB 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W4-5, </a:t>
                      </a:r>
                      <a:r>
                        <a:rPr lang="en-US" altLang="zh-HK" sz="2800" dirty="0" smtClean="0"/>
                        <a:t>ERB 1109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W2-3, </a:t>
                      </a:r>
                      <a:r>
                        <a:rPr lang="en-US" altLang="zh-HK" sz="2800" dirty="0" smtClean="0"/>
                        <a:t>ERB 404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W4-5, </a:t>
                      </a:r>
                      <a:r>
                        <a:rPr lang="en-US" altLang="zh-HK" sz="2800" dirty="0" smtClean="0"/>
                        <a:t>SHB 123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W2-3, </a:t>
                      </a:r>
                      <a:r>
                        <a:rPr lang="en-US" altLang="zh-HK" sz="2800" dirty="0" smtClean="0"/>
                        <a:t>LHC G04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W4-5, SHB 904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W8-9, </a:t>
                      </a:r>
                      <a:r>
                        <a:rPr lang="en-US" altLang="zh-HK" sz="2800" dirty="0" smtClean="0"/>
                        <a:t>LHC G04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W10-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altLang="zh-HK" sz="2800" dirty="0" smtClean="0"/>
                        <a:t>ERB 1109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W8-9, ERB 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W10-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altLang="zh-HK" sz="2800" dirty="0" smtClean="0"/>
                        <a:t>SHB 123</a:t>
                      </a:r>
                      <a:endParaRPr lang="en-US" altLang="zh-H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W8-9, </a:t>
                      </a:r>
                      <a:r>
                        <a:rPr lang="en-US" altLang="zh-HK" sz="2800" dirty="0" smtClean="0"/>
                        <a:t>LPN 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W10-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altLang="zh-HK" sz="2800" dirty="0" smtClean="0"/>
                        <a:t>SHB 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257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You shall attend the assigned lab session.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24834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301115"/>
            <a:ext cx="8763000" cy="98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0" rIns="91440" bIns="182880" rtlCol="0">
            <a:spAutoFit/>
          </a:bodyPr>
          <a:lstStyle/>
          <a:p>
            <a:r>
              <a:rPr lang="en-US" sz="2000" b="1" dirty="0" smtClean="0"/>
              <a:t>Learning Outcome #1</a:t>
            </a:r>
            <a:endParaRPr lang="en-US" sz="2000" dirty="0" smtClean="0"/>
          </a:p>
          <a:p>
            <a:r>
              <a:rPr lang="en-US" sz="2000" i="1" dirty="0" smtClean="0"/>
              <a:t>The ability to apply computer programming to solve engineering problems.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286000"/>
            <a:ext cx="87630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182880" rIns="91440" bIns="182880" rtlCol="0">
            <a:spAutoFit/>
          </a:bodyPr>
          <a:lstStyle/>
          <a:p>
            <a:r>
              <a:rPr lang="en-US" sz="2000" b="1" dirty="0" smtClean="0"/>
              <a:t>Weekly two-hour lectures</a:t>
            </a:r>
          </a:p>
          <a:p>
            <a:r>
              <a:rPr lang="en-US" sz="2000" dirty="0" smtClean="0"/>
              <a:t>- Fundamentals of programming </a:t>
            </a:r>
            <a:r>
              <a:rPr lang="en-US" sz="2000" dirty="0"/>
              <a:t>(</a:t>
            </a:r>
            <a:r>
              <a:rPr lang="en-US" sz="2000" b="1" i="1" dirty="0" smtClean="0"/>
              <a:t>C Language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- Variables, flow control, functions, arrays, pointers, memory allocation, etc.</a:t>
            </a:r>
          </a:p>
          <a:p>
            <a:r>
              <a:rPr lang="en-US" sz="2000" dirty="0" smtClean="0"/>
              <a:t>- Basics of software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886200"/>
            <a:ext cx="8763000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182880" rIns="91440" bIns="182880" rtlCol="0">
            <a:spAutoFit/>
          </a:bodyPr>
          <a:lstStyle/>
          <a:p>
            <a:r>
              <a:rPr lang="en-US" sz="2000" b="1" dirty="0" smtClean="0"/>
              <a:t>Weekly two-hour lab sessions</a:t>
            </a:r>
          </a:p>
          <a:p>
            <a:r>
              <a:rPr lang="en-US" sz="2000" dirty="0" smtClean="0"/>
              <a:t>- Applying programming concepts learned in the lectures</a:t>
            </a:r>
          </a:p>
          <a:p>
            <a:r>
              <a:rPr lang="en-US" sz="2000" dirty="0" smtClean="0"/>
              <a:t>- Working on lab exercises</a:t>
            </a:r>
          </a:p>
        </p:txBody>
      </p:sp>
    </p:spTree>
    <p:extLst>
      <p:ext uri="{BB962C8B-B14F-4D97-AF65-F5344CB8AC3E}">
        <p14:creationId xmlns:p14="http://schemas.microsoft.com/office/powerpoint/2010/main" val="14175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219200"/>
            <a:ext cx="8763000" cy="800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Learning Outcome #2</a:t>
            </a:r>
            <a:endParaRPr lang="en-US" sz="2000" dirty="0" smtClean="0"/>
          </a:p>
          <a:p>
            <a:r>
              <a:rPr lang="en-US" sz="2000" i="1" dirty="0" smtClean="0"/>
              <a:t>The ability to model a system on a computer to meet specifications.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981200"/>
            <a:ext cx="8763000" cy="4062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182880" rIns="91440" bIns="182880" rtlCol="0">
            <a:spAutoFit/>
          </a:bodyPr>
          <a:lstStyle/>
          <a:p>
            <a:r>
              <a:rPr lang="en-US" sz="2000" b="1" u="sng" dirty="0" smtClean="0"/>
              <a:t>Related learning activity</a:t>
            </a:r>
            <a:r>
              <a:rPr lang="en-US" sz="2000" b="1" dirty="0" smtClean="0"/>
              <a:t>: Course Project.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The course project will be divided into phases.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Project specifications and requirements will be released in Sept.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Modeling and implementation: fulfill targets by solving problems.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Software testing: think of test cases of your own.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Innovation: think of ways to extend the system?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1028" name="Picture 4" descr="http://etc.usf.edu/clipart/80100/80154/80154_grid_20_20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2408238" cy="24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62" y="2211441"/>
            <a:ext cx="1179238" cy="116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6" y="4084303"/>
            <a:ext cx="2467334" cy="1850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98" y="3757921"/>
            <a:ext cx="1762802" cy="2017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18" y="3469710"/>
            <a:ext cx="1059063" cy="13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83194"/>
              </p:ext>
            </p:extLst>
          </p:nvPr>
        </p:nvGraphicFramePr>
        <p:xfrm>
          <a:off x="609600" y="1143000"/>
          <a:ext cx="7620000" cy="3683000"/>
        </p:xfrm>
        <a:graphic>
          <a:graphicData uri="http://schemas.openxmlformats.org/drawingml/2006/table">
            <a:tbl>
              <a:tblPr firstRow="1" lastRow="1" bandRow="1">
                <a:tableStyleId>{0E3FDE45-AF77-4B5C-9715-49D594BDF05E}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Assessment</a:t>
                      </a:r>
                      <a:r>
                        <a:rPr lang="en-US" baseline="0" dirty="0" smtClean="0"/>
                        <a:t> Scheme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Attendance [NO excuses]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Important: </a:t>
                      </a:r>
                      <a:r>
                        <a:rPr lang="en-US" dirty="0" smtClean="0"/>
                        <a:t>attend </a:t>
                      </a:r>
                      <a:r>
                        <a:rPr lang="en-US" sz="1800" b="1" u="sng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at least 50%</a:t>
                      </a:r>
                      <a:r>
                        <a:rPr lang="en-US" altLang="zh-HK" baseline="0" dirty="0" smtClean="0"/>
                        <a:t> of </a:t>
                      </a:r>
                      <a:r>
                        <a:rPr lang="en-US" baseline="0" dirty="0" smtClean="0"/>
                        <a:t>lectures in order to pass this course; this is a requirement set forth by the Faculty Dean.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Activities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Lab Exercises and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ICAC Talk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Midterm Examination (to be held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 October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2017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(to</a:t>
                      </a:r>
                      <a:r>
                        <a:rPr lang="en-US" baseline="0" dirty="0" smtClean="0"/>
                        <a:t> be released in phases)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Final examination (written)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Important: score </a:t>
                      </a:r>
                      <a:r>
                        <a:rPr lang="en-US" b="1" u="sng" baseline="0" dirty="0" smtClean="0">
                          <a:solidFill>
                            <a:schemeClr val="accent2"/>
                          </a:solidFill>
                        </a:rPr>
                        <a:t>at least 30 out of 100 marks</a:t>
                      </a:r>
                      <a:r>
                        <a:rPr lang="en-US" baseline="0" dirty="0" smtClean="0"/>
                        <a:t> in the final exam in order to pass this course.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005840" y="4953000"/>
            <a:ext cx="691896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order to pass this course, </a:t>
            </a:r>
            <a:br>
              <a:rPr lang="en-US" sz="2000" dirty="0" smtClean="0"/>
            </a:br>
            <a:r>
              <a:rPr lang="en-US" sz="2000" b="1" u="sng" dirty="0" smtClean="0">
                <a:solidFill>
                  <a:srgbClr val="FF0000"/>
                </a:solidFill>
              </a:rPr>
              <a:t>your contributions in EVERY assessment items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are required!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542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ICAC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ENGG1110 Students are </a:t>
            </a:r>
            <a:r>
              <a:rPr lang="en-US" sz="2800" dirty="0" smtClean="0">
                <a:solidFill>
                  <a:srgbClr val="FF0000"/>
                </a:solidFill>
              </a:rPr>
              <a:t>REQUIRED</a:t>
            </a:r>
            <a:r>
              <a:rPr lang="en-US" sz="2800" dirty="0" smtClean="0"/>
              <a:t> to attend an </a:t>
            </a:r>
            <a:r>
              <a:rPr lang="en-US" sz="2800" dirty="0" smtClean="0">
                <a:solidFill>
                  <a:srgbClr val="FF0000"/>
                </a:solidFill>
              </a:rPr>
              <a:t>ICAC Talk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Officials from the </a:t>
            </a:r>
            <a:r>
              <a:rPr lang="en-US" sz="2800" dirty="0"/>
              <a:t>Independent Commission Against </a:t>
            </a:r>
            <a:r>
              <a:rPr lang="en-US" sz="2800" dirty="0" smtClean="0"/>
              <a:t>Corruption will come and talk about </a:t>
            </a:r>
            <a:r>
              <a:rPr lang="en-US" sz="2800" dirty="0">
                <a:solidFill>
                  <a:srgbClr val="FF0000"/>
                </a:solidFill>
              </a:rPr>
              <a:t>fighting </a:t>
            </a:r>
            <a:r>
              <a:rPr lang="en-US" sz="2800" dirty="0" smtClean="0">
                <a:solidFill>
                  <a:srgbClr val="FF0000"/>
                </a:solidFill>
              </a:rPr>
              <a:t>corruption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As an engineering student and future professional, you should know and understand this important matter!</a:t>
            </a:r>
          </a:p>
          <a:p>
            <a:r>
              <a:rPr lang="en-US" sz="2800" dirty="0" smtClean="0"/>
              <a:t>Tentative schedule: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5594"/>
              </p:ext>
            </p:extLst>
          </p:nvPr>
        </p:nvGraphicFramePr>
        <p:xfrm>
          <a:off x="533400" y="3810000"/>
          <a:ext cx="77665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7692405"/>
                    </a:ext>
                  </a:extLst>
                </a:gridCol>
                <a:gridCol w="3504467">
                  <a:extLst>
                    <a:ext uri="{9D8B030D-6E8A-4147-A177-3AD203B41FA5}">
                      <a16:colId xmlns:a16="http://schemas.microsoft.com/office/drawing/2014/main" val="2915998901"/>
                    </a:ext>
                  </a:extLst>
                </a:gridCol>
                <a:gridCol w="1747471">
                  <a:extLst>
                    <a:ext uri="{9D8B030D-6E8A-4147-A177-3AD203B41FA5}">
                      <a16:colId xmlns:a16="http://schemas.microsoft.com/office/drawing/2014/main" val="378697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and Time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during assembly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ENGG1110A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Oct (Fri) 11:30 – 12:15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4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ENGG1110B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 Oct (Fri) 12:30 – 13:15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ENGG1110C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Oct (Fri) 11:30 – 12:15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4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ENGG1110D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Oct (Fri) 12:30 – 13:15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ENGG1110E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Oct (Fri) 11:30 – 12:15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ENGG1110F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 Oct (Fri) 12:30 – 13:15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79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ESTR1002A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2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477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and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presentation slides are the main teaching materials.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Reading Text</a:t>
            </a:r>
          </a:p>
          <a:p>
            <a:pPr marL="457200" lvl="1" indent="0">
              <a:buNone/>
            </a:pPr>
            <a:r>
              <a:rPr lang="en-US" b="1" dirty="0" smtClean="0"/>
              <a:t>C: How to Program, </a:t>
            </a:r>
            <a:br>
              <a:rPr lang="en-US" b="1" dirty="0" smtClean="0"/>
            </a:br>
            <a:r>
              <a:rPr lang="en-US" b="1" dirty="0" smtClean="0"/>
              <a:t>by </a:t>
            </a:r>
            <a:r>
              <a:rPr lang="en-US" b="1" dirty="0" err="1" smtClean="0"/>
              <a:t>Deitel</a:t>
            </a:r>
            <a:r>
              <a:rPr lang="en-US" b="1" dirty="0" smtClean="0"/>
              <a:t> &amp; </a:t>
            </a:r>
            <a:r>
              <a:rPr lang="en-US" b="1" dirty="0" err="1" smtClean="0"/>
              <a:t>Deitel</a:t>
            </a:r>
            <a:r>
              <a:rPr lang="en-US" b="1" dirty="0" smtClean="0"/>
              <a:t> (any edition)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or 8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</a:p>
          <a:p>
            <a:pPr lvl="1"/>
            <a:r>
              <a:rPr lang="en-US" dirty="0" smtClean="0"/>
              <a:t>Available in CUHK library.</a:t>
            </a:r>
          </a:p>
          <a:p>
            <a:pPr lvl="1"/>
            <a:r>
              <a:rPr lang="en-US" dirty="0" smtClean="0"/>
              <a:t>Stock in YIA Bookstore.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jpe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84733"/>
            <a:ext cx="3288323" cy="4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sz="3200" dirty="0" smtClean="0"/>
              <a:t>ENGG1110 Online eBook and Micro-modules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We have developed an interactive C </a:t>
            </a:r>
            <a:r>
              <a:rPr lang="en-US" altLang="zh-HK" dirty="0"/>
              <a:t>Programming </a:t>
            </a:r>
            <a:r>
              <a:rPr lang="en-US" altLang="zh-HK" b="1" dirty="0">
                <a:solidFill>
                  <a:srgbClr val="FF0000"/>
                </a:solidFill>
              </a:rPr>
              <a:t>eBook</a:t>
            </a:r>
            <a:r>
              <a:rPr lang="en-US" altLang="zh-HK" dirty="0"/>
              <a:t>, </a:t>
            </a:r>
            <a:r>
              <a:rPr lang="en-US" altLang="zh-HK" dirty="0" smtClean="0"/>
              <a:t>with </a:t>
            </a:r>
            <a:r>
              <a:rPr lang="en-US" altLang="zh-HK" b="1" dirty="0" smtClean="0">
                <a:solidFill>
                  <a:srgbClr val="FF0000"/>
                </a:solidFill>
              </a:rPr>
              <a:t>micro-modules</a:t>
            </a:r>
            <a:r>
              <a:rPr lang="en-US" altLang="zh-HK" dirty="0" smtClean="0"/>
              <a:t> </a:t>
            </a:r>
            <a:r>
              <a:rPr lang="en-US" altLang="zh-HK" dirty="0"/>
              <a:t>and online self-learning </a:t>
            </a:r>
            <a:r>
              <a:rPr lang="en-US" altLang="zh-HK" dirty="0" smtClean="0"/>
              <a:t>exercises.</a:t>
            </a:r>
          </a:p>
          <a:p>
            <a:pPr lvl="1"/>
            <a:r>
              <a:rPr lang="en-US" altLang="zh-HK" dirty="0">
                <a:solidFill>
                  <a:srgbClr val="FF0000"/>
                </a:solidFill>
              </a:rPr>
              <a:t>[VPN Required]</a:t>
            </a:r>
            <a:r>
              <a:rPr lang="en-US" altLang="zh-HK" dirty="0" smtClean="0"/>
              <a:t> </a:t>
            </a:r>
            <a:r>
              <a:rPr lang="en-US" altLang="zh-HK" dirty="0" smtClean="0">
                <a:hlinkClick r:id="rId2"/>
              </a:rPr>
              <a:t>http</a:t>
            </a:r>
            <a:r>
              <a:rPr lang="en-US" altLang="zh-HK" dirty="0">
                <a:hlinkClick r:id="rId2"/>
              </a:rPr>
              <a:t>://cprog.erg.cuhk.edu.hk/</a:t>
            </a:r>
            <a:r>
              <a:rPr lang="en-US" altLang="zh-HK" dirty="0"/>
              <a:t> </a:t>
            </a:r>
          </a:p>
          <a:p>
            <a:pPr lvl="1"/>
            <a:r>
              <a:rPr lang="en-US" altLang="zh-HK" dirty="0" smtClean="0"/>
              <a:t>By </a:t>
            </a:r>
            <a:r>
              <a:rPr lang="en-US" altLang="zh-HK" dirty="0"/>
              <a:t>Dr </a:t>
            </a:r>
            <a:r>
              <a:rPr lang="en-US" altLang="zh-HK" dirty="0" smtClean="0"/>
              <a:t>T. Y. </a:t>
            </a:r>
            <a:r>
              <a:rPr lang="en-US" altLang="zh-HK" dirty="0"/>
              <a:t>WONG, </a:t>
            </a:r>
            <a:r>
              <a:rPr lang="en-US" altLang="zh-HK" dirty="0" smtClean="0"/>
              <a:t>Mole (CSE, CUHK, 2016).</a:t>
            </a:r>
          </a:p>
          <a:p>
            <a:pPr lvl="1"/>
            <a:r>
              <a:rPr lang="en-US" altLang="zh-HK" dirty="0" smtClean="0"/>
              <a:t>The materials are divided into chapters and sections.</a:t>
            </a:r>
          </a:p>
          <a:p>
            <a:pPr lvl="1"/>
            <a:r>
              <a:rPr lang="en-US" altLang="zh-HK" dirty="0" smtClean="0"/>
              <a:t>Micro-modules are short video clips for self-learning.</a:t>
            </a:r>
          </a:p>
          <a:p>
            <a:pPr lvl="1"/>
            <a:r>
              <a:rPr lang="en-US" altLang="zh-HK" dirty="0" smtClean="0"/>
              <a:t>You may attempt the online exercises for self-testing and getting instant feedback.</a:t>
            </a:r>
          </a:p>
          <a:p>
            <a:pPr lvl="1"/>
            <a:r>
              <a:rPr lang="en-US" altLang="zh-HK" dirty="0" smtClean="0"/>
              <a:t>You may even write, run and test C program </a:t>
            </a:r>
            <a:r>
              <a:rPr lang="en-US" altLang="zh-HK" b="1" dirty="0" smtClean="0">
                <a:solidFill>
                  <a:srgbClr val="FF0000"/>
                </a:solidFill>
              </a:rPr>
              <a:t>online</a:t>
            </a:r>
            <a:r>
              <a:rPr lang="en-US" altLang="zh-HK" dirty="0" smtClean="0"/>
              <a:t>!</a:t>
            </a:r>
          </a:p>
          <a:p>
            <a:pPr lvl="1"/>
            <a:endParaRPr lang="en-US" altLang="zh-HK" dirty="0" smtClean="0"/>
          </a:p>
          <a:p>
            <a:pPr lvl="1"/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14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1378</Words>
  <Application>Microsoft Office PowerPoint</Application>
  <PresentationFormat>On-screen Show (4:3)</PresentationFormat>
  <Paragraphs>303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標楷體</vt:lpstr>
      <vt:lpstr>新細明體</vt:lpstr>
      <vt:lpstr>Arial</vt:lpstr>
      <vt:lpstr>Calibri</vt:lpstr>
      <vt:lpstr>Office Theme</vt:lpstr>
      <vt:lpstr>Chapter 00. Course Outline and Syllabus –     ENGG1110 [ A B C D E F ]    2017-18 Term 1</vt:lpstr>
      <vt:lpstr>Teacher</vt:lpstr>
      <vt:lpstr>Venue and Time</vt:lpstr>
      <vt:lpstr>Learning Outcome</vt:lpstr>
      <vt:lpstr>Learning Outcome</vt:lpstr>
      <vt:lpstr>Assessment</vt:lpstr>
      <vt:lpstr>ICAC Talk</vt:lpstr>
      <vt:lpstr>Textbook and Readings</vt:lpstr>
      <vt:lpstr>ENGG1110 Online eBook and Micro-modules</vt:lpstr>
      <vt:lpstr>CUHK eLearning Platform</vt:lpstr>
      <vt:lpstr>ENGG1110 codeSubmit Lab Exercises</vt:lpstr>
      <vt:lpstr>Course Schedule</vt:lpstr>
      <vt:lpstr>Course Schedule</vt:lpstr>
      <vt:lpstr>Academic Honesty</vt:lpstr>
      <vt:lpstr>Expectations and Mutual Respect!</vt:lpstr>
      <vt:lpstr>Extra Consultation Hours</vt:lpstr>
      <vt:lpstr>Setup VPN</vt:lpstr>
      <vt:lpstr>Accounts, Usernames and Passwords</vt:lpstr>
      <vt:lpstr>Resources and Important Tools</vt:lpstr>
      <vt:lpstr>Roll Call NOW</vt:lpstr>
      <vt:lpstr>After the First Double Lecture</vt:lpstr>
      <vt:lpstr>Lab Exercises and Submission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ENGG1110 Teachers</dc:creator>
  <cp:lastModifiedBy>Michael FUNG</cp:lastModifiedBy>
  <cp:revision>180</cp:revision>
  <cp:lastPrinted>2015-09-06T14:09:45Z</cp:lastPrinted>
  <dcterms:created xsi:type="dcterms:W3CDTF">2011-07-19T12:51:33Z</dcterms:created>
  <dcterms:modified xsi:type="dcterms:W3CDTF">2017-09-01T10:21:57Z</dcterms:modified>
</cp:coreProperties>
</file>