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7" r:id="rId4"/>
    <p:sldId id="260" r:id="rId5"/>
    <p:sldId id="263" r:id="rId6"/>
    <p:sldId id="259" r:id="rId7"/>
    <p:sldId id="264" r:id="rId8"/>
    <p:sldId id="265" r:id="rId9"/>
    <p:sldId id="261" r:id="rId10"/>
    <p:sldId id="269" r:id="rId11"/>
    <p:sldId id="266" r:id="rId12"/>
    <p:sldId id="268" r:id="rId13"/>
    <p:sldId id="270" r:id="rId14"/>
    <p:sldId id="328" r:id="rId15"/>
    <p:sldId id="297" r:id="rId16"/>
    <p:sldId id="327" r:id="rId17"/>
    <p:sldId id="326" r:id="rId18"/>
    <p:sldId id="279" r:id="rId19"/>
    <p:sldId id="280" r:id="rId20"/>
    <p:sldId id="329" r:id="rId21"/>
    <p:sldId id="333" r:id="rId22"/>
    <p:sldId id="285" r:id="rId23"/>
    <p:sldId id="274" r:id="rId24"/>
    <p:sldId id="317" r:id="rId25"/>
    <p:sldId id="334" r:id="rId26"/>
    <p:sldId id="318" r:id="rId27"/>
    <p:sldId id="325" r:id="rId28"/>
    <p:sldId id="286" r:id="rId29"/>
    <p:sldId id="289" r:id="rId30"/>
    <p:sldId id="319" r:id="rId31"/>
    <p:sldId id="290" r:id="rId32"/>
    <p:sldId id="320" r:id="rId33"/>
    <p:sldId id="291" r:id="rId34"/>
    <p:sldId id="292" r:id="rId35"/>
    <p:sldId id="336" r:id="rId36"/>
    <p:sldId id="295" r:id="rId37"/>
    <p:sldId id="321" r:id="rId38"/>
    <p:sldId id="337" r:id="rId39"/>
    <p:sldId id="302" r:id="rId40"/>
    <p:sldId id="303" r:id="rId41"/>
    <p:sldId id="304" r:id="rId42"/>
    <p:sldId id="306" r:id="rId43"/>
    <p:sldId id="311" r:id="rId44"/>
    <p:sldId id="339" r:id="rId45"/>
    <p:sldId id="338" r:id="rId46"/>
    <p:sldId id="340" r:id="rId47"/>
    <p:sldId id="34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5"/>
    <p:restoredTop sz="94639"/>
  </p:normalViewPr>
  <p:slideViewPr>
    <p:cSldViewPr snapToGrid="0" snapToObjects="1">
      <p:cViewPr varScale="1">
        <p:scale>
          <a:sx n="81" d="100"/>
          <a:sy n="81" d="100"/>
        </p:scale>
        <p:origin x="1224" y="6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aramond"/>
                <a:cs typeface="Garamond"/>
              </a:rPr>
              <a:t>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Conditional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2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BFE147-00B2-7C4A-8531-C22087936115}"/>
              </a:ext>
            </a:extLst>
          </p:cNvPr>
          <p:cNvSpPr/>
          <p:nvPr/>
        </p:nvSpPr>
        <p:spPr>
          <a:xfrm>
            <a:off x="817017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FF93A-5FB3-5046-9D4B-972C40F17A32}"/>
              </a:ext>
            </a:extLst>
          </p:cNvPr>
          <p:cNvSpPr/>
          <p:nvPr/>
        </p:nvSpPr>
        <p:spPr>
          <a:xfrm>
            <a:off x="2741661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1C911-CEF8-254A-AAAE-03DE1ADE0B95}"/>
              </a:ext>
            </a:extLst>
          </p:cNvPr>
          <p:cNvSpPr/>
          <p:nvPr/>
        </p:nvSpPr>
        <p:spPr>
          <a:xfrm>
            <a:off x="642095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1C84A-E459-0C41-9261-56EC22CDE79E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2240307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4D9F32-E980-F24D-8FD6-2F3AD229C650}"/>
              </a:ext>
            </a:extLst>
          </p:cNvPr>
          <p:cNvCxnSpPr>
            <a:cxnSpLocks/>
          </p:cNvCxnSpPr>
          <p:nvPr/>
        </p:nvCxnSpPr>
        <p:spPr>
          <a:xfrm>
            <a:off x="642095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47CEA-E0C5-5A41-94CA-C2F036AC6BEE}"/>
              </a:ext>
            </a:extLst>
          </p:cNvPr>
          <p:cNvCxnSpPr>
            <a:cxnSpLocks/>
          </p:cNvCxnSpPr>
          <p:nvPr/>
        </p:nvCxnSpPr>
        <p:spPr>
          <a:xfrm>
            <a:off x="642095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F6830C-967B-1943-B26E-8091B924A851}"/>
              </a:ext>
            </a:extLst>
          </p:cNvPr>
          <p:cNvCxnSpPr>
            <a:cxnSpLocks/>
          </p:cNvCxnSpPr>
          <p:nvPr/>
        </p:nvCxnSpPr>
        <p:spPr>
          <a:xfrm>
            <a:off x="1200011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176F-0F84-1745-B8FE-4AA2773BD90E}"/>
              </a:ext>
            </a:extLst>
          </p:cNvPr>
          <p:cNvCxnSpPr>
            <a:cxnSpLocks/>
          </p:cNvCxnSpPr>
          <p:nvPr/>
        </p:nvCxnSpPr>
        <p:spPr>
          <a:xfrm>
            <a:off x="3251447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6505E-742A-5E44-9993-F8F32A9A45A4}"/>
              </a:ext>
            </a:extLst>
          </p:cNvPr>
          <p:cNvCxnSpPr>
            <a:cxnSpLocks/>
          </p:cNvCxnSpPr>
          <p:nvPr/>
        </p:nvCxnSpPr>
        <p:spPr>
          <a:xfrm>
            <a:off x="1200011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DD090E-F8CD-ED45-B11D-86224252803F}"/>
              </a:ext>
            </a:extLst>
          </p:cNvPr>
          <p:cNvSpPr txBox="1"/>
          <p:nvPr/>
        </p:nvSpPr>
        <p:spPr>
          <a:xfrm>
            <a:off x="747254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Serena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24F927-36A1-0246-A2EB-C68A43530C06}"/>
              </a:ext>
            </a:extLst>
          </p:cNvPr>
          <p:cNvSpPr txBox="1"/>
          <p:nvPr/>
        </p:nvSpPr>
        <p:spPr>
          <a:xfrm>
            <a:off x="2624201" y="1726049"/>
            <a:ext cx="950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Qiang</a:t>
            </a:r>
            <a:endParaRPr lang="en-US" sz="2400" dirty="0">
              <a:latin typeface="Franklin Gothic Medium"/>
              <a:cs typeface="Franklin Gothic Medium"/>
            </a:endParaRP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65728E-AD6D-1246-9F24-1D436DEDFD04}"/>
              </a:ext>
            </a:extLst>
          </p:cNvPr>
          <p:cNvSpPr/>
          <p:nvPr/>
        </p:nvSpPr>
        <p:spPr>
          <a:xfrm>
            <a:off x="5350586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6D491-B983-F849-837E-C26A298862F4}"/>
              </a:ext>
            </a:extLst>
          </p:cNvPr>
          <p:cNvSpPr/>
          <p:nvPr/>
        </p:nvSpPr>
        <p:spPr>
          <a:xfrm>
            <a:off x="7275230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AD513-9AE3-804A-A205-283EFE43A5DC}"/>
              </a:ext>
            </a:extLst>
          </p:cNvPr>
          <p:cNvSpPr/>
          <p:nvPr/>
        </p:nvSpPr>
        <p:spPr>
          <a:xfrm>
            <a:off x="5175664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1D6F3-235B-DF4A-ABDE-88521B81521B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773876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A3F432-580B-634A-8416-436E35BC8824}"/>
              </a:ext>
            </a:extLst>
          </p:cNvPr>
          <p:cNvCxnSpPr>
            <a:cxnSpLocks/>
          </p:cNvCxnSpPr>
          <p:nvPr/>
        </p:nvCxnSpPr>
        <p:spPr>
          <a:xfrm>
            <a:off x="5175664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58375B-D5D5-B849-B24F-11625584AA11}"/>
              </a:ext>
            </a:extLst>
          </p:cNvPr>
          <p:cNvCxnSpPr>
            <a:cxnSpLocks/>
          </p:cNvCxnSpPr>
          <p:nvPr/>
        </p:nvCxnSpPr>
        <p:spPr>
          <a:xfrm>
            <a:off x="5175664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6F2630-1869-FA4C-90C5-6AFCCB97E0A6}"/>
              </a:ext>
            </a:extLst>
          </p:cNvPr>
          <p:cNvCxnSpPr>
            <a:cxnSpLocks/>
          </p:cNvCxnSpPr>
          <p:nvPr/>
        </p:nvCxnSpPr>
        <p:spPr>
          <a:xfrm>
            <a:off x="5733580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D77278-6384-7345-B32D-CBA4FB6C86EA}"/>
              </a:ext>
            </a:extLst>
          </p:cNvPr>
          <p:cNvCxnSpPr>
            <a:cxnSpLocks/>
          </p:cNvCxnSpPr>
          <p:nvPr/>
        </p:nvCxnSpPr>
        <p:spPr>
          <a:xfrm>
            <a:off x="7785016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B628B8-11AE-C148-8FD4-24D42C6BF0D7}"/>
              </a:ext>
            </a:extLst>
          </p:cNvPr>
          <p:cNvCxnSpPr>
            <a:cxnSpLocks/>
          </p:cNvCxnSpPr>
          <p:nvPr/>
        </p:nvCxnSpPr>
        <p:spPr>
          <a:xfrm>
            <a:off x="5733580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A55404-C9B7-C247-B88C-F35D21C0AA0D}"/>
              </a:ext>
            </a:extLst>
          </p:cNvPr>
          <p:cNvSpPr txBox="1"/>
          <p:nvPr/>
        </p:nvSpPr>
        <p:spPr>
          <a:xfrm>
            <a:off x="5280823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Venus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84085-7065-8C45-8FC4-8A40E85A47CE}"/>
              </a:ext>
            </a:extLst>
          </p:cNvPr>
          <p:cNvSpPr txBox="1"/>
          <p:nvPr/>
        </p:nvSpPr>
        <p:spPr>
          <a:xfrm>
            <a:off x="7129716" y="1726049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Shuai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Zhang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AA7E5E-6319-2D44-9DF0-27EAB8A6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6541" y="1661657"/>
            <a:ext cx="1181100" cy="11811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C262C56-F054-9040-80C9-7CC868AA6929}"/>
              </a:ext>
            </a:extLst>
          </p:cNvPr>
          <p:cNvSpPr/>
          <p:nvPr/>
        </p:nvSpPr>
        <p:spPr>
          <a:xfrm>
            <a:off x="642095" y="3391225"/>
            <a:ext cx="3371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(Serena wins) = 2/3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8A1B0E-899A-0B46-9AB5-BCA0383B8E16}"/>
              </a:ext>
            </a:extLst>
          </p:cNvPr>
          <p:cNvSpPr/>
          <p:nvPr/>
        </p:nvSpPr>
        <p:spPr>
          <a:xfrm>
            <a:off x="5077788" y="3382657"/>
            <a:ext cx="3304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(Venus wins) = 1/2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046FFD-2AB2-D147-86ED-9A73E9958207}"/>
              </a:ext>
            </a:extLst>
          </p:cNvPr>
          <p:cNvSpPr/>
          <p:nvPr/>
        </p:nvSpPr>
        <p:spPr>
          <a:xfrm>
            <a:off x="2617791" y="4144354"/>
            <a:ext cx="3130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dirty="0"/>
              <a:t>🇨🇳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2: </a:t>
            </a:r>
            <a:r>
              <a:rPr lang="en-US" sz="2800" dirty="0"/>
              <a:t>🇺🇸</a:t>
            </a:r>
            <a:r>
              <a:rPr lang="en-US" sz="2800" dirty="0"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0) = 1/4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9AB4DF-C702-3544-BE25-FF6D752BF6AC}"/>
              </a:ext>
            </a:extLst>
          </p:cNvPr>
          <p:cNvGrpSpPr/>
          <p:nvPr/>
        </p:nvGrpSpPr>
        <p:grpSpPr>
          <a:xfrm>
            <a:off x="1955855" y="4907740"/>
            <a:ext cx="1659429" cy="1481487"/>
            <a:chOff x="1955855" y="4907740"/>
            <a:chExt cx="1659429" cy="14814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0C2E5D-F461-DF48-AA57-92A155089D19}"/>
                </a:ext>
              </a:extLst>
            </p:cNvPr>
            <p:cNvSpPr/>
            <p:nvPr/>
          </p:nvSpPr>
          <p:spPr>
            <a:xfrm>
              <a:off x="2049479" y="5263764"/>
              <a:ext cx="1429624" cy="1081377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F56724-8CFE-F343-80CC-29FB88EB061E}"/>
                </a:ext>
              </a:extLst>
            </p:cNvPr>
            <p:cNvSpPr/>
            <p:nvPr/>
          </p:nvSpPr>
          <p:spPr>
            <a:xfrm>
              <a:off x="2154637" y="5804452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🇺🇸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E87C6-3AF8-7245-8D5A-65441F979855}"/>
                </a:ext>
              </a:extLst>
            </p:cNvPr>
            <p:cNvSpPr/>
            <p:nvPr/>
          </p:nvSpPr>
          <p:spPr>
            <a:xfrm>
              <a:off x="2154636" y="526376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🇨🇳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D3AD57-A6A5-7345-BA98-9429EC2F866A}"/>
                </a:ext>
              </a:extLst>
            </p:cNvPr>
            <p:cNvSpPr/>
            <p:nvPr/>
          </p:nvSpPr>
          <p:spPr>
            <a:xfrm>
              <a:off x="2937896" y="5263764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97D16E-AC46-BE46-A331-D3208BE7305D}"/>
                </a:ext>
              </a:extLst>
            </p:cNvPr>
            <p:cNvSpPr/>
            <p:nvPr/>
          </p:nvSpPr>
          <p:spPr>
            <a:xfrm>
              <a:off x="2937895" y="5771081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464D11-5A11-7A4A-9E5A-DB00C12537B1}"/>
                </a:ext>
              </a:extLst>
            </p:cNvPr>
            <p:cNvSpPr txBox="1"/>
            <p:nvPr/>
          </p:nvSpPr>
          <p:spPr>
            <a:xfrm>
              <a:off x="1955855" y="4907740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FINAL SCORE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2C03AD-7A29-A54B-B1D1-1FD8595799B3}"/>
              </a:ext>
            </a:extLst>
          </p:cNvPr>
          <p:cNvSpPr txBox="1"/>
          <p:nvPr/>
        </p:nvSpPr>
        <p:spPr>
          <a:xfrm>
            <a:off x="3892869" y="5183517"/>
            <a:ext cx="4243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Serena won her game?</a:t>
            </a:r>
          </a:p>
        </p:txBody>
      </p:sp>
    </p:spTree>
    <p:extLst>
      <p:ext uri="{BB962C8B-B14F-4D97-AF65-F5344CB8AC3E}">
        <p14:creationId xmlns:p14="http://schemas.microsoft.com/office/powerpoint/2010/main" val="21860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1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6797" y="1285182"/>
            <a:ext cx="3361118" cy="998171"/>
            <a:chOff x="708819" y="3764643"/>
            <a:chExt cx="3361118" cy="998171"/>
          </a:xfrm>
        </p:grpSpPr>
        <p:sp>
          <p:nvSpPr>
            <p:cNvPr id="5" name="TextBox 4"/>
            <p:cNvSpPr txBox="1"/>
            <p:nvPr/>
          </p:nvSpPr>
          <p:spPr>
            <a:xfrm>
              <a:off x="708819" y="4006789"/>
              <a:ext cx="1844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latin typeface="Garamond"/>
                  <a:cs typeface="Garamond"/>
                </a:rPr>
                <a:t>|E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9437" y="3764643"/>
              <a:ext cx="15905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∩E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7809" y="4239594"/>
              <a:ext cx="976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546866" y="4308457"/>
              <a:ext cx="138522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1539713"/>
            <a:ext cx="291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15897"/>
            <a:ext cx="741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calculate the probability of 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2268" y="3242856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55002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686" y="4777155"/>
            <a:ext cx="7980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)…P(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336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both are white?</a:t>
            </a:r>
          </a:p>
        </p:txBody>
      </p:sp>
    </p:spTree>
    <p:extLst>
      <p:ext uri="{BB962C8B-B14F-4D97-AF65-F5344CB8AC3E}">
        <p14:creationId xmlns:p14="http://schemas.microsoft.com/office/powerpoint/2010/main" val="30506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60567-FBA1-8642-9C46-B7018BA9B658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12 HK and 4 mainland students are randomly split into four groups of 4.  What is the probability that each group has a mainlander?</a:t>
            </a:r>
          </a:p>
        </p:txBody>
      </p:sp>
    </p:spTree>
    <p:extLst>
      <p:ext uri="{BB962C8B-B14F-4D97-AF65-F5344CB8AC3E}">
        <p14:creationId xmlns:p14="http://schemas.microsoft.com/office/powerpoint/2010/main" val="40062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361" y="1422788"/>
            <a:ext cx="86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2739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248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</p:spTree>
    <p:extLst>
      <p:ext uri="{BB962C8B-B14F-4D97-AF65-F5344CB8AC3E}">
        <p14:creationId xmlns:p14="http://schemas.microsoft.com/office/powerpoint/2010/main" val="15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940470" y="766036"/>
            <a:ext cx="726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their colors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4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 Macedonia?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158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Split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19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sz="3600" dirty="0" err="1">
                <a:latin typeface="Franklin Gothic Medium"/>
                <a:cs typeface="Franklin Gothic Medium"/>
              </a:rPr>
              <a:t>Struga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0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Skopje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Sendai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015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Did you know or were you lucky?</a:t>
            </a:r>
          </a:p>
        </p:txBody>
      </p:sp>
    </p:spTree>
    <p:extLst>
      <p:ext uri="{BB962C8B-B14F-4D97-AF65-F5344CB8AC3E}">
        <p14:creationId xmlns:p14="http://schemas.microsoft.com/office/powerpoint/2010/main" val="34383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492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Student gives correct answer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0" y="4864100"/>
            <a:ext cx="463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72445"/>
            <a:ext cx="59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fraction of correct answers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2632" y="5385535"/>
            <a:ext cx="328936" cy="588665"/>
            <a:chOff x="2515232" y="5683985"/>
            <a:chExt cx="328936" cy="588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73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232" y="58109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18501" y="5385535"/>
            <a:ext cx="627095" cy="569615"/>
            <a:chOff x="4401101" y="5683985"/>
            <a:chExt cx="627095" cy="56961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05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01101" y="5791935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3537" y="5367956"/>
            <a:ext cx="1161815" cy="579346"/>
            <a:chOff x="5116137" y="5647356"/>
            <a:chExt cx="1161815" cy="579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581650" y="564735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16137" y="5765037"/>
              <a:ext cx="116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1 -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11283" y="487648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1/4 + 3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)/4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229" y="5982195"/>
            <a:ext cx="28964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¼) / ¾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1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0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3 coins. You win if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two </a:t>
            </a:r>
            <a:r>
              <a:rPr lang="en-US" sz="2800" dirty="0">
                <a:latin typeface="Franklin Gothic Medium"/>
                <a:cs typeface="Franklin Gothic Medium"/>
              </a:rPr>
              <a:t>come out heads.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022" y="2038406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533-332A-C84C-9549-75B58601F967}"/>
              </a:ext>
            </a:extLst>
          </p:cNvPr>
          <p:cNvSpPr txBox="1"/>
          <p:nvPr/>
        </p:nvSpPr>
        <p:spPr>
          <a:xfrm>
            <a:off x="1086387" y="3207236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829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6D433A7-D20A-C64F-9C28-FCC890EE9D02}"/>
              </a:ext>
            </a:extLst>
          </p:cNvPr>
          <p:cNvGrpSpPr/>
          <p:nvPr/>
        </p:nvGrpSpPr>
        <p:grpSpPr>
          <a:xfrm>
            <a:off x="2306133" y="498415"/>
            <a:ext cx="4869499" cy="1853235"/>
            <a:chOff x="2278723" y="410951"/>
            <a:chExt cx="4869499" cy="185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B360E1-7A9D-4E4E-8E27-5ACC7E63E243}"/>
                </a:ext>
              </a:extLst>
            </p:cNvPr>
            <p:cNvSpPr txBox="1"/>
            <p:nvPr/>
          </p:nvSpPr>
          <p:spPr>
            <a:xfrm>
              <a:off x="2333544" y="410951"/>
              <a:ext cx="1142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today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F41CC-D024-B546-B6AA-1DAA9B527ADE}"/>
                </a:ext>
              </a:extLst>
            </p:cNvPr>
            <p:cNvSpPr txBox="1"/>
            <p:nvPr/>
          </p:nvSpPr>
          <p:spPr>
            <a:xfrm>
              <a:off x="3995097" y="410951"/>
              <a:ext cx="168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tomorrow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FF6A51-933B-4C46-8CBA-15E15A8F4CE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544" y="995055"/>
              <a:ext cx="48146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6F130E-D792-2C44-A9F8-12795D26B0B2}"/>
                </a:ext>
              </a:extLst>
            </p:cNvPr>
            <p:cNvSpPr/>
            <p:nvPr/>
          </p:nvSpPr>
          <p:spPr>
            <a:xfrm>
              <a:off x="2285349" y="105198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☀️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E282E-0434-764C-8BB6-597AA64863CE}"/>
                </a:ext>
              </a:extLst>
            </p:cNvPr>
            <p:cNvSpPr/>
            <p:nvPr/>
          </p:nvSpPr>
          <p:spPr>
            <a:xfrm>
              <a:off x="3995097" y="991101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80%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20%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6E6B79-6919-7547-AA9D-2191791ED652}"/>
                </a:ext>
              </a:extLst>
            </p:cNvPr>
            <p:cNvSpPr/>
            <p:nvPr/>
          </p:nvSpPr>
          <p:spPr>
            <a:xfrm>
              <a:off x="2278723" y="161785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🌧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C61DE2-E2CC-B749-A042-2061AC85CE96}"/>
                </a:ext>
              </a:extLst>
            </p:cNvPr>
            <p:cNvSpPr/>
            <p:nvPr/>
          </p:nvSpPr>
          <p:spPr>
            <a:xfrm>
              <a:off x="3988471" y="1556970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40%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60%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6627B9-89DB-0A48-8CEC-D196C9B213E7}"/>
              </a:ext>
            </a:extLst>
          </p:cNvPr>
          <p:cNvSpPr txBox="1"/>
          <p:nvPr/>
        </p:nvSpPr>
        <p:spPr>
          <a:xfrm>
            <a:off x="987868" y="2830055"/>
            <a:ext cx="750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It is </a:t>
            </a:r>
            <a:r>
              <a:rPr lang="en-US" sz="2800" dirty="0"/>
              <a:t>☀️ </a:t>
            </a:r>
            <a:r>
              <a:rPr lang="en-US" sz="2800" dirty="0">
                <a:latin typeface="Franklin Gothic Medium"/>
                <a:cs typeface="Franklin Gothic Medium"/>
              </a:rPr>
              <a:t>on Monday. Will it </a:t>
            </a:r>
            <a:r>
              <a:rPr lang="en-US" sz="2800" dirty="0"/>
              <a:t>🌧 </a:t>
            </a:r>
            <a:r>
              <a:rPr lang="en-US" sz="2800" dirty="0">
                <a:latin typeface="Franklin Gothic Medium"/>
                <a:cs typeface="Franklin Gothic Medium"/>
              </a:rPr>
              <a:t>on Wednesday?</a:t>
            </a:r>
          </a:p>
        </p:txBody>
      </p:sp>
    </p:spTree>
    <p:extLst>
      <p:ext uri="{BB962C8B-B14F-4D97-AF65-F5344CB8AC3E}">
        <p14:creationId xmlns:p14="http://schemas.microsoft.com/office/powerpoint/2010/main" val="334085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. You need to guess where the ball came from.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754928"/>
            <a:ext cx="74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Which cup would you guess?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732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44" name="TextBox 4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0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0781 -0.02061 -0.01545 -0.04098 -0.03195 -0.04908 C -0.04844 -0.05718 -0.07969 -0.06806 -0.09861 -0.04908 C -0.11754 -0.0301 -0.15781 0.00532 -0.14583 0.06481 C -0.13386 0.1243 -0.05174 0.25787 -0.02708 0.3085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330" y="187473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4534" y="2328336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80" y="186838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09490" y="2332572"/>
            <a:ext cx="437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45" y="3565276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4" y="2116554"/>
            <a:ext cx="160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6086" y="4363194"/>
            <a:ext cx="6906341" cy="1001990"/>
            <a:chOff x="416086" y="4363194"/>
            <a:chExt cx="6906341" cy="1001990"/>
          </a:xfrm>
        </p:grpSpPr>
        <p:sp>
          <p:nvSpPr>
            <p:cNvPr id="5" name="TextBox 4"/>
            <p:cNvSpPr txBox="1"/>
            <p:nvPr/>
          </p:nvSpPr>
          <p:spPr>
            <a:xfrm>
              <a:off x="416086" y="4637504"/>
              <a:ext cx="164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latin typeface="Garamond"/>
                  <a:cs typeface="Garamond"/>
                </a:rPr>
                <a:t>i</a:t>
              </a:r>
              <a:r>
                <a:rPr lang="en-US" sz="2800" dirty="0" err="1"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4160" y="4363194"/>
              <a:ext cx="21178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14550" y="4918164"/>
              <a:ext cx="502920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13574" y="4841964"/>
              <a:ext cx="5408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… +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34" name="TextBox 3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095241" y="3750446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7298" y="535248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282" y="5128001"/>
            <a:ext cx="182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426911" y="5645844"/>
            <a:ext cx="5834439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48083" y="5614094"/>
            <a:ext cx="619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36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809-9061-FA42-ADEC-45FC741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4E37CF-5E51-7D48-A8F3-2219F7762964}"/>
              </a:ext>
            </a:extLst>
          </p:cNvPr>
          <p:cNvSpPr/>
          <p:nvPr/>
        </p:nvSpPr>
        <p:spPr>
          <a:xfrm>
            <a:off x="541220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862604A9-BAE8-564B-A3D4-E45F5335E995}"/>
              </a:ext>
            </a:extLst>
          </p:cNvPr>
          <p:cNvSpPr/>
          <p:nvPr/>
        </p:nvSpPr>
        <p:spPr>
          <a:xfrm flipV="1">
            <a:off x="312293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A8562150-A6E4-8D4B-A62D-AA76B723C9E8}"/>
              </a:ext>
            </a:extLst>
          </p:cNvPr>
          <p:cNvSpPr/>
          <p:nvPr/>
        </p:nvSpPr>
        <p:spPr>
          <a:xfrm flipV="1">
            <a:off x="477805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AB739BB-6C65-CC49-AF29-750C06028802}"/>
              </a:ext>
            </a:extLst>
          </p:cNvPr>
          <p:cNvSpPr/>
          <p:nvPr/>
        </p:nvSpPr>
        <p:spPr>
          <a:xfrm flipV="1">
            <a:off x="640022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B9D6-F106-7449-A01B-C4064C2A5520}"/>
              </a:ext>
            </a:extLst>
          </p:cNvPr>
          <p:cNvGrpSpPr/>
          <p:nvPr/>
        </p:nvGrpSpPr>
        <p:grpSpPr>
          <a:xfrm>
            <a:off x="3404396" y="1558224"/>
            <a:ext cx="4033632" cy="1149352"/>
            <a:chOff x="2307116" y="1558224"/>
            <a:chExt cx="4033632" cy="11493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1729C2-AE76-BF42-A97F-875985F3B9B0}"/>
                </a:ext>
              </a:extLst>
            </p:cNvPr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D30EE7-3ED3-BF44-8430-BBFC66B4C6C3}"/>
                </a:ext>
              </a:extLst>
            </p:cNvPr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F53595-9C3F-2E41-92CE-B4DAC2295569}"/>
                </a:ext>
              </a:extLst>
            </p:cNvPr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5D0C6B-E51F-2C47-8AF1-00FA8C71842A}"/>
                </a:ext>
              </a:extLst>
            </p:cNvPr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C75878-D1C1-6B4A-A507-B4C375BDB569}"/>
                </a:ext>
              </a:extLst>
            </p:cNvPr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A4CF1A-BA43-3D42-9359-547502B360F8}"/>
                </a:ext>
              </a:extLst>
            </p:cNvPr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10AB3-D14C-8E4D-AD86-66998750095A}"/>
                </a:ext>
              </a:extLst>
            </p:cNvPr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50266C-F880-674E-904F-203793ACDE82}"/>
                </a:ext>
              </a:extLst>
            </p:cNvPr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E6787F9-3C8C-1C4A-A47C-9E2B7F95B2F7}"/>
              </a:ext>
            </a:extLst>
          </p:cNvPr>
          <p:cNvSpPr/>
          <p:nvPr/>
        </p:nvSpPr>
        <p:spPr>
          <a:xfrm>
            <a:off x="311023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A566CF-C76E-1346-9FC3-6A6E29DBE209}"/>
              </a:ext>
            </a:extLst>
          </p:cNvPr>
          <p:cNvSpPr/>
          <p:nvPr/>
        </p:nvSpPr>
        <p:spPr>
          <a:xfrm>
            <a:off x="477926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FAA619-6C49-F64C-808F-8513E5E19277}"/>
              </a:ext>
            </a:extLst>
          </p:cNvPr>
          <p:cNvSpPr/>
          <p:nvPr/>
        </p:nvSpPr>
        <p:spPr>
          <a:xfrm>
            <a:off x="638744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45EDA-1269-5348-8744-1585E830BB03}"/>
              </a:ext>
            </a:extLst>
          </p:cNvPr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0F4D1-3399-5645-954C-DF1A0E6AD819}"/>
              </a:ext>
            </a:extLst>
          </p:cNvPr>
          <p:cNvSpPr/>
          <p:nvPr/>
        </p:nvSpPr>
        <p:spPr>
          <a:xfrm>
            <a:off x="1414447" y="3287330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endParaRPr lang="en-US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0AC0F-7510-9A49-94FF-826594C556E8}"/>
              </a:ext>
            </a:extLst>
          </p:cNvPr>
          <p:cNvSpPr/>
          <p:nvPr/>
        </p:nvSpPr>
        <p:spPr>
          <a:xfrm>
            <a:off x="914057" y="4130485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1FC4-6285-164D-902D-05B8626B76DA}"/>
              </a:ext>
            </a:extLst>
          </p:cNvPr>
          <p:cNvSpPr/>
          <p:nvPr/>
        </p:nvSpPr>
        <p:spPr>
          <a:xfrm>
            <a:off x="457200" y="4930191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64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08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classes take place in Lady Shaw Building.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50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ENGG2430 has 100 students, 20% are girls.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95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NURS3100 has 10 students, 80% are girls.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0850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girl walks out. What are the chances that she is from the engineering class? </a:t>
            </a:r>
          </a:p>
        </p:txBody>
      </p:sp>
    </p:spTree>
    <p:extLst>
      <p:ext uri="{BB962C8B-B14F-4D97-AF65-F5344CB8AC3E}">
        <p14:creationId xmlns:p14="http://schemas.microsoft.com/office/powerpoint/2010/main" val="174291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4397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probabilities are used: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292861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to estimate the probability of a cause when we observe an 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300" y="487806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Conditioning on the right event can simplify the description of the sample space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8354" y="2305050"/>
            <a:ext cx="7699346" cy="584776"/>
            <a:chOff x="568354" y="2305050"/>
            <a:chExt cx="7699346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1003300" y="230505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When there are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causes</a:t>
              </a:r>
              <a:r>
                <a:rPr lang="en-US" sz="3200" dirty="0">
                  <a:latin typeface="Franklin Gothic Medium"/>
                  <a:cs typeface="Franklin Gothic Medium"/>
                </a:rPr>
                <a:t> and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effects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8354" y="2368550"/>
              <a:ext cx="381000" cy="461665"/>
              <a:chOff x="568354" y="2368550"/>
              <a:chExt cx="381000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00104" y="4203700"/>
            <a:ext cx="7667596" cy="584776"/>
            <a:chOff x="600104" y="4203700"/>
            <a:chExt cx="7667596" cy="584776"/>
          </a:xfrm>
        </p:grpSpPr>
        <p:sp>
          <p:nvSpPr>
            <p:cNvPr id="7" name="TextBox 6"/>
            <p:cNvSpPr txBox="1"/>
            <p:nvPr/>
          </p:nvSpPr>
          <p:spPr>
            <a:xfrm>
              <a:off x="1003300" y="420370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To calculate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ordinary probabilities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104" y="4267200"/>
              <a:ext cx="381000" cy="461665"/>
              <a:chOff x="568354" y="2368550"/>
              <a:chExt cx="381000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2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two events</a:t>
            </a:r>
          </a:p>
        </p:txBody>
      </p:sp>
      <p:pic>
        <p:nvPicPr>
          <p:cNvPr id="4" name="Picture 3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1" y="1497731"/>
            <a:ext cx="923210" cy="925778"/>
          </a:xfrm>
          <a:prstGeom prst="rect">
            <a:avLst/>
          </a:prstGeom>
        </p:spPr>
      </p:pic>
      <p:pic>
        <p:nvPicPr>
          <p:cNvPr id="5" name="Picture 4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1497731"/>
            <a:ext cx="923210" cy="925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1389781"/>
            <a:ext cx="522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721" y="1906651"/>
            <a:ext cx="5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178" y="2605504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4970" y="4090253"/>
            <a:ext cx="7120180" cy="1491397"/>
            <a:chOff x="1064970" y="4090253"/>
            <a:chExt cx="7120180" cy="1491397"/>
          </a:xfrm>
        </p:grpSpPr>
        <p:sp>
          <p:nvSpPr>
            <p:cNvPr id="12" name="Rectangle 11"/>
            <p:cNvSpPr/>
            <p:nvPr/>
          </p:nvSpPr>
          <p:spPr>
            <a:xfrm>
              <a:off x="1064970" y="4090253"/>
              <a:ext cx="7120180" cy="1491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970" y="4090253"/>
              <a:ext cx="701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latin typeface="Franklin Gothic Medium"/>
                  <a:cs typeface="Franklin Gothic Medium"/>
                </a:rPr>
                <a:t>Events </a:t>
              </a:r>
              <a:r>
                <a:rPr lang="en-US" sz="3600" i="1" dirty="0">
                  <a:latin typeface="Garamond"/>
                  <a:cs typeface="Garamond"/>
                </a:rPr>
                <a:t>A</a:t>
              </a:r>
              <a:r>
                <a:rPr lang="en-US" sz="3600" dirty="0">
                  <a:latin typeface="Franklin Gothic Medium"/>
                  <a:cs typeface="Franklin Gothic Medium"/>
                </a:rPr>
                <a:t> and </a:t>
              </a:r>
              <a:r>
                <a:rPr lang="en-US" sz="3600" i="1" dirty="0">
                  <a:latin typeface="Garamond"/>
                  <a:cs typeface="Garamond"/>
                </a:rPr>
                <a:t>B</a:t>
              </a:r>
              <a:r>
                <a:rPr lang="en-US" sz="3600" dirty="0">
                  <a:latin typeface="Franklin Gothic Medium"/>
                  <a:cs typeface="Franklin Gothic Medium"/>
                </a:rPr>
                <a:t> are </a:t>
              </a:r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36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1409" y="4829586"/>
              <a:ext cx="37273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98721" y="3143482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8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(in)dependence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1779118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121BA-85A5-1E41-909E-B926EB2DFE47}"/>
              </a:ext>
            </a:extLst>
          </p:cNvPr>
          <p:cNvSpPr txBox="1"/>
          <p:nvPr/>
        </p:nvSpPr>
        <p:spPr>
          <a:xfrm>
            <a:off x="333711" y="359240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229E-365A-EC45-B789-DDF1A12CA7B1}"/>
              </a:ext>
            </a:extLst>
          </p:cNvPr>
          <p:cNvSpPr txBox="1"/>
          <p:nvPr/>
        </p:nvSpPr>
        <p:spPr>
          <a:xfrm>
            <a:off x="333711" y="444519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FEC84-F03F-9240-9FEC-B92973B48CCD}"/>
              </a:ext>
            </a:extLst>
          </p:cNvPr>
          <p:cNvSpPr txBox="1"/>
          <p:nvPr/>
        </p:nvSpPr>
        <p:spPr>
          <a:xfrm>
            <a:off x="333710" y="5297983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6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coin was just tossed and it came out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tails. How does this affect your chances?</a:t>
            </a:r>
          </a:p>
        </p:txBody>
      </p:sp>
      <p:pic>
        <p:nvPicPr>
          <p:cNvPr id="9" name="Picture 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2" y="1226562"/>
            <a:ext cx="923210" cy="92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387" y="2423481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387" y="3207236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14158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56689" cy="6858000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3985" y="204582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7569201" y="12059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3079101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Franklin Gothic Medium"/>
                <a:cs typeface="Franklin Gothic Medium"/>
              </a:rPr>
              <a:t>: “East Rail Line is working”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3635668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Franklin Gothic Medium"/>
                <a:cs typeface="Franklin Gothic Medium"/>
              </a:rPr>
              <a:t>: “Ma On Shan Line is working”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4" y="3054975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Garamond"/>
                <a:cs typeface="Garamond"/>
              </a:rPr>
              <a:t>) = 70%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3561665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Garamond"/>
                <a:cs typeface="Garamond"/>
              </a:rPr>
              <a:t>) = 98%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Sequential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228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independent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independent, then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are also independent.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06" y="2667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Proof: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17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7000">
                <a:schemeClr val="bg1">
                  <a:alpha val="0"/>
                </a:schemeClr>
              </a:gs>
              <a:gs pos="66000">
                <a:schemeClr val="bg1">
                  <a:alpha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427085" y="3268838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2893123" y="58668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1153780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Tsuen</a:t>
            </a:r>
            <a:r>
              <a:rPr lang="en-US" sz="2400" dirty="0">
                <a:latin typeface="Franklin Gothic Medium"/>
                <a:cs typeface="Franklin Gothic Medium"/>
              </a:rPr>
              <a:t> Wan Line is operational”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1747489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Franklin Gothic Medium"/>
                <a:cs typeface="Franklin Gothic Medium"/>
              </a:rPr>
              <a:t>: “Tung Chung Line is operational”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3" y="115378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Garamond"/>
                <a:cs typeface="Garamond"/>
              </a:rPr>
              <a:t>) = 80%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1753154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Garamond"/>
                <a:cs typeface="Garamond"/>
              </a:rPr>
              <a:t>) = 85%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Parallel components</a:t>
            </a:r>
          </a:p>
        </p:txBody>
      </p:sp>
    </p:spTree>
    <p:extLst>
      <p:ext uri="{BB962C8B-B14F-4D97-AF65-F5344CB8AC3E}">
        <p14:creationId xmlns:p14="http://schemas.microsoft.com/office/powerpoint/2010/main" val="34360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three events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631950"/>
            <a:ext cx="5911850" cy="3162300"/>
            <a:chOff x="1790700" y="1371600"/>
            <a:chExt cx="5911850" cy="3162300"/>
          </a:xfrm>
        </p:grpSpPr>
        <p:sp>
          <p:nvSpPr>
            <p:cNvPr id="9" name="Rectangle 8"/>
            <p:cNvSpPr/>
            <p:nvPr/>
          </p:nvSpPr>
          <p:spPr>
            <a:xfrm>
              <a:off x="1790700" y="1371600"/>
              <a:ext cx="5911850" cy="316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0700" y="1371600"/>
              <a:ext cx="591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Franklin Gothic Medium"/>
                  <a:cs typeface="Franklin Gothic Medium"/>
                </a:rPr>
                <a:t>, and </a:t>
              </a:r>
              <a:r>
                <a:rPr lang="en-US" sz="2800" i="1" dirty="0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Franklin Gothic Medium"/>
                  <a:cs typeface="Franklin Gothic Medium"/>
                </a:rPr>
                <a:t> are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9351" y="2012434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9351" y="2590284"/>
              <a:ext cx="31822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9351" y="3157438"/>
              <a:ext cx="3252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53" y="3782258"/>
              <a:ext cx="53447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).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8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261076-BB28-064A-9E63-D83A1DAEF560}"/>
              </a:ext>
            </a:extLst>
          </p:cNvPr>
          <p:cNvGrpSpPr/>
          <p:nvPr/>
        </p:nvGrpSpPr>
        <p:grpSpPr>
          <a:xfrm>
            <a:off x="5581650" y="3057619"/>
            <a:ext cx="2419350" cy="2510205"/>
            <a:chOff x="5581650" y="3351817"/>
            <a:chExt cx="2419350" cy="2510205"/>
          </a:xfrm>
        </p:grpSpPr>
        <p:grpSp>
          <p:nvGrpSpPr>
            <p:cNvPr id="36" name="Group 35"/>
            <p:cNvGrpSpPr/>
            <p:nvPr/>
          </p:nvGrpSpPr>
          <p:grpSpPr>
            <a:xfrm>
              <a:off x="5875374" y="3715281"/>
              <a:ext cx="1914157" cy="1730492"/>
              <a:chOff x="5875374" y="3893081"/>
              <a:chExt cx="1914157" cy="1730492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6411779" y="3910593"/>
                <a:ext cx="799084" cy="1379349"/>
              </a:xfrm>
              <a:custGeom>
                <a:avLst/>
                <a:gdLst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661799 h 1379349"/>
                  <a:gd name="connsiteX3" fmla="*/ 600136 w 799084"/>
                  <a:gd name="connsiteY3" fmla="*/ 723072 h 1379349"/>
                  <a:gd name="connsiteX4" fmla="*/ 612600 w 799084"/>
                  <a:gd name="connsiteY4" fmla="*/ 733356 h 1379349"/>
                  <a:gd name="connsiteX5" fmla="*/ 399541 w 799084"/>
                  <a:gd name="connsiteY5" fmla="*/ 499874 h 1379349"/>
                  <a:gd name="connsiteX6" fmla="*/ 403333 w 799084"/>
                  <a:gd name="connsiteY6" fmla="*/ 23 h 1379349"/>
                  <a:gd name="connsiteX7" fmla="*/ 781550 w 799084"/>
                  <a:gd name="connsiteY7" fmla="*/ 353439 h 1379349"/>
                  <a:gd name="connsiteX8" fmla="*/ 756987 w 799084"/>
                  <a:gd name="connsiteY8" fmla="*/ 723224 h 1379349"/>
                  <a:gd name="connsiteX9" fmla="*/ 701072 w 799084"/>
                  <a:gd name="connsiteY9" fmla="*/ 827403 h 1379349"/>
                  <a:gd name="connsiteX10" fmla="*/ 730122 w 799084"/>
                  <a:gd name="connsiteY10" fmla="*/ 880923 h 1379349"/>
                  <a:gd name="connsiteX11" fmla="*/ 758316 w 799084"/>
                  <a:gd name="connsiteY11" fmla="*/ 1020574 h 1379349"/>
                  <a:gd name="connsiteX12" fmla="*/ 399541 w 799084"/>
                  <a:gd name="connsiteY12" fmla="*/ 1379349 h 1379349"/>
                  <a:gd name="connsiteX13" fmla="*/ 40766 w 799084"/>
                  <a:gd name="connsiteY13" fmla="*/ 1020574 h 1379349"/>
                  <a:gd name="connsiteX14" fmla="*/ 102039 w 799084"/>
                  <a:gd name="connsiteY14" fmla="*/ 819980 h 1379349"/>
                  <a:gd name="connsiteX15" fmla="*/ 127920 w 799084"/>
                  <a:gd name="connsiteY15" fmla="*/ 788612 h 1379349"/>
                  <a:gd name="connsiteX16" fmla="*/ 95065 w 799084"/>
                  <a:gd name="connsiteY16" fmla="*/ 823537 h 1379349"/>
                  <a:gd name="connsiteX17" fmla="*/ 19055 w 799084"/>
                  <a:gd name="connsiteY17" fmla="*/ 347363 h 1379349"/>
                  <a:gd name="connsiteX18" fmla="*/ 403333 w 799084"/>
                  <a:gd name="connsiteY18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612600 w 799084"/>
                  <a:gd name="connsiteY3" fmla="*/ 733356 h 1379349"/>
                  <a:gd name="connsiteX4" fmla="*/ 399541 w 799084"/>
                  <a:gd name="connsiteY4" fmla="*/ 499874 h 1379349"/>
                  <a:gd name="connsiteX5" fmla="*/ 403333 w 799084"/>
                  <a:gd name="connsiteY5" fmla="*/ 23 h 1379349"/>
                  <a:gd name="connsiteX6" fmla="*/ 781550 w 799084"/>
                  <a:gd name="connsiteY6" fmla="*/ 353439 h 1379349"/>
                  <a:gd name="connsiteX7" fmla="*/ 756987 w 799084"/>
                  <a:gd name="connsiteY7" fmla="*/ 723224 h 1379349"/>
                  <a:gd name="connsiteX8" fmla="*/ 701072 w 799084"/>
                  <a:gd name="connsiteY8" fmla="*/ 827403 h 1379349"/>
                  <a:gd name="connsiteX9" fmla="*/ 730122 w 799084"/>
                  <a:gd name="connsiteY9" fmla="*/ 880923 h 1379349"/>
                  <a:gd name="connsiteX10" fmla="*/ 758316 w 799084"/>
                  <a:gd name="connsiteY10" fmla="*/ 1020574 h 1379349"/>
                  <a:gd name="connsiteX11" fmla="*/ 399541 w 799084"/>
                  <a:gd name="connsiteY11" fmla="*/ 1379349 h 1379349"/>
                  <a:gd name="connsiteX12" fmla="*/ 40766 w 799084"/>
                  <a:gd name="connsiteY12" fmla="*/ 1020574 h 1379349"/>
                  <a:gd name="connsiteX13" fmla="*/ 102039 w 799084"/>
                  <a:gd name="connsiteY13" fmla="*/ 819980 h 1379349"/>
                  <a:gd name="connsiteX14" fmla="*/ 127920 w 799084"/>
                  <a:gd name="connsiteY14" fmla="*/ 788612 h 1379349"/>
                  <a:gd name="connsiteX15" fmla="*/ 95065 w 799084"/>
                  <a:gd name="connsiteY15" fmla="*/ 823537 h 1379349"/>
                  <a:gd name="connsiteX16" fmla="*/ 19055 w 799084"/>
                  <a:gd name="connsiteY16" fmla="*/ 347363 h 1379349"/>
                  <a:gd name="connsiteX17" fmla="*/ 403333 w 799084"/>
                  <a:gd name="connsiteY17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399541 w 799084"/>
                  <a:gd name="connsiteY3" fmla="*/ 499874 h 1379349"/>
                  <a:gd name="connsiteX4" fmla="*/ 403333 w 799084"/>
                  <a:gd name="connsiteY4" fmla="*/ 23 h 1379349"/>
                  <a:gd name="connsiteX5" fmla="*/ 781550 w 799084"/>
                  <a:gd name="connsiteY5" fmla="*/ 353439 h 1379349"/>
                  <a:gd name="connsiteX6" fmla="*/ 756987 w 799084"/>
                  <a:gd name="connsiteY6" fmla="*/ 723224 h 1379349"/>
                  <a:gd name="connsiteX7" fmla="*/ 701072 w 799084"/>
                  <a:gd name="connsiteY7" fmla="*/ 827403 h 1379349"/>
                  <a:gd name="connsiteX8" fmla="*/ 730122 w 799084"/>
                  <a:gd name="connsiteY8" fmla="*/ 880923 h 1379349"/>
                  <a:gd name="connsiteX9" fmla="*/ 758316 w 799084"/>
                  <a:gd name="connsiteY9" fmla="*/ 1020574 h 1379349"/>
                  <a:gd name="connsiteX10" fmla="*/ 399541 w 799084"/>
                  <a:gd name="connsiteY10" fmla="*/ 1379349 h 1379349"/>
                  <a:gd name="connsiteX11" fmla="*/ 40766 w 799084"/>
                  <a:gd name="connsiteY11" fmla="*/ 1020574 h 1379349"/>
                  <a:gd name="connsiteX12" fmla="*/ 102039 w 799084"/>
                  <a:gd name="connsiteY12" fmla="*/ 819980 h 1379349"/>
                  <a:gd name="connsiteX13" fmla="*/ 127920 w 799084"/>
                  <a:gd name="connsiteY13" fmla="*/ 788612 h 1379349"/>
                  <a:gd name="connsiteX14" fmla="*/ 95065 w 799084"/>
                  <a:gd name="connsiteY14" fmla="*/ 823537 h 1379349"/>
                  <a:gd name="connsiteX15" fmla="*/ 19055 w 799084"/>
                  <a:gd name="connsiteY15" fmla="*/ 347363 h 1379349"/>
                  <a:gd name="connsiteX16" fmla="*/ 403333 w 799084"/>
                  <a:gd name="connsiteY16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499874 h 1379349"/>
                  <a:gd name="connsiteX3" fmla="*/ 403333 w 799084"/>
                  <a:gd name="connsiteY3" fmla="*/ 23 h 1379349"/>
                  <a:gd name="connsiteX4" fmla="*/ 781550 w 799084"/>
                  <a:gd name="connsiteY4" fmla="*/ 353439 h 1379349"/>
                  <a:gd name="connsiteX5" fmla="*/ 756987 w 799084"/>
                  <a:gd name="connsiteY5" fmla="*/ 723224 h 1379349"/>
                  <a:gd name="connsiteX6" fmla="*/ 701072 w 799084"/>
                  <a:gd name="connsiteY6" fmla="*/ 827403 h 1379349"/>
                  <a:gd name="connsiteX7" fmla="*/ 730122 w 799084"/>
                  <a:gd name="connsiteY7" fmla="*/ 880923 h 1379349"/>
                  <a:gd name="connsiteX8" fmla="*/ 758316 w 799084"/>
                  <a:gd name="connsiteY8" fmla="*/ 1020574 h 1379349"/>
                  <a:gd name="connsiteX9" fmla="*/ 399541 w 799084"/>
                  <a:gd name="connsiteY9" fmla="*/ 1379349 h 1379349"/>
                  <a:gd name="connsiteX10" fmla="*/ 40766 w 799084"/>
                  <a:gd name="connsiteY10" fmla="*/ 1020574 h 1379349"/>
                  <a:gd name="connsiteX11" fmla="*/ 102039 w 799084"/>
                  <a:gd name="connsiteY11" fmla="*/ 819980 h 1379349"/>
                  <a:gd name="connsiteX12" fmla="*/ 127920 w 799084"/>
                  <a:gd name="connsiteY12" fmla="*/ 788612 h 1379349"/>
                  <a:gd name="connsiteX13" fmla="*/ 95065 w 799084"/>
                  <a:gd name="connsiteY13" fmla="*/ 823537 h 1379349"/>
                  <a:gd name="connsiteX14" fmla="*/ 19055 w 799084"/>
                  <a:gd name="connsiteY14" fmla="*/ 347363 h 1379349"/>
                  <a:gd name="connsiteX15" fmla="*/ 403333 w 799084"/>
                  <a:gd name="connsiteY15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127920 w 799084"/>
                  <a:gd name="connsiteY9" fmla="*/ 788612 h 1379349"/>
                  <a:gd name="connsiteX10" fmla="*/ 95065 w 799084"/>
                  <a:gd name="connsiteY10" fmla="*/ 823537 h 1379349"/>
                  <a:gd name="connsiteX11" fmla="*/ 19055 w 799084"/>
                  <a:gd name="connsiteY11" fmla="*/ 347363 h 1379349"/>
                  <a:gd name="connsiteX12" fmla="*/ 403333 w 799084"/>
                  <a:gd name="connsiteY12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95065 w 799084"/>
                  <a:gd name="connsiteY9" fmla="*/ 823537 h 1379349"/>
                  <a:gd name="connsiteX10" fmla="*/ 19055 w 799084"/>
                  <a:gd name="connsiteY10" fmla="*/ 347363 h 1379349"/>
                  <a:gd name="connsiteX11" fmla="*/ 403333 w 799084"/>
                  <a:gd name="connsiteY11" fmla="*/ 23 h 137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084" h="1379349">
                    <a:moveTo>
                      <a:pt x="403333" y="23"/>
                    </a:moveTo>
                    <a:cubicBezTo>
                      <a:pt x="577500" y="2091"/>
                      <a:pt x="730526" y="145083"/>
                      <a:pt x="781550" y="353439"/>
                    </a:cubicBezTo>
                    <a:cubicBezTo>
                      <a:pt x="811955" y="477599"/>
                      <a:pt x="802221" y="609891"/>
                      <a:pt x="756987" y="723224"/>
                    </a:cubicBezTo>
                    <a:lnTo>
                      <a:pt x="701072" y="827403"/>
                    </a:lnTo>
                    <a:lnTo>
                      <a:pt x="730122" y="880923"/>
                    </a:lnTo>
                    <a:cubicBezTo>
                      <a:pt x="748277" y="923846"/>
                      <a:pt x="758316" y="971038"/>
                      <a:pt x="758316" y="1020574"/>
                    </a:cubicBezTo>
                    <a:cubicBezTo>
                      <a:pt x="758316" y="1218720"/>
                      <a:pt x="597687" y="1379349"/>
                      <a:pt x="399541" y="1379349"/>
                    </a:cubicBezTo>
                    <a:cubicBezTo>
                      <a:pt x="201395" y="1379349"/>
                      <a:pt x="40766" y="1218720"/>
                      <a:pt x="40766" y="1020574"/>
                    </a:cubicBezTo>
                    <a:cubicBezTo>
                      <a:pt x="40766" y="946269"/>
                      <a:pt x="63355" y="877240"/>
                      <a:pt x="102039" y="819980"/>
                    </a:cubicBezTo>
                    <a:lnTo>
                      <a:pt x="95065" y="823537"/>
                    </a:lnTo>
                    <a:cubicBezTo>
                      <a:pt x="5673" y="691904"/>
                      <a:pt x="-23067" y="511858"/>
                      <a:pt x="19055" y="347363"/>
                    </a:cubicBezTo>
                    <a:cubicBezTo>
                      <a:pt x="72476" y="138740"/>
                      <a:pt x="228246" y="-2056"/>
                      <a:pt x="403333" y="23"/>
                    </a:cubicBezTo>
                    <a:close/>
                  </a:path>
                </a:pathLst>
              </a:custGeom>
              <a:solidFill>
                <a:srgbClr val="7F7F7F">
                  <a:alpha val="20000"/>
                </a:srgb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75374" y="4603464"/>
                <a:ext cx="1260774" cy="1020109"/>
              </a:xfrm>
              <a:custGeom>
                <a:avLst/>
                <a:gdLst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752618 w 1260774"/>
                  <a:gd name="connsiteY2" fmla="*/ 596191 h 1020109"/>
                  <a:gd name="connsiteX3" fmla="*/ 608920 w 1260774"/>
                  <a:gd name="connsiteY3" fmla="*/ 325927 h 1020109"/>
                  <a:gd name="connsiteX4" fmla="*/ 611248 w 1260774"/>
                  <a:gd name="connsiteY4" fmla="*/ 302840 h 1020109"/>
                  <a:gd name="connsiteX5" fmla="*/ 934847 w 1260774"/>
                  <a:gd name="connsiteY5" fmla="*/ 0 h 1020109"/>
                  <a:gd name="connsiteX6" fmla="*/ 1260774 w 1260774"/>
                  <a:gd name="connsiteY6" fmla="*/ 325927 h 1020109"/>
                  <a:gd name="connsiteX7" fmla="*/ 934847 w 1260774"/>
                  <a:gd name="connsiteY7" fmla="*/ 651854 h 1020109"/>
                  <a:gd name="connsiteX8" fmla="*/ 928537 w 1260774"/>
                  <a:gd name="connsiteY8" fmla="*/ 651218 h 1020109"/>
                  <a:gd name="connsiteX9" fmla="*/ 915806 w 1260774"/>
                  <a:gd name="connsiteY9" fmla="*/ 685236 h 1020109"/>
                  <a:gd name="connsiteX10" fmla="*/ 570995 w 1260774"/>
                  <a:gd name="connsiteY10" fmla="*/ 988289 h 1020109"/>
                  <a:gd name="connsiteX11" fmla="*/ 47536 w 1260774"/>
                  <a:gd name="connsiteY11" fmla="*/ 848907 h 1020109"/>
                  <a:gd name="connsiteX12" fmla="*/ 175050 w 1260774"/>
                  <a:gd name="connsiteY12" fmla="*/ 321609 h 1020109"/>
                  <a:gd name="connsiteX13" fmla="*/ 605888 w 1260774"/>
                  <a:gd name="connsiteY13" fmla="*/ 169224 h 1020109"/>
                  <a:gd name="connsiteX14" fmla="*/ 647512 w 1260774"/>
                  <a:gd name="connsiteY14" fmla="*/ 175149 h 1020109"/>
                  <a:gd name="connsiteX15" fmla="*/ 664583 w 1260774"/>
                  <a:gd name="connsiteY15" fmla="*/ 143698 h 1020109"/>
                  <a:gd name="connsiteX16" fmla="*/ 934847 w 1260774"/>
                  <a:gd name="connsiteY16" fmla="*/ 0 h 1020109"/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608920 w 1260774"/>
                  <a:gd name="connsiteY2" fmla="*/ 325927 h 1020109"/>
                  <a:gd name="connsiteX3" fmla="*/ 611248 w 1260774"/>
                  <a:gd name="connsiteY3" fmla="*/ 302840 h 1020109"/>
                  <a:gd name="connsiteX4" fmla="*/ 934847 w 1260774"/>
                  <a:gd name="connsiteY4" fmla="*/ 0 h 1020109"/>
                  <a:gd name="connsiteX5" fmla="*/ 1260774 w 1260774"/>
                  <a:gd name="connsiteY5" fmla="*/ 325927 h 1020109"/>
                  <a:gd name="connsiteX6" fmla="*/ 934847 w 1260774"/>
                  <a:gd name="connsiteY6" fmla="*/ 651854 h 1020109"/>
                  <a:gd name="connsiteX7" fmla="*/ 928537 w 1260774"/>
                  <a:gd name="connsiteY7" fmla="*/ 651218 h 1020109"/>
                  <a:gd name="connsiteX8" fmla="*/ 915806 w 1260774"/>
                  <a:gd name="connsiteY8" fmla="*/ 685236 h 1020109"/>
                  <a:gd name="connsiteX9" fmla="*/ 570995 w 1260774"/>
                  <a:gd name="connsiteY9" fmla="*/ 988289 h 1020109"/>
                  <a:gd name="connsiteX10" fmla="*/ 47536 w 1260774"/>
                  <a:gd name="connsiteY10" fmla="*/ 848907 h 1020109"/>
                  <a:gd name="connsiteX11" fmla="*/ 175050 w 1260774"/>
                  <a:gd name="connsiteY11" fmla="*/ 321609 h 1020109"/>
                  <a:gd name="connsiteX12" fmla="*/ 605888 w 1260774"/>
                  <a:gd name="connsiteY12" fmla="*/ 169224 h 1020109"/>
                  <a:gd name="connsiteX13" fmla="*/ 647512 w 1260774"/>
                  <a:gd name="connsiteY13" fmla="*/ 175149 h 1020109"/>
                  <a:gd name="connsiteX14" fmla="*/ 664583 w 1260774"/>
                  <a:gd name="connsiteY14" fmla="*/ 143698 h 1020109"/>
                  <a:gd name="connsiteX15" fmla="*/ 934847 w 1260774"/>
                  <a:gd name="connsiteY15" fmla="*/ 0 h 1020109"/>
                  <a:gd name="connsiteX0" fmla="*/ 611248 w 1260774"/>
                  <a:gd name="connsiteY0" fmla="*/ 302840 h 1020109"/>
                  <a:gd name="connsiteX1" fmla="*/ 608920 w 1260774"/>
                  <a:gd name="connsiteY1" fmla="*/ 325927 h 1020109"/>
                  <a:gd name="connsiteX2" fmla="*/ 611248 w 1260774"/>
                  <a:gd name="connsiteY2" fmla="*/ 302840 h 1020109"/>
                  <a:gd name="connsiteX3" fmla="*/ 934847 w 1260774"/>
                  <a:gd name="connsiteY3" fmla="*/ 0 h 1020109"/>
                  <a:gd name="connsiteX4" fmla="*/ 1260774 w 1260774"/>
                  <a:gd name="connsiteY4" fmla="*/ 325927 h 1020109"/>
                  <a:gd name="connsiteX5" fmla="*/ 934847 w 1260774"/>
                  <a:gd name="connsiteY5" fmla="*/ 651854 h 1020109"/>
                  <a:gd name="connsiteX6" fmla="*/ 928537 w 1260774"/>
                  <a:gd name="connsiteY6" fmla="*/ 651218 h 1020109"/>
                  <a:gd name="connsiteX7" fmla="*/ 915806 w 1260774"/>
                  <a:gd name="connsiteY7" fmla="*/ 685236 h 1020109"/>
                  <a:gd name="connsiteX8" fmla="*/ 570995 w 1260774"/>
                  <a:gd name="connsiteY8" fmla="*/ 988289 h 1020109"/>
                  <a:gd name="connsiteX9" fmla="*/ 47536 w 1260774"/>
                  <a:gd name="connsiteY9" fmla="*/ 848907 h 1020109"/>
                  <a:gd name="connsiteX10" fmla="*/ 175050 w 1260774"/>
                  <a:gd name="connsiteY10" fmla="*/ 321609 h 1020109"/>
                  <a:gd name="connsiteX11" fmla="*/ 605888 w 1260774"/>
                  <a:gd name="connsiteY11" fmla="*/ 169224 h 1020109"/>
                  <a:gd name="connsiteX12" fmla="*/ 647512 w 1260774"/>
                  <a:gd name="connsiteY12" fmla="*/ 175149 h 1020109"/>
                  <a:gd name="connsiteX13" fmla="*/ 664583 w 1260774"/>
                  <a:gd name="connsiteY13" fmla="*/ 143698 h 1020109"/>
                  <a:gd name="connsiteX14" fmla="*/ 934847 w 1260774"/>
                  <a:gd name="connsiteY14" fmla="*/ 0 h 1020109"/>
                  <a:gd name="connsiteX0" fmla="*/ 934847 w 1260774"/>
                  <a:gd name="connsiteY0" fmla="*/ 0 h 1020109"/>
                  <a:gd name="connsiteX1" fmla="*/ 1260774 w 1260774"/>
                  <a:gd name="connsiteY1" fmla="*/ 325927 h 1020109"/>
                  <a:gd name="connsiteX2" fmla="*/ 934847 w 1260774"/>
                  <a:gd name="connsiteY2" fmla="*/ 651854 h 1020109"/>
                  <a:gd name="connsiteX3" fmla="*/ 928537 w 1260774"/>
                  <a:gd name="connsiteY3" fmla="*/ 651218 h 1020109"/>
                  <a:gd name="connsiteX4" fmla="*/ 915806 w 1260774"/>
                  <a:gd name="connsiteY4" fmla="*/ 685236 h 1020109"/>
                  <a:gd name="connsiteX5" fmla="*/ 570995 w 1260774"/>
                  <a:gd name="connsiteY5" fmla="*/ 988289 h 1020109"/>
                  <a:gd name="connsiteX6" fmla="*/ 47536 w 1260774"/>
                  <a:gd name="connsiteY6" fmla="*/ 848907 h 1020109"/>
                  <a:gd name="connsiteX7" fmla="*/ 175050 w 1260774"/>
                  <a:gd name="connsiteY7" fmla="*/ 321609 h 1020109"/>
                  <a:gd name="connsiteX8" fmla="*/ 605888 w 1260774"/>
                  <a:gd name="connsiteY8" fmla="*/ 169224 h 1020109"/>
                  <a:gd name="connsiteX9" fmla="*/ 647512 w 1260774"/>
                  <a:gd name="connsiteY9" fmla="*/ 175149 h 1020109"/>
                  <a:gd name="connsiteX10" fmla="*/ 664583 w 1260774"/>
                  <a:gd name="connsiteY10" fmla="*/ 143698 h 1020109"/>
                  <a:gd name="connsiteX11" fmla="*/ 934847 w 1260774"/>
                  <a:gd name="connsiteY11" fmla="*/ 0 h 102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0774" h="1020109">
                    <a:moveTo>
                      <a:pt x="934847" y="0"/>
                    </a:moveTo>
                    <a:cubicBezTo>
                      <a:pt x="1114852" y="0"/>
                      <a:pt x="1260774" y="145922"/>
                      <a:pt x="1260774" y="325927"/>
                    </a:cubicBezTo>
                    <a:cubicBezTo>
                      <a:pt x="1260774" y="505932"/>
                      <a:pt x="1114852" y="651854"/>
                      <a:pt x="934847" y="651854"/>
                    </a:cubicBezTo>
                    <a:lnTo>
                      <a:pt x="928537" y="651218"/>
                    </a:lnTo>
                    <a:lnTo>
                      <a:pt x="915806" y="685236"/>
                    </a:lnTo>
                    <a:cubicBezTo>
                      <a:pt x="854272" y="820710"/>
                      <a:pt x="726115" y="934779"/>
                      <a:pt x="570995" y="988289"/>
                    </a:cubicBezTo>
                    <a:cubicBezTo>
                      <a:pt x="357512" y="1061931"/>
                      <a:pt x="142209" y="1004602"/>
                      <a:pt x="47536" y="848907"/>
                    </a:cubicBezTo>
                    <a:cubicBezTo>
                      <a:pt x="-48426" y="691094"/>
                      <a:pt x="4295" y="473085"/>
                      <a:pt x="175050" y="321609"/>
                    </a:cubicBezTo>
                    <a:cubicBezTo>
                      <a:pt x="296402" y="213959"/>
                      <a:pt x="457487" y="158085"/>
                      <a:pt x="605888" y="169224"/>
                    </a:cubicBezTo>
                    <a:lnTo>
                      <a:pt x="647512" y="175149"/>
                    </a:lnTo>
                    <a:lnTo>
                      <a:pt x="664583" y="143698"/>
                    </a:lnTo>
                    <a:cubicBezTo>
                      <a:pt x="723155" y="57001"/>
                      <a:pt x="822344" y="0"/>
                      <a:pt x="93484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7172903">
                <a:off x="6732362" y="4449295"/>
                <a:ext cx="799106" cy="1315233"/>
              </a:xfrm>
              <a:custGeom>
                <a:avLst/>
                <a:gdLst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565829 w 799106"/>
                  <a:gd name="connsiteY3" fmla="*/ 791284 h 1315233"/>
                  <a:gd name="connsiteX4" fmla="*/ 234574 w 799106"/>
                  <a:gd name="connsiteY4" fmla="*/ 799142 h 1315233"/>
                  <a:gd name="connsiteX5" fmla="*/ 155755 w 799106"/>
                  <a:gd name="connsiteY5" fmla="*/ 1169679 h 1315233"/>
                  <a:gd name="connsiteX6" fmla="*/ 148467 w 799106"/>
                  <a:gd name="connsiteY6" fmla="*/ 900169 h 1315233"/>
                  <a:gd name="connsiteX7" fmla="*/ 153533 w 799106"/>
                  <a:gd name="connsiteY7" fmla="*/ 892049 h 1315233"/>
                  <a:gd name="connsiteX8" fmla="*/ 126520 w 799106"/>
                  <a:gd name="connsiteY8" fmla="*/ 864839 h 1315233"/>
                  <a:gd name="connsiteX9" fmla="*/ 7971 w 799106"/>
                  <a:gd name="connsiteY9" fmla="*/ 400623 h 1315233"/>
                  <a:gd name="connsiteX10" fmla="*/ 395880 w 799106"/>
                  <a:gd name="connsiteY10" fmla="*/ 22 h 1315233"/>
                  <a:gd name="connsiteX11" fmla="*/ 790152 w 799106"/>
                  <a:gd name="connsiteY11" fmla="*/ 394740 h 1315233"/>
                  <a:gd name="connsiteX12" fmla="*/ 677116 w 799106"/>
                  <a:gd name="connsiteY12" fmla="*/ 859450 h 1315233"/>
                  <a:gd name="connsiteX13" fmla="*/ 653482 w 799106"/>
                  <a:gd name="connsiteY13" fmla="*/ 884042 h 1315233"/>
                  <a:gd name="connsiteX14" fmla="*/ 655241 w 799106"/>
                  <a:gd name="connsiteY14" fmla="*/ 886526 h 1315233"/>
                  <a:gd name="connsiteX15" fmla="*/ 547074 w 799106"/>
                  <a:gd name="connsiteY15" fmla="*/ 1277846 h 1315233"/>
                  <a:gd name="connsiteX16" fmla="*/ 155755 w 799106"/>
                  <a:gd name="connsiteY16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234574 w 799106"/>
                  <a:gd name="connsiteY3" fmla="*/ 799142 h 1315233"/>
                  <a:gd name="connsiteX4" fmla="*/ 155755 w 799106"/>
                  <a:gd name="connsiteY4" fmla="*/ 1169679 h 1315233"/>
                  <a:gd name="connsiteX5" fmla="*/ 148467 w 799106"/>
                  <a:gd name="connsiteY5" fmla="*/ 900169 h 1315233"/>
                  <a:gd name="connsiteX6" fmla="*/ 153533 w 799106"/>
                  <a:gd name="connsiteY6" fmla="*/ 892049 h 1315233"/>
                  <a:gd name="connsiteX7" fmla="*/ 126520 w 799106"/>
                  <a:gd name="connsiteY7" fmla="*/ 864839 h 1315233"/>
                  <a:gd name="connsiteX8" fmla="*/ 7971 w 799106"/>
                  <a:gd name="connsiteY8" fmla="*/ 400623 h 1315233"/>
                  <a:gd name="connsiteX9" fmla="*/ 395880 w 799106"/>
                  <a:gd name="connsiteY9" fmla="*/ 22 h 1315233"/>
                  <a:gd name="connsiteX10" fmla="*/ 790152 w 799106"/>
                  <a:gd name="connsiteY10" fmla="*/ 394740 h 1315233"/>
                  <a:gd name="connsiteX11" fmla="*/ 677116 w 799106"/>
                  <a:gd name="connsiteY11" fmla="*/ 859450 h 1315233"/>
                  <a:gd name="connsiteX12" fmla="*/ 653482 w 799106"/>
                  <a:gd name="connsiteY12" fmla="*/ 884042 h 1315233"/>
                  <a:gd name="connsiteX13" fmla="*/ 655241 w 799106"/>
                  <a:gd name="connsiteY13" fmla="*/ 886526 h 1315233"/>
                  <a:gd name="connsiteX14" fmla="*/ 547074 w 799106"/>
                  <a:gd name="connsiteY14" fmla="*/ 1277846 h 1315233"/>
                  <a:gd name="connsiteX15" fmla="*/ 155755 w 799106"/>
                  <a:gd name="connsiteY15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234574 w 799106"/>
                  <a:gd name="connsiteY2" fmla="*/ 799142 h 1315233"/>
                  <a:gd name="connsiteX3" fmla="*/ 155755 w 799106"/>
                  <a:gd name="connsiteY3" fmla="*/ 1169679 h 1315233"/>
                  <a:gd name="connsiteX4" fmla="*/ 148467 w 799106"/>
                  <a:gd name="connsiteY4" fmla="*/ 900169 h 1315233"/>
                  <a:gd name="connsiteX5" fmla="*/ 153533 w 799106"/>
                  <a:gd name="connsiteY5" fmla="*/ 892049 h 1315233"/>
                  <a:gd name="connsiteX6" fmla="*/ 126520 w 799106"/>
                  <a:gd name="connsiteY6" fmla="*/ 864839 h 1315233"/>
                  <a:gd name="connsiteX7" fmla="*/ 7971 w 799106"/>
                  <a:gd name="connsiteY7" fmla="*/ 400623 h 1315233"/>
                  <a:gd name="connsiteX8" fmla="*/ 395880 w 799106"/>
                  <a:gd name="connsiteY8" fmla="*/ 22 h 1315233"/>
                  <a:gd name="connsiteX9" fmla="*/ 790152 w 799106"/>
                  <a:gd name="connsiteY9" fmla="*/ 394740 h 1315233"/>
                  <a:gd name="connsiteX10" fmla="*/ 677116 w 799106"/>
                  <a:gd name="connsiteY10" fmla="*/ 859450 h 1315233"/>
                  <a:gd name="connsiteX11" fmla="*/ 653482 w 799106"/>
                  <a:gd name="connsiteY11" fmla="*/ 884042 h 1315233"/>
                  <a:gd name="connsiteX12" fmla="*/ 655241 w 799106"/>
                  <a:gd name="connsiteY12" fmla="*/ 886526 h 1315233"/>
                  <a:gd name="connsiteX13" fmla="*/ 547074 w 799106"/>
                  <a:gd name="connsiteY13" fmla="*/ 1277846 h 1315233"/>
                  <a:gd name="connsiteX14" fmla="*/ 155755 w 799106"/>
                  <a:gd name="connsiteY14" fmla="*/ 1169679 h 1315233"/>
                  <a:gd name="connsiteX0" fmla="*/ 155755 w 799106"/>
                  <a:gd name="connsiteY0" fmla="*/ 1169679 h 1315233"/>
                  <a:gd name="connsiteX1" fmla="*/ 148467 w 799106"/>
                  <a:gd name="connsiteY1" fmla="*/ 900169 h 1315233"/>
                  <a:gd name="connsiteX2" fmla="*/ 153533 w 799106"/>
                  <a:gd name="connsiteY2" fmla="*/ 892049 h 1315233"/>
                  <a:gd name="connsiteX3" fmla="*/ 126520 w 799106"/>
                  <a:gd name="connsiteY3" fmla="*/ 864839 h 1315233"/>
                  <a:gd name="connsiteX4" fmla="*/ 7971 w 799106"/>
                  <a:gd name="connsiteY4" fmla="*/ 400623 h 1315233"/>
                  <a:gd name="connsiteX5" fmla="*/ 395880 w 799106"/>
                  <a:gd name="connsiteY5" fmla="*/ 22 h 1315233"/>
                  <a:gd name="connsiteX6" fmla="*/ 790152 w 799106"/>
                  <a:gd name="connsiteY6" fmla="*/ 394740 h 1315233"/>
                  <a:gd name="connsiteX7" fmla="*/ 677116 w 799106"/>
                  <a:gd name="connsiteY7" fmla="*/ 859450 h 1315233"/>
                  <a:gd name="connsiteX8" fmla="*/ 653482 w 799106"/>
                  <a:gd name="connsiteY8" fmla="*/ 884042 h 1315233"/>
                  <a:gd name="connsiteX9" fmla="*/ 655241 w 799106"/>
                  <a:gd name="connsiteY9" fmla="*/ 886526 h 1315233"/>
                  <a:gd name="connsiteX10" fmla="*/ 547074 w 799106"/>
                  <a:gd name="connsiteY10" fmla="*/ 1277846 h 1315233"/>
                  <a:gd name="connsiteX11" fmla="*/ 155755 w 799106"/>
                  <a:gd name="connsiteY11" fmla="*/ 1169679 h 13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106" h="1315233">
                    <a:moveTo>
                      <a:pt x="155755" y="1169679"/>
                    </a:moveTo>
                    <a:cubicBezTo>
                      <a:pt x="106886" y="1083474"/>
                      <a:pt x="107477" y="982709"/>
                      <a:pt x="148467" y="900169"/>
                    </a:cubicBezTo>
                    <a:lnTo>
                      <a:pt x="153533" y="892049"/>
                    </a:lnTo>
                    <a:lnTo>
                      <a:pt x="126520" y="864839"/>
                    </a:lnTo>
                    <a:cubicBezTo>
                      <a:pt x="26330" y="747568"/>
                      <a:pt x="-19820" y="572261"/>
                      <a:pt x="7971" y="400623"/>
                    </a:cubicBezTo>
                    <a:cubicBezTo>
                      <a:pt x="45438" y="169235"/>
                      <a:pt x="207189" y="2192"/>
                      <a:pt x="395880" y="22"/>
                    </a:cubicBezTo>
                    <a:cubicBezTo>
                      <a:pt x="585525" y="-2159"/>
                      <a:pt x="750264" y="162766"/>
                      <a:pt x="790152" y="394740"/>
                    </a:cubicBezTo>
                    <a:cubicBezTo>
                      <a:pt x="819480" y="565300"/>
                      <a:pt x="775468" y="740666"/>
                      <a:pt x="677116" y="859450"/>
                    </a:cubicBezTo>
                    <a:lnTo>
                      <a:pt x="653482" y="884042"/>
                    </a:lnTo>
                    <a:lnTo>
                      <a:pt x="655241" y="886526"/>
                    </a:lnTo>
                    <a:cubicBezTo>
                      <a:pt x="733431" y="1024455"/>
                      <a:pt x="685003" y="1199656"/>
                      <a:pt x="547074" y="1277846"/>
                    </a:cubicBezTo>
                    <a:cubicBezTo>
                      <a:pt x="409145" y="1356036"/>
                      <a:pt x="233945" y="1307608"/>
                      <a:pt x="155755" y="116967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60400" y="3893081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sz="2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06350" y="5054099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18983" y="5039767"/>
                <a:ext cx="468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7</a:t>
                </a:r>
                <a:endParaRPr lang="en-US" sz="2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58507" y="3351817"/>
              <a:ext cx="1842310" cy="2449246"/>
              <a:chOff x="5858507" y="3529617"/>
              <a:chExt cx="1842310" cy="244924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858507" y="5578753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2088" y="352961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47460" y="5515764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76313" y="4734460"/>
                <a:ext cx="6735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1/36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5581650" y="3351817"/>
              <a:ext cx="2419350" cy="2510205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57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501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 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429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be “first roll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38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rolls is </a:t>
            </a:r>
            <a:r>
              <a:rPr lang="en-US" sz="2800" dirty="0">
                <a:latin typeface="Courier New"/>
                <a:cs typeface="Courier New"/>
              </a:rPr>
              <a:t>9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0973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many events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/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350" y="1371600"/>
              <a:ext cx="762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 </a:t>
              </a:r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for every subset</a:t>
              </a:r>
              <a:r>
                <a:rPr lang="en-US" sz="2800" dirty="0">
                  <a:latin typeface="Franklin Gothic Medium"/>
                  <a:cs typeface="Franklin Gothic Medium"/>
                </a:rPr>
                <a:t> of the events, the probability of the intersection is the product of their probabilities.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752148"/>
            <a:ext cx="8229600" cy="1667224"/>
            <a:chOff x="457200" y="3966833"/>
            <a:chExt cx="8229600" cy="166722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4679950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Independence is preserved if we replace some event(s) by their complements, intersections, unions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96683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Algebra of independent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" y="2520949"/>
            <a:ext cx="9156689" cy="4337051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8079702">
            <a:off x="4813364" y="1312445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766123" y="32252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4415" y="514349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8555" y="3341428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86815" y="2520949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351" y="3377952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</p:spTree>
    <p:extLst>
      <p:ext uri="{BB962C8B-B14F-4D97-AF65-F5344CB8AC3E}">
        <p14:creationId xmlns:p14="http://schemas.microsoft.com/office/powerpoint/2010/main" val="41505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5" grpId="0" animBg="1"/>
      <p:bldP spid="2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968" y="1429706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968" y="2386113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7968" y="1910420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7968" y="2845088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968" y="1429706"/>
            <a:ext cx="1848674" cy="187704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1949867871570711906table_tennis_omar_abo-na_01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210">
            <a:off x="5665919" y="2322878"/>
            <a:ext cx="3166412" cy="289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Playoffs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wins 60% of her ping pong matches against Bob. They meet for a 3 match playoff. What are the chances that Alice will win the playoff?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0197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557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be the event Alice wins match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705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assume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 = 0.6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also assume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5644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01967" y="139359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863402" y="1692044"/>
            <a:ext cx="2136684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044" y="2058454"/>
            <a:ext cx="50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21165" y="968316"/>
            <a:ext cx="1854880" cy="2385027"/>
            <a:chOff x="6921165" y="968316"/>
            <a:chExt cx="1854880" cy="2385027"/>
          </a:xfrm>
        </p:grpSpPr>
        <p:sp>
          <p:nvSpPr>
            <p:cNvPr id="11" name="Rounded Rectangle 10"/>
            <p:cNvSpPr/>
            <p:nvPr/>
          </p:nvSpPr>
          <p:spPr>
            <a:xfrm>
              <a:off x="6934894" y="1334557"/>
              <a:ext cx="1841151" cy="1991326"/>
            </a:xfrm>
            <a:custGeom>
              <a:avLst/>
              <a:gdLst>
                <a:gd name="connsiteX0" fmla="*/ 0 w 3441700"/>
                <a:gd name="connsiteY0" fmla="*/ 304806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0 w 3441700"/>
                <a:gd name="connsiteY8" fmla="*/ 304806 h 1828800"/>
                <a:gd name="connsiteX0" fmla="*/ 2375243 w 3441700"/>
                <a:gd name="connsiteY0" fmla="*/ 442104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1780752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823784 w 1890241"/>
                <a:gd name="connsiteY0" fmla="*/ 442104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823784 w 1890241"/>
                <a:gd name="connsiteY8" fmla="*/ 442104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8" fmla="*/ 1034679 w 1890241"/>
                <a:gd name="connsiteY8" fmla="*/ 98305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0" fmla="*/ 713946 w 1660948"/>
                <a:gd name="connsiteY0" fmla="*/ 6865 h 1828800"/>
                <a:gd name="connsiteX1" fmla="*/ 1356142 w 1660948"/>
                <a:gd name="connsiteY1" fmla="*/ 0 h 1828800"/>
                <a:gd name="connsiteX2" fmla="*/ 1660948 w 1660948"/>
                <a:gd name="connsiteY2" fmla="*/ 304806 h 1828800"/>
                <a:gd name="connsiteX3" fmla="*/ 1660948 w 1660948"/>
                <a:gd name="connsiteY3" fmla="*/ 1523994 h 1828800"/>
                <a:gd name="connsiteX4" fmla="*/ 1356142 w 1660948"/>
                <a:gd name="connsiteY4" fmla="*/ 1828800 h 1828800"/>
                <a:gd name="connsiteX5" fmla="*/ 0 w 1660948"/>
                <a:gd name="connsiteY5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948" h="1828800">
                  <a:moveTo>
                    <a:pt x="713946" y="6865"/>
                  </a:moveTo>
                  <a:lnTo>
                    <a:pt x="1356142" y="0"/>
                  </a:lnTo>
                  <a:cubicBezTo>
                    <a:pt x="1524482" y="0"/>
                    <a:pt x="1660948" y="136466"/>
                    <a:pt x="1660948" y="304806"/>
                  </a:cubicBezTo>
                  <a:lnTo>
                    <a:pt x="1660948" y="1523994"/>
                  </a:lnTo>
                  <a:cubicBezTo>
                    <a:pt x="1660948" y="1692334"/>
                    <a:pt x="1524482" y="1828800"/>
                    <a:pt x="1356142" y="1828800"/>
                  </a:cubicBezTo>
                  <a:lnTo>
                    <a:pt x="0" y="1828800"/>
                  </a:lnTo>
                </a:path>
              </a:pathLst>
            </a:custGeom>
            <a:solidFill>
              <a:schemeClr val="bg1">
                <a:alpha val="75000"/>
              </a:schemeClr>
            </a:solidFill>
            <a:ln w="5715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921165" y="1216640"/>
              <a:ext cx="852380" cy="21367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02769" y="968316"/>
              <a:ext cx="431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1369858"/>
            <a:ext cx="4629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conditional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represents the probability of event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assuming event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happened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probabilities with respect to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reduced sample space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 are given by the formula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42506" y="4851399"/>
            <a:ext cx="3458987" cy="1103425"/>
            <a:chOff x="622776" y="3764643"/>
            <a:chExt cx="3458987" cy="1103425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15295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819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1298454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22776" y="3777930"/>
              <a:ext cx="3458987" cy="109013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5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Playoffs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8ECE0C-2CBC-A54B-9CAF-ECA6CBDC0BB4}"/>
              </a:ext>
            </a:extLst>
          </p:cNvPr>
          <p:cNvSpPr txBox="1"/>
          <p:nvPr/>
        </p:nvSpPr>
        <p:spPr>
          <a:xfrm>
            <a:off x="1995194" y="1357156"/>
            <a:ext cx="157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outcome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E26A8-D92A-F849-AF72-898AB730802E}"/>
              </a:ext>
            </a:extLst>
          </p:cNvPr>
          <p:cNvSpPr txBox="1"/>
          <p:nvPr/>
        </p:nvSpPr>
        <p:spPr>
          <a:xfrm>
            <a:off x="4092432" y="1357156"/>
            <a:ext cx="210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EACADB-B498-D841-9501-D53DA6F91C10}"/>
              </a:ext>
            </a:extLst>
          </p:cNvPr>
          <p:cNvCxnSpPr>
            <a:cxnSpLocks/>
          </p:cNvCxnSpPr>
          <p:nvPr/>
        </p:nvCxnSpPr>
        <p:spPr>
          <a:xfrm>
            <a:off x="1995194" y="1941260"/>
            <a:ext cx="4814678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AA77E-3712-6142-A82E-B367029BA244}"/>
              </a:ext>
            </a:extLst>
          </p:cNvPr>
          <p:cNvSpPr/>
          <p:nvPr/>
        </p:nvSpPr>
        <p:spPr>
          <a:xfrm>
            <a:off x="600260" y="5430944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trials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4538A-A007-6241-8AE0-524C9660763D}"/>
              </a:ext>
            </a:extLst>
          </p:cNvPr>
          <p:cNvSpPr/>
          <p:nvPr/>
        </p:nvSpPr>
        <p:spPr>
          <a:xfrm>
            <a:off x="457200" y="1216752"/>
            <a:ext cx="67217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trials, each succeeds independently with </a:t>
            </a:r>
          </a:p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probability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E6A87-A9F5-1748-8B5A-24D54DC234E2}"/>
              </a:ext>
            </a:extLst>
          </p:cNvPr>
          <p:cNvSpPr/>
          <p:nvPr/>
        </p:nvSpPr>
        <p:spPr>
          <a:xfrm>
            <a:off x="457200" y="2441205"/>
            <a:ext cx="6919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 probability at least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out of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succeed is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0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Playoffs</a:t>
            </a:r>
          </a:p>
        </p:txBody>
      </p:sp>
      <p:pic>
        <p:nvPicPr>
          <p:cNvPr id="8" name="Picture 7" descr="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" y="1489378"/>
            <a:ext cx="4555048" cy="3441420"/>
          </a:xfrm>
          <a:prstGeom prst="rect">
            <a:avLst/>
          </a:prstGeom>
        </p:spPr>
      </p:pic>
      <p:pic>
        <p:nvPicPr>
          <p:cNvPr id="9" name="Picture 8" descr="matches p=.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29" y="1489378"/>
            <a:ext cx="4555048" cy="344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7830" y="4067478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7080" y="4099228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056" y="4994578"/>
            <a:ext cx="72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probability that Alice wins an 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Franklin Gothic Medium"/>
                <a:cs typeface="Franklin Gothic Medium"/>
              </a:rPr>
              <a:t> game tournament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7093" y="4529143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843" y="4529143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91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1591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Lakers and the Celtics meet for a 7-game playoff. They play until one team wins four games.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6483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the Lakers win 60% of the time. What is the probability that all 7 games are played?</a:t>
            </a:r>
          </a:p>
        </p:txBody>
      </p:sp>
      <p:pic>
        <p:nvPicPr>
          <p:cNvPr id="11" name="Picture 10" descr="lakers_celtic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859745"/>
            <a:ext cx="3854450" cy="2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89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73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DD0-0B56-A943-A680-4D9F985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37908-C6A2-B245-8E0E-67B34A29313F}"/>
              </a:ext>
            </a:extLst>
          </p:cNvPr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A5A8F6-E005-B948-97FD-10C6B06D5961}"/>
                </a:ext>
              </a:extLst>
            </p:cNvPr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D665C-C5D1-BA4F-A251-106BDF6CD972}"/>
                </a:ext>
              </a:extLst>
            </p:cNvPr>
            <p:cNvSpPr txBox="1"/>
            <p:nvPr/>
          </p:nvSpPr>
          <p:spPr>
            <a:xfrm>
              <a:off x="895350" y="1371600"/>
              <a:ext cx="76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 panose="020B0603020102020204" pitchFamily="34" charset="0"/>
                  <a:cs typeface="Garamond"/>
                </a:rPr>
                <a:t> and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conditioned on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F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B89CE5-33BB-7249-8EC9-326C5505EFF0}"/>
              </a:ext>
            </a:extLst>
          </p:cNvPr>
          <p:cNvSpPr/>
          <p:nvPr/>
        </p:nvSpPr>
        <p:spPr>
          <a:xfrm>
            <a:off x="1996615" y="2077820"/>
            <a:ext cx="5150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∩ 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30570-9B1E-5E43-9EDF-6534E1C9422B}"/>
              </a:ext>
            </a:extLst>
          </p:cNvPr>
          <p:cNvSpPr/>
          <p:nvPr/>
        </p:nvSpPr>
        <p:spPr>
          <a:xfrm>
            <a:off x="2379503" y="464077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 ∩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736D3-75CC-F44B-9454-D29176CD60F8}"/>
              </a:ext>
            </a:extLst>
          </p:cNvPr>
          <p:cNvSpPr txBox="1"/>
          <p:nvPr/>
        </p:nvSpPr>
        <p:spPr>
          <a:xfrm>
            <a:off x="457200" y="3734763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Alternative definition:</a:t>
            </a:r>
          </a:p>
        </p:txBody>
      </p:sp>
    </p:spTree>
    <p:extLst>
      <p:ext uri="{BB962C8B-B14F-4D97-AF65-F5344CB8AC3E}">
        <p14:creationId xmlns:p14="http://schemas.microsoft.com/office/powerpoint/2010/main" val="25752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BFAD-9B3A-5145-9C72-7DCE4CD2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does not preserve independence</a:t>
            </a:r>
          </a:p>
        </p:txBody>
      </p:sp>
      <p:pic>
        <p:nvPicPr>
          <p:cNvPr id="4" name="Picture 3" descr="Die_Spire_01_4832.png">
            <a:extLst>
              <a:ext uri="{FF2B5EF4-FFF2-40B4-BE49-F238E27FC236}">
                <a16:creationId xmlns:a16="http://schemas.microsoft.com/office/drawing/2014/main" id="{5B65E798-430A-294D-8C13-D372D57F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>
            <a:extLst>
              <a:ext uri="{FF2B5EF4-FFF2-40B4-BE49-F238E27FC236}">
                <a16:creationId xmlns:a16="http://schemas.microsoft.com/office/drawing/2014/main" id="{1B50EC46-7789-FC46-9994-DAF5006F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4AE99-1B32-464A-B732-ED3004CAE41D}"/>
              </a:ext>
            </a:extLst>
          </p:cNvPr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5B67-1BD5-BA40-ABCB-FBD440169F19}"/>
              </a:ext>
            </a:extLst>
          </p:cNvPr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C1F6-F444-494E-81F5-1FF4ECEFBD12}"/>
              </a:ext>
            </a:extLst>
          </p:cNvPr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316685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A565-82D6-0946-9377-F6C4671F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may destroy dependence</a:t>
            </a:r>
          </a:p>
        </p:txBody>
      </p:sp>
    </p:spTree>
    <p:extLst>
      <p:ext uri="{BB962C8B-B14F-4D97-AF65-F5344CB8AC3E}">
        <p14:creationId xmlns:p14="http://schemas.microsoft.com/office/powerpoint/2010/main" val="14944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22371"/>
            <a:ext cx="452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2 dice. You win if the sum of the outcomes is 8.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916484"/>
            <a:ext cx="447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die toss is a 4. Should you be happy?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4712" y="635521"/>
            <a:ext cx="1428751" cy="695690"/>
            <a:chOff x="6094712" y="1311383"/>
            <a:chExt cx="1428751" cy="695690"/>
          </a:xfrm>
        </p:grpSpPr>
        <p:pic>
          <p:nvPicPr>
            <p:cNvPr id="7" name="Picture 6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313" y="1314923"/>
              <a:ext cx="692150" cy="692150"/>
            </a:xfrm>
            <a:prstGeom prst="rect">
              <a:avLst/>
            </a:prstGeom>
          </p:spPr>
        </p:pic>
        <p:pic>
          <p:nvPicPr>
            <p:cNvPr id="8" name="Picture 7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2" y="1311383"/>
              <a:ext cx="692151" cy="69215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94711" y="2046919"/>
            <a:ext cx="1435617" cy="692152"/>
            <a:chOff x="6094711" y="2998205"/>
            <a:chExt cx="1435617" cy="692152"/>
          </a:xfrm>
        </p:grpSpPr>
        <p:pic>
          <p:nvPicPr>
            <p:cNvPr id="9" name="Picture 8" descr="Dice-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1" y="2998205"/>
              <a:ext cx="692152" cy="692152"/>
            </a:xfrm>
            <a:prstGeom prst="rect">
              <a:avLst/>
            </a:prstGeom>
          </p:spPr>
        </p:pic>
        <p:pic>
          <p:nvPicPr>
            <p:cNvPr id="10" name="Picture 9" descr="Dic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8" y="2998205"/>
              <a:ext cx="692150" cy="69215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54106" y="3109785"/>
              <a:ext cx="432487" cy="432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1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9DD18-0640-234C-8624-5D54730FF240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Now suppose you win if the sum is 7.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Your first toss is a 4. Should you be happy? </a:t>
            </a:r>
          </a:p>
        </p:txBody>
      </p:sp>
    </p:spTree>
    <p:extLst>
      <p:ext uri="{BB962C8B-B14F-4D97-AF65-F5344CB8AC3E}">
        <p14:creationId xmlns:p14="http://schemas.microsoft.com/office/powerpoint/2010/main" val="235719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conditional probabilities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6985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1. Conditional probabilities are probabilities: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2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. Under equally likely outcomes,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381936" y="4501983"/>
            <a:ext cx="6533460" cy="998171"/>
            <a:chOff x="708819" y="3764643"/>
            <a:chExt cx="6533460" cy="998171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4762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40527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463590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311A91-AC6A-CA4C-BE81-48E0C78AEDEF}"/>
              </a:ext>
            </a:extLst>
          </p:cNvPr>
          <p:cNvSpPr txBox="1"/>
          <p:nvPr/>
        </p:nvSpPr>
        <p:spPr>
          <a:xfrm>
            <a:off x="866427" y="2120046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F | F</a:t>
            </a:r>
            <a:r>
              <a:rPr lang="en-US" sz="2800" dirty="0">
                <a:latin typeface="Garamond"/>
                <a:cs typeface="Garamond"/>
              </a:rPr>
              <a:t>)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F2555-A638-9E4D-BBB6-AC6B6CA0EB28}"/>
              </a:ext>
            </a:extLst>
          </p:cNvPr>
          <p:cNvSpPr txBox="1"/>
          <p:nvPr/>
        </p:nvSpPr>
        <p:spPr>
          <a:xfrm>
            <a:off x="866426" y="2720563"/>
            <a:ext cx="691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 ∪ 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| F</a:t>
            </a:r>
            <a:r>
              <a:rPr lang="en-US" sz="2800" dirty="0">
                <a:latin typeface="Garamond"/>
                <a:cs typeface="Garamond"/>
              </a:rPr>
              <a:t>) +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 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if disjoint</a:t>
            </a:r>
          </a:p>
        </p:txBody>
      </p:sp>
    </p:spTree>
    <p:extLst>
      <p:ext uri="{BB962C8B-B14F-4D97-AF65-F5344CB8AC3E}">
        <p14:creationId xmlns:p14="http://schemas.microsoft.com/office/powerpoint/2010/main" val="24984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93986-8593-6B4A-A490-677263D0C3A5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dice. The smaller value is a 2. What is the probability that the larger value is 1, 2, …, 6?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BA93-BC6E-584B-B4DF-1ABA57B8E6AC}"/>
              </a:ext>
            </a:extLst>
          </p:cNvPr>
          <p:cNvSpPr txBox="1"/>
          <p:nvPr/>
        </p:nvSpPr>
        <p:spPr>
          <a:xfrm>
            <a:off x="838863" y="2223231"/>
            <a:ext cx="42498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11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16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21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26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31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36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41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46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51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56</a:t>
            </a:r>
            <a:endParaRPr lang="en-US" sz="3200" dirty="0">
              <a:latin typeface="Garamond"/>
              <a:cs typeface="Garamond"/>
            </a:endParaRPr>
          </a:p>
          <a:p>
            <a:r>
              <a:rPr lang="en-US" sz="3200" dirty="0">
                <a:latin typeface="Courier New"/>
                <a:cs typeface="Courier New"/>
              </a:rPr>
              <a:t>61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62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63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64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65</a:t>
            </a:r>
            <a:r>
              <a:rPr lang="en-US" sz="3200" dirty="0">
                <a:latin typeface="Garamond"/>
                <a:cs typeface="Courier New"/>
              </a:rPr>
              <a:t> 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66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6796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371" y="3131795"/>
            <a:ext cx="740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draw a random card and see a black side. What are the chances the other side is 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120" y="991955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2520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78629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1029" y="1144355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9788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02188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432" y="4792473"/>
            <a:ext cx="162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A: </a:t>
            </a:r>
            <a:r>
              <a:rPr lang="en-US" sz="4400" dirty="0">
                <a:latin typeface="Garamond"/>
                <a:cs typeface="Garamond"/>
              </a:rPr>
              <a:t>1/4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993" y="4799050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B: </a:t>
            </a:r>
            <a:r>
              <a:rPr lang="en-US" sz="4400" dirty="0">
                <a:latin typeface="Garamond"/>
                <a:cs typeface="Garamond"/>
              </a:rPr>
              <a:t>1/3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9314" y="4785896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C: </a:t>
            </a:r>
            <a:r>
              <a:rPr lang="en-US" sz="4400" dirty="0">
                <a:latin typeface="Garamond"/>
                <a:cs typeface="Garamond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1269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Microsoft Office PowerPoint</Application>
  <PresentationFormat>On-screen Show (4:3)</PresentationFormat>
  <Paragraphs>285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2. Conditional Probability</vt:lpstr>
      <vt:lpstr>Coins game</vt:lpstr>
      <vt:lpstr>Coins game</vt:lpstr>
      <vt:lpstr>Conditional probability</vt:lpstr>
      <vt:lpstr>PowerPoint Presentation</vt:lpstr>
      <vt:lpstr>PowerPoint Presentation</vt:lpstr>
      <vt:lpstr>Properties of conditional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multiplication rule</vt:lpstr>
      <vt:lpstr>PowerPoint Presentation</vt:lpstr>
      <vt:lpstr>PowerPoint Presentation</vt:lpstr>
      <vt:lpstr>Total probability theorem</vt:lpstr>
      <vt:lpstr>PowerPoint Presentation</vt:lpstr>
      <vt:lpstr>Multiple choice quiz</vt:lpstr>
      <vt:lpstr>Multiple choice quiz</vt:lpstr>
      <vt:lpstr>PowerPoint Presentation</vt:lpstr>
      <vt:lpstr>PowerPoint Presentation</vt:lpstr>
      <vt:lpstr>Cause and effect</vt:lpstr>
      <vt:lpstr>Bayes’ rule</vt:lpstr>
      <vt:lpstr>Cause and effect</vt:lpstr>
      <vt:lpstr>Cause and effect</vt:lpstr>
      <vt:lpstr>PowerPoint Presentation</vt:lpstr>
      <vt:lpstr>Summary of conditional probability</vt:lpstr>
      <vt:lpstr>Independence of two events</vt:lpstr>
      <vt:lpstr>Examples of (in)dependence</vt:lpstr>
      <vt:lpstr>Sequential components</vt:lpstr>
      <vt:lpstr>Algebra of independent events</vt:lpstr>
      <vt:lpstr>Parallel components</vt:lpstr>
      <vt:lpstr>Independence of three events</vt:lpstr>
      <vt:lpstr>(In)dependence of three events</vt:lpstr>
      <vt:lpstr>(In)dependence of three events</vt:lpstr>
      <vt:lpstr>Independence of many events</vt:lpstr>
      <vt:lpstr>Multiple components</vt:lpstr>
      <vt:lpstr>Multiple components</vt:lpstr>
      <vt:lpstr>Playoffs</vt:lpstr>
      <vt:lpstr>Playoffs</vt:lpstr>
      <vt:lpstr>Bernoulli trials</vt:lpstr>
      <vt:lpstr>Playoffs</vt:lpstr>
      <vt:lpstr>PowerPoint Presentation</vt:lpstr>
      <vt:lpstr>PowerPoint Presentation</vt:lpstr>
      <vt:lpstr>Conditional independence</vt:lpstr>
      <vt:lpstr>Conditioning does not preserve independence</vt:lpstr>
      <vt:lpstr>Conditioning may destroy dependence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YU, Chi To</cp:lastModifiedBy>
  <cp:revision>121</cp:revision>
  <cp:lastPrinted>2019-01-11T08:58:55Z</cp:lastPrinted>
  <dcterms:created xsi:type="dcterms:W3CDTF">2013-01-07T07:20:47Z</dcterms:created>
  <dcterms:modified xsi:type="dcterms:W3CDTF">2019-01-16T01:18:08Z</dcterms:modified>
</cp:coreProperties>
</file>