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3732" autoAdjust="0"/>
  </p:normalViewPr>
  <p:slideViewPr>
    <p:cSldViewPr snapToGrid="0">
      <p:cViewPr varScale="1">
        <p:scale>
          <a:sx n="136" d="100"/>
          <a:sy n="136" d="100"/>
        </p:scale>
        <p:origin x="564" y="1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EBAA-12BE-462C-86C0-ED551697A0A5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0C309-CD17-44EF-AC7C-D105D54C99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1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Regelverhalten sieht Ziemlich unglaublich aus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Aber das wollen wir gar nicht</a:t>
            </a:r>
          </a:p>
          <a:p>
            <a:endParaRPr lang="de-DE" dirty="0"/>
          </a:p>
          <a:p>
            <a:r>
              <a:rPr lang="de-DE" dirty="0"/>
              <a:t>Beschleunigung von bis zu 40.000 g </a:t>
            </a:r>
          </a:p>
          <a:p>
            <a:endParaRPr lang="de-DE" dirty="0"/>
          </a:p>
          <a:p>
            <a:r>
              <a:rPr lang="de-DE" dirty="0"/>
              <a:t>Mensch wird bei 5g Bewusstlos</a:t>
            </a:r>
          </a:p>
          <a:p>
            <a:endParaRPr lang="de-DE" dirty="0"/>
          </a:p>
          <a:p>
            <a:r>
              <a:rPr lang="de-DE" dirty="0"/>
              <a:t>Und der Ladung tut das auch nicht gut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318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Beschränkung der Beschleunigung auf 0,5g</a:t>
            </a:r>
          </a:p>
          <a:p>
            <a:endParaRPr lang="de-DE" dirty="0"/>
          </a:p>
          <a:p>
            <a:r>
              <a:rPr lang="de-DE" dirty="0"/>
              <a:t>Dafür muss </a:t>
            </a:r>
            <a:r>
              <a:rPr lang="de-DE" dirty="0" err="1"/>
              <a:t>F_a</a:t>
            </a:r>
            <a:r>
              <a:rPr lang="de-DE" dirty="0"/>
              <a:t> beschränkt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5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Nun ist mir eine Idee gekommen. Die Beschleunigung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desLaderaums</a:t>
            </a:r>
            <a:r>
              <a:rPr lang="de-DE" b="0" i="0" dirty="0">
                <a:effectLst/>
                <a:latin typeface="Arial" panose="020B0604020202020204" pitchFamily="34" charset="0"/>
              </a:rPr>
              <a:t> und die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Uberwindung</a:t>
            </a:r>
            <a:r>
              <a:rPr lang="de-DE" b="0" i="0" dirty="0">
                <a:effectLst/>
                <a:latin typeface="Arial" panose="020B0604020202020204" pitchFamily="34" charset="0"/>
              </a:rPr>
              <a:t> der Feder-R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uckstellkraftkann</a:t>
            </a:r>
            <a:r>
              <a:rPr lang="de-DE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unabh</a:t>
            </a:r>
            <a:r>
              <a:rPr lang="de-DE" b="0" i="0" dirty="0">
                <a:effectLst/>
                <a:latin typeface="Arial" panose="020B0604020202020204" pitchFamily="34" charset="0"/>
              </a:rPr>
              <a:t>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angig</a:t>
            </a:r>
            <a:r>
              <a:rPr lang="de-DE" b="0" i="0" dirty="0">
                <a:effectLst/>
                <a:latin typeface="Arial" panose="020B0604020202020204" pitchFamily="34" charset="0"/>
              </a:rPr>
              <a:t> voneinander sein. In jedem beliebigen Ar-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beitspunkt</a:t>
            </a:r>
            <a:r>
              <a:rPr lang="de-DE" b="0" i="0" dirty="0">
                <a:effectLst/>
                <a:latin typeface="Arial" panose="020B0604020202020204" pitchFamily="34" charset="0"/>
              </a:rPr>
              <a:t> kann die Kraft der Feder berechnet werden,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undauf</a:t>
            </a:r>
            <a:r>
              <a:rPr lang="de-DE" b="0" i="0" dirty="0">
                <a:effectLst/>
                <a:latin typeface="Arial" panose="020B0604020202020204" pitchFamily="34" charset="0"/>
              </a:rPr>
              <a:t> die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Stellgr</a:t>
            </a:r>
            <a:r>
              <a:rPr lang="de-DE" b="0" i="0" dirty="0">
                <a:effectLst/>
                <a:latin typeface="Arial" panose="020B0604020202020204" pitchFamily="34" charset="0"/>
              </a:rPr>
              <a:t>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oße</a:t>
            </a:r>
            <a:r>
              <a:rPr lang="de-DE" b="0" i="0" dirty="0">
                <a:effectLst/>
                <a:latin typeface="Arial" panose="020B0604020202020204" pitchFamily="34" charset="0"/>
              </a:rPr>
              <a:t> oben drauf gerechnet werden. So kann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sichder</a:t>
            </a:r>
            <a:r>
              <a:rPr lang="de-DE" b="0" i="0" dirty="0">
                <a:effectLst/>
                <a:latin typeface="Arial" panose="020B0604020202020204" pitchFamily="34" charset="0"/>
              </a:rPr>
              <a:t> Regler auf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dei</a:t>
            </a:r>
            <a:r>
              <a:rPr lang="de-DE" b="0" i="0" dirty="0">
                <a:effectLst/>
                <a:latin typeface="Arial" panose="020B0604020202020204" pitchFamily="34" charset="0"/>
              </a:rPr>
              <a:t> Beschleunigung der Masse konzentrieren.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Parameter manuell optimiert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Back-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calculation</a:t>
            </a:r>
            <a:r>
              <a:rPr lang="de-DE" b="0" i="0" dirty="0">
                <a:effectLst/>
                <a:latin typeface="Arial" panose="020B0604020202020204" pitchFamily="34" charset="0"/>
              </a:rPr>
              <a:t> Methode für Anti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Windup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817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Beschleunigung kann eingestellt werden in Stellglied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22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X (0; 1m)</a:t>
            </a:r>
          </a:p>
          <a:p>
            <a:r>
              <a:rPr lang="de-DE" dirty="0"/>
              <a:t>Begrenzte Beschleunigung</a:t>
            </a:r>
          </a:p>
          <a:p>
            <a:r>
              <a:rPr lang="de-DE" dirty="0"/>
              <a:t>Kein Überschwingen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47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System soll in Simulink Modelliert werden</a:t>
            </a:r>
          </a:p>
          <a:p>
            <a:endParaRPr lang="de-DE" dirty="0"/>
          </a:p>
          <a:p>
            <a:r>
              <a:rPr lang="de-DE" dirty="0"/>
              <a:t>Dazu sind 2 einfache Schritte notwendig</a:t>
            </a:r>
          </a:p>
          <a:p>
            <a:endParaRPr lang="de-DE" dirty="0"/>
          </a:p>
          <a:p>
            <a:r>
              <a:rPr lang="de-DE" dirty="0"/>
              <a:t>1. Aufstellen der Differentialgleichung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0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2. Schritt</a:t>
            </a:r>
          </a:p>
          <a:p>
            <a:endParaRPr lang="de-DE" dirty="0"/>
          </a:p>
          <a:p>
            <a:r>
              <a:rPr lang="de-DE" dirty="0"/>
              <a:t>- Auflösen nach höchster Ableitung von x</a:t>
            </a:r>
          </a:p>
          <a:p>
            <a:r>
              <a:rPr lang="de-DE" dirty="0"/>
              <a:t>- Nachbauen in Simulink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12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Analysieren des Systems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9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Analoger Wert des Sensors wird von einem Sensor ausgelesen und digitalisiert.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79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Da es in dieser Simulation keine St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orun</a:t>
            </a:r>
            <a:r>
              <a:rPr lang="de-DE" b="0" i="0" dirty="0">
                <a:effectLst/>
                <a:latin typeface="Arial" panose="020B0604020202020204" pitchFamily="34" charset="0"/>
              </a:rPr>
              <a:t>-gen gibt, w ̈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latin typeface="Arial" panose="020B0604020202020204" pitchFamily="34" charset="0"/>
              </a:rPr>
              <a:t> kein Anti-Aliasing-Filter notwendig.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 err="1">
                <a:effectLst/>
                <a:latin typeface="Arial" panose="020B0604020202020204" pitchFamily="34" charset="0"/>
              </a:rPr>
              <a:t>Nyquist</a:t>
            </a:r>
            <a:r>
              <a:rPr lang="de-DE" b="0" i="0" dirty="0">
                <a:effectLst/>
                <a:latin typeface="Arial" panose="020B0604020202020204" pitchFamily="34" charset="0"/>
              </a:rPr>
              <a:t>-Shannon-Abtasttheorems besagt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Maximal Vorkommende Frequenz in Signal muss kleiner sein als die Hälfte der Abtastfrequenz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Tiefpass 1.Ordnung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56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PARAMETER-BERECHNUNG NACH ZIEGLER-NICHOLS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46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Optimalerweise sollte ein Aperiodische Regelverhalten er-reicht werden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Verringern der Geschwindigkeit und damit verringern der Schwingung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Erhöhen des D-Anteils  …. </a:t>
            </a: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Um Faktor 10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0C309-CD17-44EF-AC7C-D105D54C99E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03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09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8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33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18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8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3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66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205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78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4A27-9B6E-4EE5-8365-E1E928C10A82}" type="datetimeFigureOut">
              <a:rPr lang="de-DE" smtClean="0"/>
              <a:t>18.07.2020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3883-C0AB-4A8E-85BD-8FB7251C89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902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9A21A-5670-4344-A3EA-49C64732F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48" y="486887"/>
            <a:ext cx="10856026" cy="4625439"/>
          </a:xfrm>
        </p:spPr>
        <p:txBody>
          <a:bodyPr>
            <a:normAutofit/>
          </a:bodyPr>
          <a:lstStyle/>
          <a:p>
            <a:r>
              <a:rPr lang="de-DE" sz="5400" b="0" dirty="0">
                <a:effectLst/>
                <a:latin typeface="Consolas" panose="020B0609020204030204" pitchFamily="49" charset="0"/>
              </a:rPr>
              <a:t>Streckenanalyse und Regler-entwurf für die Aktive </a:t>
            </a:r>
            <a:br>
              <a:rPr lang="de-DE" sz="5400" b="0" dirty="0">
                <a:effectLst/>
                <a:latin typeface="Consolas" panose="020B0609020204030204" pitchFamily="49" charset="0"/>
              </a:rPr>
            </a:br>
            <a:r>
              <a:rPr lang="de-DE" sz="5400" b="0" dirty="0">
                <a:effectLst/>
                <a:latin typeface="Consolas" panose="020B0609020204030204" pitchFamily="49" charset="0"/>
              </a:rPr>
              <a:t>Dämpfung einer Ladefläche</a:t>
            </a:r>
            <a:br>
              <a:rPr lang="de-DE" b="0" dirty="0">
                <a:effectLst/>
                <a:latin typeface="Consolas" panose="020B0609020204030204" pitchFamily="49" charset="0"/>
              </a:rPr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3DB152-5B9D-4B0B-96F0-36D4F550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1461"/>
            <a:ext cx="9144000" cy="845271"/>
          </a:xfrm>
        </p:spPr>
        <p:txBody>
          <a:bodyPr/>
          <a:lstStyle/>
          <a:p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Problem 4Aa.y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3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D6DC3-7C1B-47F5-9E07-C5B70BDD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Regelverhalten nach Ziegler-Nichols</a:t>
            </a:r>
          </a:p>
        </p:txBody>
      </p:sp>
      <p:pic>
        <p:nvPicPr>
          <p:cNvPr id="7" name="Grafik 6" descr="Ein Bild, das Screenshot, sitzend, Tisch enthält.&#10;&#10;Automatisch generierte Beschreibung">
            <a:extLst>
              <a:ext uri="{FF2B5EF4-FFF2-40B4-BE49-F238E27FC236}">
                <a16:creationId xmlns:a16="http://schemas.microsoft.com/office/drawing/2014/main" id="{9D4F4FDF-735D-4AA0-A511-A36E52832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039" y="2086142"/>
            <a:ext cx="8175922" cy="373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6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27866-2D65-48BC-B98B-6D5CECE1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D-Anteil * 10</a:t>
            </a:r>
          </a:p>
        </p:txBody>
      </p:sp>
      <p:pic>
        <p:nvPicPr>
          <p:cNvPr id="5" name="Inhaltsplatzhalter 4" descr="Ein Bild, das suchend, sitzend, stehend, Mann enthält.&#10;&#10;Automatisch generierte Beschreibung">
            <a:extLst>
              <a:ext uri="{FF2B5EF4-FFF2-40B4-BE49-F238E27FC236}">
                <a16:creationId xmlns:a16="http://schemas.microsoft.com/office/drawing/2014/main" id="{7857533A-7B35-4543-BD97-98E9A9303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30" y="1884011"/>
            <a:ext cx="9671539" cy="4420379"/>
          </a:xfrm>
        </p:spPr>
      </p:pic>
    </p:spTree>
    <p:extLst>
      <p:ext uri="{BB962C8B-B14F-4D97-AF65-F5344CB8AC3E}">
        <p14:creationId xmlns:p14="http://schemas.microsoft.com/office/powerpoint/2010/main" val="43923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8D00B-B3E3-47B3-BB4A-7CBABE69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Limitierung der Stellgröße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39A3FA-93E4-4C89-8954-7C64FCBA3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5" y="2158364"/>
            <a:ext cx="7972425" cy="895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2E54C9-16AB-44CC-9F70-1EDA51387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634" y="4431836"/>
            <a:ext cx="6562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54B53-009A-4685-AEAE-9DD8CB1D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Trennen der Kräfte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7276CDC-7BC3-4F47-95B4-FE107E1C0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4" y="2100262"/>
            <a:ext cx="10990391" cy="3120655"/>
          </a:xfrm>
        </p:spPr>
      </p:pic>
    </p:spTree>
    <p:extLst>
      <p:ext uri="{BB962C8B-B14F-4D97-AF65-F5344CB8AC3E}">
        <p14:creationId xmlns:p14="http://schemas.microsoft.com/office/powerpoint/2010/main" val="104926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3AE2512-04B0-4C87-A8D1-C997376F4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282" y="1944527"/>
            <a:ext cx="5390476" cy="2961905"/>
          </a:xfrm>
        </p:spPr>
      </p:pic>
      <p:pic>
        <p:nvPicPr>
          <p:cNvPr id="7" name="Grafik 6" descr="Ein Bild, das Foto, sitzend enthält.&#10;&#10;Automatisch generierte Beschreibung">
            <a:extLst>
              <a:ext uri="{FF2B5EF4-FFF2-40B4-BE49-F238E27FC236}">
                <a16:creationId xmlns:a16="http://schemas.microsoft.com/office/drawing/2014/main" id="{82FC698A-CB0B-4D30-AD5E-BA48577FF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79" y="1944527"/>
            <a:ext cx="552410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DFDFE-7EAE-421A-9968-F9D22462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0" i="0" dirty="0">
                <a:effectLst/>
                <a:latin typeface="Arial" panose="020B0604020202020204" pitchFamily="34" charset="0"/>
              </a:rPr>
              <a:t>Beobachtungen und andere Effekte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9D08EA-73C1-45AD-B8A4-4D19868C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Maximieren der Abtastrate !!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6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3EBD4-4114-4657-9052-2F75D8DE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Schlussfolgerungen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DD939-B2FE-417E-B06B-B32ACF295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Gut gelungen</a:t>
            </a:r>
          </a:p>
          <a:p>
            <a:r>
              <a:rPr lang="de-DE" dirty="0"/>
              <a:t>Genaues definieren des Ziels</a:t>
            </a:r>
          </a:p>
          <a:p>
            <a:endParaRPr lang="de-DE" dirty="0"/>
          </a:p>
          <a:p>
            <a:r>
              <a:rPr lang="de-DE" dirty="0"/>
              <a:t>Aufbauen des Modells als Differentialgleichung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5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A4AB8-3E5F-4A8D-B7DB-C9A1B32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by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6C8914B-34FD-4A98-8EFE-7F84AB651E67}"/>
              </a:ext>
            </a:extLst>
          </p:cNvPr>
          <p:cNvSpPr txBox="1">
            <a:spLocks/>
          </p:cNvSpPr>
          <p:nvPr/>
        </p:nvSpPr>
        <p:spPr>
          <a:xfrm>
            <a:off x="8333752" y="5251304"/>
            <a:ext cx="36331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Dustin Walker</a:t>
            </a:r>
          </a:p>
        </p:txBody>
      </p:sp>
    </p:spTree>
    <p:extLst>
      <p:ext uri="{BB962C8B-B14F-4D97-AF65-F5344CB8AC3E}">
        <p14:creationId xmlns:p14="http://schemas.microsoft.com/office/powerpoint/2010/main" val="62355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91304-058F-489D-B192-63106B7B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17"/>
          </a:xfrm>
        </p:spPr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EINLEITUNG</a:t>
            </a:r>
            <a:endParaRPr lang="de-DE" dirty="0"/>
          </a:p>
        </p:txBody>
      </p:sp>
      <p:pic>
        <p:nvPicPr>
          <p:cNvPr id="1026" name="Picture 2" descr="New 2018 Audi A8 Active Suspension - YouTube">
            <a:extLst>
              <a:ext uri="{FF2B5EF4-FFF2-40B4-BE49-F238E27FC236}">
                <a16:creationId xmlns:a16="http://schemas.microsoft.com/office/drawing/2014/main" id="{3C6CAECB-4316-4E2C-A8E6-1F8C89B6DA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 b="10326"/>
          <a:stretch/>
        </p:blipFill>
        <p:spPr bwMode="auto">
          <a:xfrm>
            <a:off x="1937260" y="1469531"/>
            <a:ext cx="8317480" cy="492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5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D5E6A-EC86-4B8A-9ED9-99A9B809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ZIELE DES PROJEKTS</a:t>
            </a:r>
            <a:endParaRPr lang="de-DE" dirty="0"/>
          </a:p>
        </p:txBody>
      </p:sp>
      <p:pic>
        <p:nvPicPr>
          <p:cNvPr id="2050" name="Picture 2" descr="DIHK veröffentlicht neun Regeln für die Laderampe ...">
            <a:extLst>
              <a:ext uri="{FF2B5EF4-FFF2-40B4-BE49-F238E27FC236}">
                <a16:creationId xmlns:a16="http://schemas.microsoft.com/office/drawing/2014/main" id="{860C4D85-6C03-4393-83AC-469C8B403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08" y="2002768"/>
            <a:ext cx="8639183" cy="42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7DFBD-1890-4330-A9F0-29E8AC8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11446"/>
            <a:ext cx="10515600" cy="1087158"/>
          </a:xfrm>
        </p:spPr>
        <p:txBody>
          <a:bodyPr/>
          <a:lstStyle/>
          <a:p>
            <a:pPr algn="ctr"/>
            <a:r>
              <a:rPr lang="de-DE" dirty="0"/>
              <a:t>Modellieren des Systems in Simulink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786E3AFC-73F5-453A-9B5B-096AA77EB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743" y="1298604"/>
            <a:ext cx="5954511" cy="30086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5C6667-4BB3-4D46-A368-DBE0C746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49" y="5210141"/>
            <a:ext cx="87249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6A83136-8D36-4867-8410-EE1810CF5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19" y="2893495"/>
            <a:ext cx="10515600" cy="327599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FA1C85E-3371-444A-A310-57C4A769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523915"/>
            <a:ext cx="91821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9F66FE-1060-4EBF-94FE-CC8E1C8E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de-DE" sz="4000" b="0" i="0" dirty="0">
                <a:effectLst/>
                <a:latin typeface="Arial" panose="020B0604020202020204" pitchFamily="34" charset="0"/>
              </a:rPr>
              <a:t>Sprungantwort</a:t>
            </a:r>
            <a:endParaRPr lang="de-DE" sz="4000" dirty="0"/>
          </a:p>
        </p:txBody>
      </p:sp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593C33E4-9DF7-43FD-A168-73723C050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5" r="11938" b="2"/>
          <a:stretch/>
        </p:blipFill>
        <p:spPr>
          <a:xfrm>
            <a:off x="444304" y="1825624"/>
            <a:ext cx="6151651" cy="430346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68A442-41E4-4798-AE3C-9C21A9FC8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865" y="1825625"/>
            <a:ext cx="4523935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de-DE" sz="1400" dirty="0"/>
            </a:br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324F235-878C-4D10-BB75-C432D2C39A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21"/>
          <a:stretch/>
        </p:blipFill>
        <p:spPr>
          <a:xfrm>
            <a:off x="7391476" y="1825624"/>
            <a:ext cx="4379899" cy="905156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0EE0DDB-F6D2-4BE3-B928-C03C66EF19DD}"/>
              </a:ext>
            </a:extLst>
          </p:cNvPr>
          <p:cNvCxnSpPr/>
          <p:nvPr/>
        </p:nvCxnSpPr>
        <p:spPr>
          <a:xfrm>
            <a:off x="1463040" y="3214468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8E9C676-656B-400F-9EC0-0A598273EFCF}"/>
              </a:ext>
            </a:extLst>
          </p:cNvPr>
          <p:cNvCxnSpPr>
            <a:cxnSpLocks/>
          </p:cNvCxnSpPr>
          <p:nvPr/>
        </p:nvCxnSpPr>
        <p:spPr>
          <a:xfrm>
            <a:off x="1854591" y="3214468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3A6B235-7FE4-42B1-862B-F665FFA6BE09}"/>
              </a:ext>
            </a:extLst>
          </p:cNvPr>
          <p:cNvCxnSpPr>
            <a:cxnSpLocks/>
          </p:cNvCxnSpPr>
          <p:nvPr/>
        </p:nvCxnSpPr>
        <p:spPr>
          <a:xfrm>
            <a:off x="1629508" y="5577840"/>
            <a:ext cx="0" cy="2936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3EBE578-E83F-4E76-8646-9F4A4476A3A9}"/>
              </a:ext>
            </a:extLst>
          </p:cNvPr>
          <p:cNvCxnSpPr>
            <a:cxnSpLocks/>
          </p:cNvCxnSpPr>
          <p:nvPr/>
        </p:nvCxnSpPr>
        <p:spPr>
          <a:xfrm>
            <a:off x="1553308" y="5577840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E0B0B5EF-7B92-46C7-A74D-316B5AEF9B43}"/>
              </a:ext>
            </a:extLst>
          </p:cNvPr>
          <p:cNvCxnSpPr/>
          <p:nvPr/>
        </p:nvCxnSpPr>
        <p:spPr>
          <a:xfrm>
            <a:off x="1463040" y="5374468"/>
            <a:ext cx="3915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2D1B3A6B-4B16-42AE-8D14-D83AE2C33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76" y="3766447"/>
            <a:ext cx="4288598" cy="195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D54C1-D19F-4BE5-BC1A-D46C3377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3C1DBB-2DB4-42D4-9C36-E7E6536C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6" y="1690688"/>
            <a:ext cx="3857625" cy="8286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CD984C0-7AFD-4015-B10B-13CECB9AD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49" y="4098021"/>
            <a:ext cx="3924300" cy="1419225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6C8E01DC-FCF8-4680-AB6C-C4166233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Abtastrate</a:t>
            </a:r>
          </a:p>
        </p:txBody>
      </p:sp>
    </p:spTree>
    <p:extLst>
      <p:ext uri="{BB962C8B-B14F-4D97-AF65-F5344CB8AC3E}">
        <p14:creationId xmlns:p14="http://schemas.microsoft.com/office/powerpoint/2010/main" val="169694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BD81A-E64B-4678-BFF9-CDD7D81B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Anti-Aliasing Filter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A1986A-C784-4322-900E-6CC72887D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121" y="4732702"/>
            <a:ext cx="3865758" cy="13602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33BAAC1-206E-4966-A6A1-5CC92A521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13" y="2004565"/>
            <a:ext cx="3088774" cy="14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22B15D-E8D9-465B-91AD-16DD011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0" i="0" dirty="0">
                <a:effectLst/>
                <a:latin typeface="Arial" panose="020B0604020202020204" pitchFamily="34" charset="0"/>
              </a:rPr>
              <a:t>Stabilit</a:t>
            </a:r>
            <a:r>
              <a:rPr lang="de-DE" dirty="0">
                <a:latin typeface="Arial" panose="020B0604020202020204" pitchFamily="34" charset="0"/>
              </a:rPr>
              <a:t>ä</a:t>
            </a:r>
            <a:r>
              <a:rPr lang="de-DE" b="0" i="0" dirty="0">
                <a:effectLst/>
                <a:latin typeface="Arial" panose="020B0604020202020204" pitchFamily="34" charset="0"/>
              </a:rPr>
              <a:t>tsrandverfahren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8CE1A49-E655-4A7E-BE7D-4006C3DDE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7538" y="2162234"/>
            <a:ext cx="3827462" cy="755336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E656A7E-4EF5-4B54-8AA8-DCD836B8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74" y="1955018"/>
            <a:ext cx="5800725" cy="3695700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48E821E-86DF-451A-B739-90BFEAB92709}"/>
              </a:ext>
            </a:extLst>
          </p:cNvPr>
          <p:cNvCxnSpPr>
            <a:cxnSpLocks/>
          </p:cNvCxnSpPr>
          <p:nvPr/>
        </p:nvCxnSpPr>
        <p:spPr>
          <a:xfrm>
            <a:off x="1990578" y="3828952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E836CE6-7C68-433B-B53A-C6D95E3A84DC}"/>
              </a:ext>
            </a:extLst>
          </p:cNvPr>
          <p:cNvCxnSpPr>
            <a:cxnSpLocks/>
          </p:cNvCxnSpPr>
          <p:nvPr/>
        </p:nvCxnSpPr>
        <p:spPr>
          <a:xfrm>
            <a:off x="2581422" y="3828952"/>
            <a:ext cx="0" cy="216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5A59A06-3C74-4EE3-A4BA-BFFC15443E2B}"/>
              </a:ext>
            </a:extLst>
          </p:cNvPr>
          <p:cNvCxnSpPr>
            <a:cxnSpLocks/>
          </p:cNvCxnSpPr>
          <p:nvPr/>
        </p:nvCxnSpPr>
        <p:spPr>
          <a:xfrm>
            <a:off x="2262553" y="6129019"/>
            <a:ext cx="0" cy="1879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9EFC834-7664-4C9B-86CD-1C78AA8B897C}"/>
              </a:ext>
            </a:extLst>
          </p:cNvPr>
          <p:cNvCxnSpPr>
            <a:cxnSpLocks/>
          </p:cNvCxnSpPr>
          <p:nvPr/>
        </p:nvCxnSpPr>
        <p:spPr>
          <a:xfrm>
            <a:off x="2186353" y="6129019"/>
            <a:ext cx="152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1B8B142-64C2-464C-BC08-65278B940C01}"/>
              </a:ext>
            </a:extLst>
          </p:cNvPr>
          <p:cNvCxnSpPr>
            <a:cxnSpLocks/>
          </p:cNvCxnSpPr>
          <p:nvPr/>
        </p:nvCxnSpPr>
        <p:spPr>
          <a:xfrm>
            <a:off x="1990578" y="5988952"/>
            <a:ext cx="5908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2D2DE13-CDA6-4905-A0F2-636045090849}"/>
              </a:ext>
            </a:extLst>
          </p:cNvPr>
          <p:cNvCxnSpPr>
            <a:cxnSpLocks/>
          </p:cNvCxnSpPr>
          <p:nvPr/>
        </p:nvCxnSpPr>
        <p:spPr>
          <a:xfrm>
            <a:off x="2359391" y="6296499"/>
            <a:ext cx="0" cy="98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FDF3BDA-643E-4416-A468-9F155582E451}"/>
              </a:ext>
            </a:extLst>
          </p:cNvPr>
          <p:cNvCxnSpPr>
            <a:cxnSpLocks/>
          </p:cNvCxnSpPr>
          <p:nvPr/>
        </p:nvCxnSpPr>
        <p:spPr>
          <a:xfrm>
            <a:off x="2417272" y="6296499"/>
            <a:ext cx="0" cy="981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ED9D4C-705F-4A4D-803F-FA66878D344B}"/>
              </a:ext>
            </a:extLst>
          </p:cNvPr>
          <p:cNvCxnSpPr>
            <a:cxnSpLocks/>
          </p:cNvCxnSpPr>
          <p:nvPr/>
        </p:nvCxnSpPr>
        <p:spPr>
          <a:xfrm>
            <a:off x="2359391" y="6394604"/>
            <a:ext cx="559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fik 33">
            <a:extLst>
              <a:ext uri="{FF2B5EF4-FFF2-40B4-BE49-F238E27FC236}">
                <a16:creationId xmlns:a16="http://schemas.microsoft.com/office/drawing/2014/main" id="{DCD11BD2-5EE8-4953-9593-ABDA0F601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899" y="3828952"/>
            <a:ext cx="4666901" cy="7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Breitbild</PresentationFormat>
  <Paragraphs>82</Paragraphs>
  <Slides>17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Streckenanalyse und Regler-entwurf für die Aktive  Dämpfung einer Ladefläche </vt:lpstr>
      <vt:lpstr>EINLEITUNG</vt:lpstr>
      <vt:lpstr>ZIELE DES PROJEKTS</vt:lpstr>
      <vt:lpstr>Modellieren des Systems in Simulink</vt:lpstr>
      <vt:lpstr>PowerPoint-Präsentation</vt:lpstr>
      <vt:lpstr>Sprungantwort</vt:lpstr>
      <vt:lpstr>Abtastrate</vt:lpstr>
      <vt:lpstr>Anti-Aliasing Filter</vt:lpstr>
      <vt:lpstr>Stabilitätsrandverfahren</vt:lpstr>
      <vt:lpstr>Regelverhalten nach Ziegler-Nichols</vt:lpstr>
      <vt:lpstr>D-Anteil * 10</vt:lpstr>
      <vt:lpstr>Limitierung der Stellgröße</vt:lpstr>
      <vt:lpstr>Trennen der Kräfte</vt:lpstr>
      <vt:lpstr>PowerPoint-Präsentation</vt:lpstr>
      <vt:lpstr>Beobachtungen und andere Effekte</vt:lpstr>
      <vt:lpstr>Schlussfolgerungen</vt:lpstr>
      <vt:lpstr>Presented to you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Streckenanalyse und Regler-entwurf für die Aktive  Dämpfung einer Ladefläche </dc:title>
  <dc:creator>Dustin Walker</dc:creator>
  <cp:lastModifiedBy>Dustin Walker</cp:lastModifiedBy>
  <cp:revision>4</cp:revision>
  <dcterms:created xsi:type="dcterms:W3CDTF">2020-07-18T10:52:03Z</dcterms:created>
  <dcterms:modified xsi:type="dcterms:W3CDTF">2020-07-18T16:20:24Z</dcterms:modified>
</cp:coreProperties>
</file>