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6" autoAdjust="0"/>
    <p:restoredTop sz="94660"/>
  </p:normalViewPr>
  <p:slideViewPr>
    <p:cSldViewPr snapToGrid="0">
      <p:cViewPr varScale="1">
        <p:scale>
          <a:sx n="52" d="100"/>
          <a:sy n="52" d="100"/>
        </p:scale>
        <p:origin x="114" y="13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C7BE78-3430-4EBA-9BFE-02C1BC10ACCB}"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E0435-151F-4A2D-BDF0-6581A5FBDB6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232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C7BE78-3430-4EBA-9BFE-02C1BC10ACCB}"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E0435-151F-4A2D-BDF0-6581A5FBDB68}" type="slidenum">
              <a:rPr lang="en-US" smtClean="0"/>
              <a:t>‹#›</a:t>
            </a:fld>
            <a:endParaRPr lang="en-US"/>
          </a:p>
        </p:txBody>
      </p:sp>
    </p:spTree>
    <p:extLst>
      <p:ext uri="{BB962C8B-B14F-4D97-AF65-F5344CB8AC3E}">
        <p14:creationId xmlns:p14="http://schemas.microsoft.com/office/powerpoint/2010/main" val="2318461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C7BE78-3430-4EBA-9BFE-02C1BC10ACCB}"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E0435-151F-4A2D-BDF0-6581A5FBDB68}" type="slidenum">
              <a:rPr lang="en-US" smtClean="0"/>
              <a:t>‹#›</a:t>
            </a:fld>
            <a:endParaRPr lang="en-US"/>
          </a:p>
        </p:txBody>
      </p:sp>
    </p:spTree>
    <p:extLst>
      <p:ext uri="{BB962C8B-B14F-4D97-AF65-F5344CB8AC3E}">
        <p14:creationId xmlns:p14="http://schemas.microsoft.com/office/powerpoint/2010/main" val="245968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C7BE78-3430-4EBA-9BFE-02C1BC10ACCB}"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E0435-151F-4A2D-BDF0-6581A5FBDB68}" type="slidenum">
              <a:rPr lang="en-US" smtClean="0"/>
              <a:t>‹#›</a:t>
            </a:fld>
            <a:endParaRPr lang="en-US"/>
          </a:p>
        </p:txBody>
      </p:sp>
    </p:spTree>
    <p:extLst>
      <p:ext uri="{BB962C8B-B14F-4D97-AF65-F5344CB8AC3E}">
        <p14:creationId xmlns:p14="http://schemas.microsoft.com/office/powerpoint/2010/main" val="199402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7BE78-3430-4EBA-9BFE-02C1BC10ACCB}"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E0435-151F-4A2D-BDF0-6581A5FBDB6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46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C7BE78-3430-4EBA-9BFE-02C1BC10ACCB}"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E0435-151F-4A2D-BDF0-6581A5FBDB68}" type="slidenum">
              <a:rPr lang="en-US" smtClean="0"/>
              <a:t>‹#›</a:t>
            </a:fld>
            <a:endParaRPr lang="en-US"/>
          </a:p>
        </p:txBody>
      </p:sp>
    </p:spTree>
    <p:extLst>
      <p:ext uri="{BB962C8B-B14F-4D97-AF65-F5344CB8AC3E}">
        <p14:creationId xmlns:p14="http://schemas.microsoft.com/office/powerpoint/2010/main" val="2762916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C7BE78-3430-4EBA-9BFE-02C1BC10ACCB}" type="datetimeFigureOut">
              <a:rPr lang="en-US" smtClean="0"/>
              <a:t>3/10/2015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EE0435-151F-4A2D-BDF0-6581A5FBDB68}" type="slidenum">
              <a:rPr lang="en-US" smtClean="0"/>
              <a:t>‹#›</a:t>
            </a:fld>
            <a:endParaRPr lang="en-US"/>
          </a:p>
        </p:txBody>
      </p:sp>
    </p:spTree>
    <p:extLst>
      <p:ext uri="{BB962C8B-B14F-4D97-AF65-F5344CB8AC3E}">
        <p14:creationId xmlns:p14="http://schemas.microsoft.com/office/powerpoint/2010/main" val="158350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C7BE78-3430-4EBA-9BFE-02C1BC10ACCB}" type="datetimeFigureOut">
              <a:rPr lang="en-US" smtClean="0"/>
              <a:t>3/10/2015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EE0435-151F-4A2D-BDF0-6581A5FBDB68}" type="slidenum">
              <a:rPr lang="en-US" smtClean="0"/>
              <a:t>‹#›</a:t>
            </a:fld>
            <a:endParaRPr lang="en-US"/>
          </a:p>
        </p:txBody>
      </p:sp>
    </p:spTree>
    <p:extLst>
      <p:ext uri="{BB962C8B-B14F-4D97-AF65-F5344CB8AC3E}">
        <p14:creationId xmlns:p14="http://schemas.microsoft.com/office/powerpoint/2010/main" val="2229332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C7BE78-3430-4EBA-9BFE-02C1BC10ACCB}" type="datetimeFigureOut">
              <a:rPr lang="en-US" smtClean="0"/>
              <a:t>3/10/2015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AEE0435-151F-4A2D-BDF0-6581A5FBDB68}" type="slidenum">
              <a:rPr lang="en-US" smtClean="0"/>
              <a:t>‹#›</a:t>
            </a:fld>
            <a:endParaRPr lang="en-US"/>
          </a:p>
        </p:txBody>
      </p:sp>
    </p:spTree>
    <p:extLst>
      <p:ext uri="{BB962C8B-B14F-4D97-AF65-F5344CB8AC3E}">
        <p14:creationId xmlns:p14="http://schemas.microsoft.com/office/powerpoint/2010/main" val="3628747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4C7BE78-3430-4EBA-9BFE-02C1BC10ACCB}" type="datetimeFigureOut">
              <a:rPr lang="en-US" smtClean="0"/>
              <a:t>3/10/2015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AEE0435-151F-4A2D-BDF0-6581A5FBDB68}" type="slidenum">
              <a:rPr lang="en-US" smtClean="0"/>
              <a:t>‹#›</a:t>
            </a:fld>
            <a:endParaRPr lang="en-US"/>
          </a:p>
        </p:txBody>
      </p:sp>
    </p:spTree>
    <p:extLst>
      <p:ext uri="{BB962C8B-B14F-4D97-AF65-F5344CB8AC3E}">
        <p14:creationId xmlns:p14="http://schemas.microsoft.com/office/powerpoint/2010/main" val="1872550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7BE78-3430-4EBA-9BFE-02C1BC10ACCB}"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E0435-151F-4A2D-BDF0-6581A5FBDB68}" type="slidenum">
              <a:rPr lang="en-US" smtClean="0"/>
              <a:t>‹#›</a:t>
            </a:fld>
            <a:endParaRPr lang="en-US"/>
          </a:p>
        </p:txBody>
      </p:sp>
    </p:spTree>
    <p:extLst>
      <p:ext uri="{BB962C8B-B14F-4D97-AF65-F5344CB8AC3E}">
        <p14:creationId xmlns:p14="http://schemas.microsoft.com/office/powerpoint/2010/main" val="3542171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4C7BE78-3430-4EBA-9BFE-02C1BC10ACCB}" type="datetimeFigureOut">
              <a:rPr lang="en-US" smtClean="0"/>
              <a:t>3/10/2015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AEE0435-151F-4A2D-BDF0-6581A5FBDB6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43026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Logistic Regression</a:t>
            </a:r>
            <a:endParaRPr lang="en-US" dirty="0"/>
          </a:p>
        </p:txBody>
      </p:sp>
      <p:sp>
        <p:nvSpPr>
          <p:cNvPr id="3" name="Subtitle 2"/>
          <p:cNvSpPr>
            <a:spLocks noGrp="1"/>
          </p:cNvSpPr>
          <p:nvPr>
            <p:ph type="subTitle" idx="1"/>
          </p:nvPr>
        </p:nvSpPr>
        <p:spPr/>
        <p:txBody>
          <a:bodyPr/>
          <a:lstStyle/>
          <a:p>
            <a:r>
              <a:rPr lang="en-US" dirty="0" smtClean="0"/>
              <a:t>Introduction and Applications</a:t>
            </a:r>
            <a:endParaRPr lang="en-US" dirty="0"/>
          </a:p>
        </p:txBody>
      </p:sp>
    </p:spTree>
    <p:extLst>
      <p:ext uri="{BB962C8B-B14F-4D97-AF65-F5344CB8AC3E}">
        <p14:creationId xmlns:p14="http://schemas.microsoft.com/office/powerpoint/2010/main" val="568117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Example</a:t>
            </a:r>
            <a:endParaRPr lang="en-US" dirty="0"/>
          </a:p>
        </p:txBody>
      </p:sp>
      <p:sp>
        <p:nvSpPr>
          <p:cNvPr id="3" name="Content Placeholder 2"/>
          <p:cNvSpPr>
            <a:spLocks noGrp="1"/>
          </p:cNvSpPr>
          <p:nvPr>
            <p:ph idx="1"/>
          </p:nvPr>
        </p:nvSpPr>
        <p:spPr/>
        <p:txBody>
          <a:bodyPr>
            <a:normAutofit/>
          </a:bodyPr>
          <a:lstStyle/>
          <a:p>
            <a:r>
              <a:rPr lang="en-US" b="1" i="1" dirty="0" smtClean="0"/>
              <a:t>What can I do with it?</a:t>
            </a:r>
            <a:endParaRPr lang="en-US" dirty="0" smtClean="0"/>
          </a:p>
          <a:p>
            <a:pPr/>
            <a:r>
              <a:rPr lang="en-US" dirty="0" smtClean="0"/>
              <a:t>4. Since we have a complete regression mode, we can </a:t>
            </a:r>
            <a:r>
              <a:rPr lang="en-US" b="1" dirty="0" smtClean="0"/>
              <a:t>interpolate</a:t>
            </a:r>
            <a:r>
              <a:rPr lang="en-US" dirty="0" smtClean="0"/>
              <a:t> explanatory variable to give a probability of the response category. Create a new data frame with some reasonable explanatory variable values:</a:t>
            </a:r>
          </a:p>
          <a:p>
            <a:pPr/>
            <a:r>
              <a:rPr lang="en-US" dirty="0"/>
              <a:t>&gt; </a:t>
            </a:r>
            <a:r>
              <a:rPr lang="en-US" dirty="0" err="1" smtClean="0"/>
              <a:t>vnewdata</a:t>
            </a:r>
            <a:r>
              <a:rPr lang="en-US" dirty="0" smtClean="0"/>
              <a:t> </a:t>
            </a:r>
            <a:r>
              <a:rPr lang="en-US" dirty="0"/>
              <a:t>&lt;- </a:t>
            </a:r>
            <a:r>
              <a:rPr lang="en-US" dirty="0" smtClean="0"/>
              <a:t>with(</a:t>
            </a:r>
            <a:r>
              <a:rPr lang="en-US" dirty="0" err="1" smtClean="0"/>
              <a:t>vdata</a:t>
            </a:r>
            <a:r>
              <a:rPr lang="en-US" dirty="0" smtClean="0"/>
              <a:t>, </a:t>
            </a:r>
            <a:r>
              <a:rPr lang="en-US" dirty="0" err="1" smtClean="0"/>
              <a:t>data.frame</a:t>
            </a:r>
            <a:r>
              <a:rPr lang="en-US" dirty="0" smtClean="0"/>
              <a:t>(Volume </a:t>
            </a:r>
            <a:r>
              <a:rPr lang="en-US" dirty="0"/>
              <a:t>= </a:t>
            </a:r>
            <a:r>
              <a:rPr lang="en-US" dirty="0" err="1" smtClean="0"/>
              <a:t>runif</a:t>
            </a:r>
            <a:r>
              <a:rPr lang="en-US" dirty="0" smtClean="0"/>
              <a:t>(4,min=0.5,max=4), Rate = </a:t>
            </a:r>
            <a:r>
              <a:rPr lang="en-US" dirty="0" err="1" smtClean="0"/>
              <a:t>runif</a:t>
            </a:r>
            <a:r>
              <a:rPr lang="en-US" dirty="0" smtClean="0"/>
              <a:t>(4,min=0.5,max=3)))</a:t>
            </a:r>
          </a:p>
          <a:p>
            <a:pPr/>
            <a:r>
              <a:rPr lang="en-US" dirty="0" smtClean="0"/>
              <a:t>We can create a new column in the </a:t>
            </a:r>
            <a:r>
              <a:rPr lang="en-US" dirty="0" err="1" smtClean="0"/>
              <a:t>dataframe</a:t>
            </a:r>
            <a:r>
              <a:rPr lang="en-US" dirty="0" smtClean="0"/>
              <a:t> where our Vasoconstriction probability can go:</a:t>
            </a:r>
          </a:p>
          <a:p>
            <a:pPr/>
            <a:r>
              <a:rPr lang="en-US" dirty="0" smtClean="0"/>
              <a:t>&gt; </a:t>
            </a:r>
            <a:r>
              <a:rPr lang="en-US" dirty="0" err="1" smtClean="0"/>
              <a:t>vnewdata$vp</a:t>
            </a:r>
            <a:r>
              <a:rPr lang="en-US" dirty="0" smtClean="0"/>
              <a:t> &lt;- predict(</a:t>
            </a:r>
            <a:r>
              <a:rPr lang="en-US" dirty="0" err="1" smtClean="0"/>
              <a:t>vlogreg</a:t>
            </a:r>
            <a:r>
              <a:rPr lang="en-US" dirty="0" smtClean="0"/>
              <a:t>, </a:t>
            </a:r>
            <a:r>
              <a:rPr lang="en-US" dirty="0" err="1" smtClean="0"/>
              <a:t>newdata</a:t>
            </a:r>
            <a:r>
              <a:rPr lang="en-US" dirty="0" smtClean="0"/>
              <a:t>=</a:t>
            </a:r>
            <a:r>
              <a:rPr lang="en-US" dirty="0" err="1" smtClean="0"/>
              <a:t>vnewdata</a:t>
            </a:r>
            <a:r>
              <a:rPr lang="en-US" dirty="0" smtClean="0"/>
              <a:t>, type = “response”)</a:t>
            </a:r>
          </a:p>
          <a:p>
            <a:pPr/>
            <a:r>
              <a:rPr lang="en-US" dirty="0" smtClean="0"/>
              <a:t>What probabilities do you get?</a:t>
            </a:r>
          </a:p>
        </p:txBody>
      </p:sp>
    </p:spTree>
    <p:extLst>
      <p:ext uri="{BB962C8B-B14F-4D97-AF65-F5344CB8AC3E}">
        <p14:creationId xmlns:p14="http://schemas.microsoft.com/office/powerpoint/2010/main" val="443404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Example</a:t>
            </a:r>
            <a:endParaRPr lang="en-US" dirty="0"/>
          </a:p>
        </p:txBody>
      </p:sp>
      <p:sp>
        <p:nvSpPr>
          <p:cNvPr id="3" name="Content Placeholder 2"/>
          <p:cNvSpPr>
            <a:spLocks noGrp="1"/>
          </p:cNvSpPr>
          <p:nvPr>
            <p:ph idx="1"/>
          </p:nvPr>
        </p:nvSpPr>
        <p:spPr/>
        <p:txBody>
          <a:bodyPr>
            <a:normAutofit/>
          </a:bodyPr>
          <a:lstStyle/>
          <a:p>
            <a:r>
              <a:rPr lang="en-US" b="1" i="1" dirty="0" smtClean="0"/>
              <a:t>What can I do with it?</a:t>
            </a:r>
            <a:endParaRPr lang="en-US" dirty="0" smtClean="0"/>
          </a:p>
          <a:p>
            <a:pPr/>
            <a:r>
              <a:rPr lang="en-US" dirty="0" smtClean="0"/>
              <a:t>5. Plotting and visualization. For this task we will create a range of explanatory variables and explore how they affect the response probability. First, create a large explanatory dataset:</a:t>
            </a:r>
          </a:p>
          <a:p>
            <a:pPr/>
            <a:r>
              <a:rPr lang="en-US" dirty="0"/>
              <a:t>&gt; </a:t>
            </a:r>
            <a:r>
              <a:rPr lang="en-US" dirty="0" smtClean="0"/>
              <a:t>vnewdata2 </a:t>
            </a:r>
            <a:r>
              <a:rPr lang="en-US" dirty="0"/>
              <a:t>&lt;- </a:t>
            </a:r>
            <a:r>
              <a:rPr lang="en-US" dirty="0" smtClean="0"/>
              <a:t>with(</a:t>
            </a:r>
            <a:r>
              <a:rPr lang="en-US" dirty="0" err="1" smtClean="0"/>
              <a:t>vdata</a:t>
            </a:r>
            <a:r>
              <a:rPr lang="en-US" dirty="0"/>
              <a:t>, </a:t>
            </a:r>
            <a:r>
              <a:rPr lang="en-US" dirty="0" err="1" smtClean="0"/>
              <a:t>data.frame</a:t>
            </a:r>
            <a:r>
              <a:rPr lang="en-US" dirty="0" smtClean="0"/>
              <a:t>(Volume </a:t>
            </a:r>
            <a:r>
              <a:rPr lang="en-US" dirty="0"/>
              <a:t>= </a:t>
            </a:r>
            <a:r>
              <a:rPr lang="en-US" dirty="0" err="1" smtClean="0"/>
              <a:t>runif</a:t>
            </a:r>
            <a:r>
              <a:rPr lang="en-US" dirty="0" smtClean="0"/>
              <a:t>(100,min=0.1,max=4),  Rate = </a:t>
            </a:r>
            <a:r>
              <a:rPr lang="en-US" dirty="0" err="1"/>
              <a:t>runif</a:t>
            </a:r>
            <a:r>
              <a:rPr lang="en-US" dirty="0"/>
              <a:t>(100,min=0.1,max=4</a:t>
            </a:r>
            <a:r>
              <a:rPr lang="en-US" dirty="0" smtClean="0"/>
              <a:t>)))</a:t>
            </a:r>
          </a:p>
          <a:p>
            <a:pPr/>
            <a:r>
              <a:rPr lang="en-US" dirty="0" smtClean="0"/>
              <a:t>Next create the prediction </a:t>
            </a:r>
            <a:r>
              <a:rPr lang="en-US" dirty="0" err="1" smtClean="0"/>
              <a:t>dataframe</a:t>
            </a:r>
            <a:r>
              <a:rPr lang="en-US" dirty="0" smtClean="0"/>
              <a:t>:</a:t>
            </a:r>
          </a:p>
          <a:p>
            <a:pPr/>
            <a:r>
              <a:rPr lang="en-US" dirty="0"/>
              <a:t>&gt; vnewdata3 &lt;- </a:t>
            </a:r>
            <a:r>
              <a:rPr lang="en-US" dirty="0" err="1"/>
              <a:t>cbind</a:t>
            </a:r>
            <a:r>
              <a:rPr lang="en-US" dirty="0"/>
              <a:t>(vnewdata2, predict(</a:t>
            </a:r>
            <a:r>
              <a:rPr lang="en-US" dirty="0" err="1"/>
              <a:t>vlogreg</a:t>
            </a:r>
            <a:r>
              <a:rPr lang="en-US" dirty="0"/>
              <a:t>, </a:t>
            </a:r>
            <a:r>
              <a:rPr lang="en-US" dirty="0" err="1"/>
              <a:t>newdata</a:t>
            </a:r>
            <a:r>
              <a:rPr lang="en-US" dirty="0"/>
              <a:t> = vnewdata2, type = "link", se=TRUE</a:t>
            </a:r>
            <a:r>
              <a:rPr lang="en-US" dirty="0" smtClean="0"/>
              <a:t>))</a:t>
            </a:r>
          </a:p>
          <a:p>
            <a:pPr/>
            <a:r>
              <a:rPr lang="en-US" dirty="0" smtClean="0"/>
              <a:t> </a:t>
            </a:r>
            <a:r>
              <a:rPr lang="en-US" b="1" dirty="0" smtClean="0"/>
              <a:t>WIP Add </a:t>
            </a:r>
            <a:r>
              <a:rPr lang="en-US" b="1" smtClean="0"/>
              <a:t>3d plots</a:t>
            </a:r>
            <a:endParaRPr lang="en-US" dirty="0" smtClean="0"/>
          </a:p>
        </p:txBody>
      </p:sp>
    </p:spTree>
    <p:extLst>
      <p:ext uri="{BB962C8B-B14F-4D97-AF65-F5344CB8AC3E}">
        <p14:creationId xmlns:p14="http://schemas.microsoft.com/office/powerpoint/2010/main" val="709246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Refrences</a:t>
            </a:r>
            <a:endParaRPr lang="en-US" dirty="0"/>
          </a:p>
        </p:txBody>
      </p:sp>
      <p:sp>
        <p:nvSpPr>
          <p:cNvPr id="3" name="Content Placeholder 2"/>
          <p:cNvSpPr>
            <a:spLocks noGrp="1"/>
          </p:cNvSpPr>
          <p:nvPr>
            <p:ph idx="1"/>
          </p:nvPr>
        </p:nvSpPr>
        <p:spPr/>
        <p:txBody>
          <a:bodyPr>
            <a:normAutofit/>
          </a:bodyPr>
          <a:lstStyle/>
          <a:p>
            <a:r>
              <a:rPr lang="en-US" dirty="0"/>
              <a:t>1. http://www.ats.ucla.edu/stat/r/dae/logit.htm</a:t>
            </a:r>
          </a:p>
        </p:txBody>
      </p:sp>
    </p:spTree>
    <p:extLst>
      <p:ext uri="{BB962C8B-B14F-4D97-AF65-F5344CB8AC3E}">
        <p14:creationId xmlns:p14="http://schemas.microsoft.com/office/powerpoint/2010/main" val="3950950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i="1" dirty="0" smtClean="0"/>
              <a:t>What is it? </a:t>
            </a:r>
          </a:p>
          <a:p>
            <a:r>
              <a:rPr lang="en-US" dirty="0" smtClean="0"/>
              <a:t>A Logistic Regression Model is:</a:t>
            </a:r>
          </a:p>
          <a:p>
            <a:r>
              <a:rPr lang="en-US" dirty="0" smtClean="0"/>
              <a:t>1. A type of </a:t>
            </a:r>
            <a:r>
              <a:rPr lang="en-US" i="1" dirty="0" smtClean="0"/>
              <a:t>Generalized Linear Model </a:t>
            </a:r>
            <a:r>
              <a:rPr lang="en-US" dirty="0" smtClean="0"/>
              <a:t>(GLM) that relaxes some of the assumptions of Linear Regression such as Normality of Residuals and Constant Variance and also assumes the output follows a </a:t>
            </a:r>
            <a:r>
              <a:rPr lang="en-US" i="1" dirty="0" smtClean="0"/>
              <a:t>Bernoulli Distribution </a:t>
            </a:r>
            <a:r>
              <a:rPr lang="en-US" dirty="0" smtClean="0"/>
              <a:t>(think coin tosses, heads or tails only) as a function of the model parameters used to model </a:t>
            </a:r>
            <a:r>
              <a:rPr lang="en-US" b="1" i="1" dirty="0" smtClean="0"/>
              <a:t>binary responses</a:t>
            </a:r>
          </a:p>
          <a:p>
            <a:r>
              <a:rPr lang="en-US" dirty="0" smtClean="0"/>
              <a:t>2. A model that </a:t>
            </a:r>
            <a:r>
              <a:rPr lang="en-US" dirty="0"/>
              <a:t> measures the relationship between </a:t>
            </a:r>
            <a:r>
              <a:rPr lang="en-US" dirty="0" smtClean="0"/>
              <a:t>a categorical (discrete) </a:t>
            </a:r>
            <a:r>
              <a:rPr lang="en-US" dirty="0"/>
              <a:t>dependent variable and one or more independent </a:t>
            </a:r>
            <a:r>
              <a:rPr lang="en-US" dirty="0" smtClean="0"/>
              <a:t>variables which can be either continuous or categorical</a:t>
            </a:r>
          </a:p>
          <a:p>
            <a:r>
              <a:rPr lang="en-US" dirty="0" smtClean="0"/>
              <a:t>3. A type of </a:t>
            </a:r>
            <a:r>
              <a:rPr lang="en-US" i="1" dirty="0" smtClean="0"/>
              <a:t>Linear Classifier</a:t>
            </a:r>
            <a:r>
              <a:rPr lang="en-US" dirty="0" smtClean="0"/>
              <a:t> that can predict the probability of two (or more) discrete categories from input, (age, weight, blood pressure, cholesterol level -&gt; coronary heart disease or healthy) as well as </a:t>
            </a:r>
            <a:r>
              <a:rPr lang="en-US" i="1" dirty="0" smtClean="0"/>
              <a:t>odds </a:t>
            </a:r>
            <a:r>
              <a:rPr lang="en-US" dirty="0" smtClean="0"/>
              <a:t>of the category occurring</a:t>
            </a:r>
            <a:endParaRPr lang="en-US" dirty="0"/>
          </a:p>
        </p:txBody>
      </p:sp>
    </p:spTree>
    <p:extLst>
      <p:ext uri="{BB962C8B-B14F-4D97-AF65-F5344CB8AC3E}">
        <p14:creationId xmlns:p14="http://schemas.microsoft.com/office/powerpoint/2010/main" val="273851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b="1" i="1" dirty="0" smtClean="0"/>
                  <a:t>How does it work? </a:t>
                </a:r>
                <a:endParaRPr lang="en-US" dirty="0" smtClean="0"/>
              </a:p>
              <a:p>
                <a:r>
                  <a:rPr lang="en-US" dirty="0" smtClean="0"/>
                  <a:t>1. First, take a function that assigns all real inputs with values from –</a:t>
                </a:r>
                <a:r>
                  <a:rPr lang="en-US" dirty="0" err="1" smtClean="0"/>
                  <a:t>inf</a:t>
                </a:r>
                <a:r>
                  <a:rPr lang="en-US" dirty="0" smtClean="0"/>
                  <a:t> to +</a:t>
                </a:r>
                <a:r>
                  <a:rPr lang="en-US" dirty="0" err="1" smtClean="0"/>
                  <a:t>inf</a:t>
                </a:r>
                <a:r>
                  <a:rPr lang="en-US" dirty="0" smtClean="0"/>
                  <a:t> to a output range of [0,1]. This is the </a:t>
                </a:r>
                <a:r>
                  <a:rPr lang="en-US" i="1" dirty="0" smtClean="0"/>
                  <a:t>logistic function</a:t>
                </a:r>
                <a:r>
                  <a:rPr lang="en-US" dirty="0" smtClean="0"/>
                  <a:t>:</a:t>
                </a:r>
              </a:p>
              <a:p>
                <a:pPr algn="ctr"/>
                <a14:m>
                  <m:oMath xmlns:m="http://schemas.openxmlformats.org/officeDocument/2006/math">
                    <m:r>
                      <a:rPr lang="en-US" i="1">
                        <a:latin typeface="Cambria Math" panose="02040503050406030204" pitchFamily="18" charset="0"/>
                      </a:rPr>
                      <m:t>𝐹</m:t>
                    </m:r>
                    <m:d>
                      <m:dPr>
                        <m:ctrlPr>
                          <a:rPr lang="en-US" i="1">
                            <a:latin typeface="Cambria Math" panose="02040503050406030204" pitchFamily="18" charset="0"/>
                          </a:rPr>
                        </m:ctrlPr>
                      </m:dPr>
                      <m:e>
                        <m:r>
                          <a:rPr lang="en-US" b="0" i="1" smtClean="0">
                            <a:latin typeface="Cambria Math" panose="02040503050406030204" pitchFamily="18" charset="0"/>
                          </a:rPr>
                          <m:t>𝑡</m:t>
                        </m:r>
                      </m:e>
                    </m:d>
                    <m:r>
                      <a:rPr lang="en-US" i="1">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i="1" smtClean="0">
                                <a:latin typeface="Cambria Math" panose="02040503050406030204" pitchFamily="18" charset="0"/>
                              </a:rPr>
                              <m:t>𝑡</m:t>
                            </m:r>
                          </m:sup>
                        </m:sSup>
                        <m:r>
                          <a:rPr lang="en-US" b="0" i="1" smtClean="0">
                            <a:latin typeface="Cambria Math" panose="02040503050406030204" pitchFamily="18" charset="0"/>
                          </a:rPr>
                          <m:t> </m:t>
                        </m:r>
                      </m:den>
                    </m:f>
                  </m:oMath>
                </a14:m>
                <a:endParaRPr lang="en-US" dirty="0" smtClean="0"/>
              </a:p>
              <a:p>
                <a:r>
                  <a:rPr lang="en-US" dirty="0" smtClean="0"/>
                  <a:t>2. Now, let </a:t>
                </a:r>
                <a:r>
                  <a:rPr lang="en-US" i="1" dirty="0" smtClean="0"/>
                  <a:t>t </a:t>
                </a:r>
                <a:r>
                  <a:rPr lang="en-US" dirty="0" smtClean="0"/>
                  <a:t>be a linear combination of explanatory variables:</a:t>
                </a:r>
              </a:p>
              <a:p>
                <a:pPr algn="ct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l-GR"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𝛽</m:t>
                        </m:r>
                      </m:e>
                      <m:sub>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oMath>
                </a14:m>
                <a:endParaRPr lang="en-US" i="1" dirty="0"/>
              </a:p>
              <a:p>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r="-1333"/>
                </a:stretch>
              </a:blipFill>
            </p:spPr>
            <p:txBody>
              <a:bodyPr/>
              <a:lstStyle/>
              <a:p>
                <a:r>
                  <a:rPr lang="en-US">
                    <a:noFill/>
                  </a:rPr>
                  <a:t> </a:t>
                </a:r>
              </a:p>
            </p:txBody>
          </p:sp>
        </mc:Fallback>
      </mc:AlternateContent>
      <p:pic>
        <p:nvPicPr>
          <p:cNvPr id="1026" name="Picture 2" descr="http://upload.wikimedia.org/wikipedia/commons/thumb/8/88/Logistic-curve.svg/320px-Logistic-curv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7680" y="3016313"/>
            <a:ext cx="304800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043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b="1" i="1" dirty="0" smtClean="0"/>
                  <a:t>How does it work?</a:t>
                </a:r>
                <a:endParaRPr lang="en-US" dirty="0" smtClean="0"/>
              </a:p>
              <a:p>
                <a:pPr/>
                <a:r>
                  <a:rPr lang="en-US" dirty="0" smtClean="0"/>
                  <a:t>3. Substituting the</a:t>
                </a:r>
                <a:r>
                  <a:rPr lang="en-US" i="1" dirty="0" smtClean="0"/>
                  <a:t> t</a:t>
                </a:r>
                <a:r>
                  <a:rPr lang="en-US" dirty="0"/>
                  <a:t> </a:t>
                </a:r>
                <a:r>
                  <a:rPr lang="en-US" dirty="0" smtClean="0"/>
                  <a:t>into the logistic function above, the function now becomes the </a:t>
                </a:r>
                <a:r>
                  <a:rPr lang="en-US" b="1" dirty="0" smtClean="0"/>
                  <a:t>probability that the output is a certain case </a:t>
                </a:r>
                <a:r>
                  <a:rPr lang="en-US" dirty="0" smtClean="0"/>
                  <a:t>i.e. true/false, wet/dry, dead/alive etc. </a:t>
                </a:r>
              </a:p>
              <a:p>
                <a:pPr/>
                <a:r>
                  <a:rPr lang="en-US" dirty="0" smtClean="0"/>
                  <a:t>4. The Odds of an event occurring is defined as:</a:t>
                </a:r>
              </a:p>
              <a:p>
                <a:pPr algn="ctr"/>
                <a14:m>
                  <m:oMath xmlns:m="http://schemas.openxmlformats.org/officeDocument/2006/math">
                    <m:r>
                      <a:rPr lang="en-US" b="0" i="1" smtClean="0">
                        <a:latin typeface="Cambria Math" panose="02040503050406030204" pitchFamily="18" charset="0"/>
                      </a:rPr>
                      <m:t>𝑂𝑑𝑑𝑠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1−</m:t>
                        </m:r>
                        <m:r>
                          <a:rPr lang="en-US" b="0" i="1" smtClean="0">
                            <a:latin typeface="Cambria Math" panose="02040503050406030204" pitchFamily="18" charset="0"/>
                          </a:rPr>
                          <m:t>𝑝</m:t>
                        </m:r>
                      </m:den>
                    </m:f>
                  </m:oMath>
                </a14:m>
                <a:endParaRPr lang="en-US" b="0" dirty="0" smtClean="0"/>
              </a:p>
              <a:p>
                <a:pPr/>
                <a:r>
                  <a:rPr lang="en-US" dirty="0" smtClean="0"/>
                  <a:t>Where </a:t>
                </a:r>
                <a:r>
                  <a:rPr lang="en-US" i="1" dirty="0" smtClean="0"/>
                  <a:t>p </a:t>
                </a:r>
                <a:r>
                  <a:rPr lang="en-US" dirty="0" smtClean="0"/>
                  <a:t>is the probably of an event occurring and 1-</a:t>
                </a:r>
                <a:r>
                  <a:rPr lang="en-US" i="1" dirty="0" smtClean="0"/>
                  <a:t>p</a:t>
                </a:r>
                <a:r>
                  <a:rPr lang="en-US" dirty="0" smtClean="0"/>
                  <a:t> is the probability of an event not occurring. E.g. if the probability of winning a round of roulette is 1/3, the Odds are 0.5 or </a:t>
                </a:r>
                <a:r>
                  <a:rPr lang="en-US" i="1" dirty="0" smtClean="0"/>
                  <a:t>one to two</a:t>
                </a:r>
                <a:r>
                  <a:rPr lang="en-US" dirty="0" smtClean="0"/>
                  <a:t>.</a:t>
                </a:r>
                <a:endParaRPr lang="en-US" i="1" dirty="0" smtClean="0"/>
              </a:p>
              <a:p>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r="-727"/>
                </a:stretch>
              </a:blipFill>
            </p:spPr>
            <p:txBody>
              <a:bodyPr/>
              <a:lstStyle/>
              <a:p>
                <a:r>
                  <a:rPr lang="en-US">
                    <a:noFill/>
                  </a:rPr>
                  <a:t> </a:t>
                </a:r>
              </a:p>
            </p:txBody>
          </p:sp>
        </mc:Fallback>
      </mc:AlternateContent>
    </p:spTree>
    <p:extLst>
      <p:ext uri="{BB962C8B-B14F-4D97-AF65-F5344CB8AC3E}">
        <p14:creationId xmlns:p14="http://schemas.microsoft.com/office/powerpoint/2010/main" val="3723014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b="1" i="1" dirty="0" smtClean="0"/>
                  <a:t>How does it work?</a:t>
                </a:r>
                <a:endParaRPr lang="en-US" dirty="0" smtClean="0"/>
              </a:p>
              <a:p>
                <a:pPr/>
                <a:r>
                  <a:rPr lang="en-US" dirty="0" smtClean="0"/>
                  <a:t>5. Now here’s the fun part. Take the natural logarithm of the odds, and make that (the log odds) equal to the </a:t>
                </a:r>
                <a:r>
                  <a:rPr lang="en-US" i="1" dirty="0" smtClean="0"/>
                  <a:t>linear predictor</a:t>
                </a:r>
                <a:r>
                  <a:rPr lang="en-US" dirty="0" smtClean="0"/>
                  <a:t> in terms of the model parameters vector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l-GR"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𝛽</m:t>
                        </m:r>
                      </m:e>
                      <m:sub>
                        <m:r>
                          <a:rPr lang="en-US" b="0" i="1" smtClean="0">
                            <a:latin typeface="Cambria Math" panose="02040503050406030204" pitchFamily="18" charset="0"/>
                          </a:rPr>
                          <m:t>𝑛</m:t>
                        </m:r>
                      </m:sub>
                    </m:sSub>
                    <m:r>
                      <a:rPr lang="en-US" b="0" i="1" smtClean="0">
                        <a:latin typeface="Cambria Math" panose="02040503050406030204" pitchFamily="18" charset="0"/>
                      </a:rPr>
                      <m:t>] </m:t>
                    </m:r>
                  </m:oMath>
                </a14:m>
                <a:r>
                  <a:rPr lang="en-US" dirty="0" smtClean="0"/>
                  <a:t>and explanatory or independent variables vector </a:t>
                </a:r>
                <a14:m>
                  <m:oMath xmlns:m="http://schemas.openxmlformats.org/officeDocument/2006/math">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𝑛</m:t>
                        </m:r>
                      </m:sub>
                    </m:sSub>
                    <m:r>
                      <a:rPr lang="en-US" b="0" i="1" smtClean="0">
                        <a:latin typeface="Cambria Math" panose="02040503050406030204" pitchFamily="18" charset="0"/>
                      </a:rPr>
                      <m:t>]</m:t>
                    </m:r>
                  </m:oMath>
                </a14:m>
                <a:r>
                  <a:rPr lang="en-US" dirty="0" smtClean="0"/>
                  <a:t>.</a:t>
                </a:r>
              </a:p>
              <a:p>
                <a:pPr algn="ct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1−</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e>
                        </m:d>
                      </m:e>
                    </m:func>
                    <m:r>
                      <a:rPr lang="en-US" b="0" i="1" smtClean="0">
                        <a:latin typeface="Cambria Math" panose="02040503050406030204" pitchFamily="18" charset="0"/>
                      </a:rPr>
                      <m:t>=</m:t>
                    </m:r>
                    <m:r>
                      <m:rPr>
                        <m:sty m:val="p"/>
                      </m:rPr>
                      <a:rPr lang="en-US" b="0" i="0" smtClean="0">
                        <a:latin typeface="Cambria Math" panose="02040503050406030204" pitchFamily="18" charset="0"/>
                      </a:rPr>
                      <m:t>logit</m:t>
                    </m:r>
                    <m:d>
                      <m:dPr>
                        <m:ctrlPr>
                          <a:rPr lang="en-US" b="0" i="1" smtClean="0">
                            <a:latin typeface="Cambria Math" panose="02040503050406030204" pitchFamily="18" charset="0"/>
                          </a:rPr>
                        </m:ctrlPr>
                      </m:dPr>
                      <m:e>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 </m:t>
                    </m:r>
                    <m:r>
                      <a:rPr lang="el-GR" b="1" i="1" smtClean="0">
                        <a:latin typeface="Cambria Math" panose="02040503050406030204" pitchFamily="18" charset="0"/>
                      </a:rPr>
                      <m:t>𝜷</m:t>
                    </m:r>
                    <m:r>
                      <m:rPr>
                        <m:nor/>
                      </m:rPr>
                      <a:rPr lang="en-US" b="1"/>
                      <m:t>·</m:t>
                    </m:r>
                    <m:r>
                      <a:rPr lang="en-US" b="1" i="1" smtClean="0">
                        <a:latin typeface="Cambria Math" panose="02040503050406030204" pitchFamily="18" charset="0"/>
                      </a:rPr>
                      <m:t>𝒙</m:t>
                    </m:r>
                  </m:oMath>
                </a14:m>
                <a:endParaRPr lang="en-US" b="1" i="1" dirty="0" smtClean="0"/>
              </a:p>
              <a:p>
                <a:pPr/>
                <a:r>
                  <a:rPr lang="en-US" dirty="0" smtClean="0"/>
                  <a:t>The </a:t>
                </a:r>
                <a:r>
                  <a:rPr lang="en-US" dirty="0"/>
                  <a:t>linear predictor </a:t>
                </a:r>
                <a:r>
                  <a:rPr lang="en-US" dirty="0" smtClean="0"/>
                  <a:t>in left hand side of the equation can take any value from –</a:t>
                </a:r>
                <a:r>
                  <a:rPr lang="en-US" dirty="0" err="1" smtClean="0"/>
                  <a:t>inf</a:t>
                </a:r>
                <a:r>
                  <a:rPr lang="en-US" dirty="0" smtClean="0"/>
                  <a:t> to +</a:t>
                </a:r>
                <a:r>
                  <a:rPr lang="en-US" dirty="0" err="1" smtClean="0"/>
                  <a:t>inf</a:t>
                </a:r>
                <a:r>
                  <a:rPr lang="en-US" dirty="0" smtClean="0"/>
                  <a:t>, but the odds can only take a value between 0 and 1. The natural log is taken to convert the odds from a value of 0 to 1 to a value between –</a:t>
                </a:r>
                <a:r>
                  <a:rPr lang="en-US" dirty="0" err="1" smtClean="0"/>
                  <a:t>inf</a:t>
                </a:r>
                <a:r>
                  <a:rPr lang="en-US" dirty="0" smtClean="0"/>
                  <a:t> and +inf. The log odds function is also called the </a:t>
                </a:r>
                <a:r>
                  <a:rPr lang="en-US" b="1" dirty="0" smtClean="0"/>
                  <a:t>logit function</a:t>
                </a:r>
                <a:r>
                  <a:rPr lang="en-US" dirty="0" smtClean="0"/>
                  <a:t>.</a:t>
                </a:r>
                <a:endParaRPr lang="en-US" b="1" dirty="0"/>
              </a:p>
              <a:p>
                <a:pPr/>
                <a:endParaRPr lang="en-US" b="1" i="1"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r="-1879"/>
                </a:stretch>
              </a:blipFill>
            </p:spPr>
            <p:txBody>
              <a:bodyPr/>
              <a:lstStyle/>
              <a:p>
                <a:r>
                  <a:rPr lang="en-US">
                    <a:noFill/>
                  </a:rPr>
                  <a:t> </a:t>
                </a:r>
              </a:p>
            </p:txBody>
          </p:sp>
        </mc:Fallback>
      </mc:AlternateContent>
    </p:spTree>
    <p:extLst>
      <p:ext uri="{BB962C8B-B14F-4D97-AF65-F5344CB8AC3E}">
        <p14:creationId xmlns:p14="http://schemas.microsoft.com/office/powerpoint/2010/main" val="4050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b="1" i="1" dirty="0" smtClean="0"/>
                  <a:t>How does it work?</a:t>
                </a:r>
                <a:endParaRPr lang="en-US" dirty="0" smtClean="0"/>
              </a:p>
              <a:p>
                <a:pPr/>
                <a:r>
                  <a:rPr lang="en-US" dirty="0" smtClean="0"/>
                  <a:t>6. Now that we have the log odds of the probability function, how does this relate to the output variable and the Bernoulli Distribution? It turns out that the output variable we are trying to classify from inputs is Bernoulli distributed:</a:t>
                </a:r>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 ~ </m:t>
                      </m:r>
                      <m:r>
                        <m:rPr>
                          <m:sty m:val="p"/>
                        </m:rPr>
                        <a:rPr lang="en-US" b="0" i="0" smtClean="0">
                          <a:latin typeface="Cambria Math" panose="02040503050406030204" pitchFamily="18" charset="0"/>
                        </a:rPr>
                        <m:t>Bernoulli</m:t>
                      </m:r>
                      <m:d>
                        <m:dPr>
                          <m:ctrlPr>
                            <a:rPr lang="en-US" b="0" i="0" smtClean="0">
                              <a:latin typeface="Cambria Math" panose="02040503050406030204" pitchFamily="18" charset="0"/>
                            </a:rPr>
                          </m:ctrlPr>
                        </m:dPr>
                        <m:e>
                          <m:r>
                            <a:rPr lang="en-US" b="0" i="1" smtClean="0">
                              <a:latin typeface="Cambria Math" panose="02040503050406030204" pitchFamily="18" charset="0"/>
                            </a:rPr>
                            <m:t>𝐹</m:t>
                          </m:r>
                          <m:d>
                            <m:dPr>
                              <m:ctrlPr>
                                <a:rPr lang="en-US" i="1" smtClean="0">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b="1" i="1" dirty="0" smtClean="0"/>
              </a:p>
              <a:p>
                <a:pPr/>
                <a:r>
                  <a:rPr lang="en-US" dirty="0"/>
                  <a:t>In other words the output variable given the explanatory variables has a probability </a:t>
                </a:r>
                <a14:m>
                  <m:oMath xmlns:m="http://schemas.openxmlformats.org/officeDocument/2006/math">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of being in case 1 and a </a:t>
                </a:r>
                <a:r>
                  <a:rPr lang="en-US" dirty="0"/>
                  <a:t>probability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being case 2. Intuition: given this person’s age, weight, blood pressure and cholesterol level, he/she has a </a:t>
                </a:r>
                <a14:m>
                  <m:oMath xmlns:m="http://schemas.openxmlformats.org/officeDocument/2006/math">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b="1" i="1" dirty="0"/>
                  <a:t> </a:t>
                </a:r>
                <a:r>
                  <a:rPr lang="en-US" dirty="0"/>
                  <a:t>probability of having coronary heart </a:t>
                </a:r>
                <a:r>
                  <a:rPr lang="en-US" dirty="0" smtClean="0"/>
                  <a:t>disease and a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b="1" i="1" dirty="0"/>
                  <a:t> </a:t>
                </a:r>
                <a:r>
                  <a:rPr lang="en-US" dirty="0"/>
                  <a:t>probability </a:t>
                </a:r>
                <a:r>
                  <a:rPr lang="en-US" dirty="0" smtClean="0"/>
                  <a:t>of not having it.</a:t>
                </a:r>
                <a:endParaRPr lang="en-US" b="1" i="1"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r="-1030"/>
                </a:stretch>
              </a:blipFill>
            </p:spPr>
            <p:txBody>
              <a:bodyPr/>
              <a:lstStyle/>
              <a:p>
                <a:r>
                  <a:rPr lang="en-US">
                    <a:noFill/>
                  </a:rPr>
                  <a:t> </a:t>
                </a:r>
              </a:p>
            </p:txBody>
          </p:sp>
        </mc:Fallback>
      </mc:AlternateContent>
    </p:spTree>
    <p:extLst>
      <p:ext uri="{BB962C8B-B14F-4D97-AF65-F5344CB8AC3E}">
        <p14:creationId xmlns:p14="http://schemas.microsoft.com/office/powerpoint/2010/main" val="3257023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b="1" i="1" dirty="0" smtClean="0"/>
                  <a:t>How does it work?</a:t>
                </a:r>
                <a:endParaRPr lang="en-US" dirty="0" smtClean="0"/>
              </a:p>
              <a:p>
                <a:pPr/>
                <a:r>
                  <a:rPr lang="en-US" dirty="0" smtClean="0"/>
                  <a:t>7. That’s great, but how do you actually get the parameters </a:t>
                </a:r>
                <a14:m>
                  <m:oMath xmlns:m="http://schemas.openxmlformats.org/officeDocument/2006/math">
                    <m:sSub>
                      <m:sSubPr>
                        <m:ctrlPr>
                          <a:rPr lang="en-US" i="1">
                            <a:latin typeface="Cambria Math" panose="02040503050406030204" pitchFamily="18" charset="0"/>
                          </a:rPr>
                        </m:ctrlPr>
                      </m:sSubPr>
                      <m:e>
                        <m:r>
                          <a:rPr lang="el-GR" i="1">
                            <a:latin typeface="Cambria Math" panose="02040503050406030204" pitchFamily="18" charset="0"/>
                          </a:rPr>
                          <m:t>𝛽</m:t>
                        </m:r>
                      </m:e>
                      <m:sub>
                        <m:r>
                          <a:rPr lang="en-US" i="1">
                            <a:latin typeface="Cambria Math" panose="02040503050406030204" pitchFamily="18" charset="0"/>
                          </a:rPr>
                          <m:t>𝑛</m:t>
                        </m:r>
                      </m:sub>
                    </m:sSub>
                  </m:oMath>
                </a14:m>
                <a:r>
                  <a:rPr lang="en-US" dirty="0" smtClean="0"/>
                  <a:t> to make your regression model?</a:t>
                </a:r>
              </a:p>
              <a:p>
                <a:pPr/>
                <a:r>
                  <a:rPr lang="en-US" dirty="0" smtClean="0"/>
                  <a:t>The standard method is called Maximum Likelihood Estimation (MLE), which briefly is an optimization problem seeking </a:t>
                </a:r>
                <a:r>
                  <a:rPr lang="en-US" dirty="0"/>
                  <a:t>parameters </a:t>
                </a:r>
                <a14:m>
                  <m:oMath xmlns:m="http://schemas.openxmlformats.org/officeDocument/2006/math">
                    <m:sSub>
                      <m:sSubPr>
                        <m:ctrlPr>
                          <a:rPr lang="en-US" i="1">
                            <a:latin typeface="Cambria Math" panose="02040503050406030204" pitchFamily="18" charset="0"/>
                          </a:rPr>
                        </m:ctrlPr>
                      </m:sSubPr>
                      <m:e>
                        <m:r>
                          <a:rPr lang="el-GR" i="1">
                            <a:latin typeface="Cambria Math" panose="02040503050406030204" pitchFamily="18" charset="0"/>
                          </a:rPr>
                          <m:t>𝛽</m:t>
                        </m:r>
                      </m:e>
                      <m:sub>
                        <m:r>
                          <a:rPr lang="en-US" i="1">
                            <a:latin typeface="Cambria Math" panose="02040503050406030204" pitchFamily="18" charset="0"/>
                          </a:rPr>
                          <m:t>𝑛</m:t>
                        </m:r>
                      </m:sub>
                    </m:sSub>
                  </m:oMath>
                </a14:m>
                <a:r>
                  <a:rPr lang="en-US" b="1" dirty="0" smtClean="0"/>
                  <a:t> </a:t>
                </a:r>
                <a:r>
                  <a:rPr lang="en-US" dirty="0" smtClean="0"/>
                  <a:t>to maximize the likelihood function of the logistic model given the input data. </a:t>
                </a:r>
              </a:p>
              <a:p>
                <a:pPr/>
                <a:r>
                  <a:rPr lang="en-US" dirty="0" smtClean="0"/>
                  <a:t>In practically all cases there is no closed formed formula to find the </a:t>
                </a:r>
                <a:r>
                  <a:rPr lang="en-US" dirty="0"/>
                  <a:t>parameters </a:t>
                </a:r>
                <a14:m>
                  <m:oMath xmlns:m="http://schemas.openxmlformats.org/officeDocument/2006/math">
                    <m:sSub>
                      <m:sSubPr>
                        <m:ctrlPr>
                          <a:rPr lang="en-US" i="1">
                            <a:latin typeface="Cambria Math" panose="02040503050406030204" pitchFamily="18" charset="0"/>
                          </a:rPr>
                        </m:ctrlPr>
                      </m:sSubPr>
                      <m:e>
                        <m:r>
                          <a:rPr lang="el-GR" i="1">
                            <a:latin typeface="Cambria Math" panose="02040503050406030204" pitchFamily="18" charset="0"/>
                          </a:rPr>
                          <m:t>𝛽</m:t>
                        </m:r>
                      </m:e>
                      <m:sub>
                        <m:r>
                          <a:rPr lang="en-US" i="1">
                            <a:latin typeface="Cambria Math" panose="02040503050406030204" pitchFamily="18" charset="0"/>
                          </a:rPr>
                          <m:t>𝑛</m:t>
                        </m:r>
                      </m:sub>
                    </m:sSub>
                  </m:oMath>
                </a14:m>
                <a:r>
                  <a:rPr lang="en-US" b="1" dirty="0" smtClean="0"/>
                  <a:t> </a:t>
                </a:r>
                <a:r>
                  <a:rPr lang="en-US" dirty="0" smtClean="0"/>
                  <a:t>like in OLS regression, therefore the parameters must be found using numerical optimization methods such as gradient methods, Monte Carlo and Particle Swarm Optimization to name a few.</a:t>
                </a:r>
                <a:endParaRPr lang="en-US" b="1" dirty="0"/>
              </a:p>
              <a:p>
                <a:pPr/>
                <a:endParaRPr lang="en-US" b="1" i="1"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r="-1576"/>
                </a:stretch>
              </a:blipFill>
            </p:spPr>
            <p:txBody>
              <a:bodyPr/>
              <a:lstStyle/>
              <a:p>
                <a:r>
                  <a:rPr lang="en-US">
                    <a:noFill/>
                  </a:rPr>
                  <a:t> </a:t>
                </a:r>
              </a:p>
            </p:txBody>
          </p:sp>
        </mc:Fallback>
      </mc:AlternateContent>
    </p:spTree>
    <p:extLst>
      <p:ext uri="{BB962C8B-B14F-4D97-AF65-F5344CB8AC3E}">
        <p14:creationId xmlns:p14="http://schemas.microsoft.com/office/powerpoint/2010/main" val="2460830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Example</a:t>
            </a:r>
            <a:endParaRPr lang="en-US" dirty="0"/>
          </a:p>
        </p:txBody>
      </p:sp>
      <p:sp>
        <p:nvSpPr>
          <p:cNvPr id="3" name="Content Placeholder 2"/>
          <p:cNvSpPr>
            <a:spLocks noGrp="1"/>
          </p:cNvSpPr>
          <p:nvPr>
            <p:ph idx="1"/>
          </p:nvPr>
        </p:nvSpPr>
        <p:spPr>
          <a:xfrm>
            <a:off x="1097280" y="1845734"/>
            <a:ext cx="10058400" cy="4375772"/>
          </a:xfrm>
        </p:spPr>
        <p:txBody>
          <a:bodyPr>
            <a:normAutofit fontScale="92500" lnSpcReduction="10000"/>
          </a:bodyPr>
          <a:lstStyle/>
          <a:p>
            <a:r>
              <a:rPr lang="en-US" b="1" i="1" dirty="0" smtClean="0"/>
              <a:t>What can I do with it?</a:t>
            </a:r>
            <a:endParaRPr lang="en-US" dirty="0" smtClean="0"/>
          </a:p>
          <a:p>
            <a:pPr/>
            <a:r>
              <a:rPr lang="en-US" dirty="0" smtClean="0"/>
              <a:t>1. Application example: we will explore a 2 input explanatory variable to one categorical output model in a Biomedical or Physiology setting. This particular logistic regression model will attempt to determine the effect of Inhaled Air Volume (Volume) and Air Inhalation Rate (Rate) on the probability of Vasoconstriction (Y) or constriction of small arteries in the fingers of test subject from a provided dataset.</a:t>
            </a:r>
          </a:p>
          <a:p>
            <a:pPr/>
            <a:endParaRPr lang="en-US" dirty="0"/>
          </a:p>
          <a:p>
            <a:pPr/>
            <a:r>
              <a:rPr lang="en-US" dirty="0" smtClean="0"/>
              <a:t>Go ahead and read the dataset into R:</a:t>
            </a:r>
          </a:p>
          <a:p>
            <a:pPr/>
            <a:r>
              <a:rPr lang="en-US" dirty="0"/>
              <a:t>&gt; </a:t>
            </a:r>
            <a:r>
              <a:rPr lang="en-US" dirty="0" err="1"/>
              <a:t>vdata</a:t>
            </a:r>
            <a:r>
              <a:rPr lang="en-US" dirty="0"/>
              <a:t> </a:t>
            </a:r>
            <a:r>
              <a:rPr lang="en-US" dirty="0" smtClean="0"/>
              <a:t>&lt;- </a:t>
            </a:r>
            <a:r>
              <a:rPr lang="en-US" dirty="0" err="1"/>
              <a:t>read.table</a:t>
            </a:r>
            <a:r>
              <a:rPr lang="en-US" dirty="0"/>
              <a:t>("vaso.txt", header = T</a:t>
            </a:r>
            <a:r>
              <a:rPr lang="en-US" dirty="0" smtClean="0"/>
              <a:t>)</a:t>
            </a:r>
          </a:p>
          <a:p>
            <a:pPr/>
            <a:r>
              <a:rPr lang="en-US" dirty="0" smtClean="0"/>
              <a:t>Useful functions to try:</a:t>
            </a:r>
          </a:p>
          <a:p>
            <a:pPr/>
            <a:r>
              <a:rPr lang="en-US" dirty="0" smtClean="0"/>
              <a:t>&gt; summary(</a:t>
            </a:r>
            <a:r>
              <a:rPr lang="en-US" dirty="0" err="1" smtClean="0"/>
              <a:t>vdata</a:t>
            </a:r>
            <a:r>
              <a:rPr lang="en-US" dirty="0" smtClean="0"/>
              <a:t>)</a:t>
            </a:r>
          </a:p>
          <a:p>
            <a:pPr/>
            <a:r>
              <a:rPr lang="en-US" dirty="0" smtClean="0"/>
              <a:t>&gt; </a:t>
            </a:r>
            <a:r>
              <a:rPr lang="en-US" dirty="0" err="1" smtClean="0"/>
              <a:t>sapply</a:t>
            </a:r>
            <a:r>
              <a:rPr lang="en-US" dirty="0" smtClean="0"/>
              <a:t>(</a:t>
            </a:r>
            <a:r>
              <a:rPr lang="en-US" dirty="0" err="1" smtClean="0"/>
              <a:t>vdata,sd</a:t>
            </a:r>
            <a:r>
              <a:rPr lang="en-US" dirty="0" smtClean="0"/>
              <a:t>)</a:t>
            </a:r>
          </a:p>
        </p:txBody>
      </p:sp>
    </p:spTree>
    <p:extLst>
      <p:ext uri="{BB962C8B-B14F-4D97-AF65-F5344CB8AC3E}">
        <p14:creationId xmlns:p14="http://schemas.microsoft.com/office/powerpoint/2010/main" val="400073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Example</a:t>
            </a:r>
            <a:endParaRPr lang="en-US" dirty="0"/>
          </a:p>
        </p:txBody>
      </p:sp>
      <p:sp>
        <p:nvSpPr>
          <p:cNvPr id="3" name="Content Placeholder 2"/>
          <p:cNvSpPr>
            <a:spLocks noGrp="1"/>
          </p:cNvSpPr>
          <p:nvPr>
            <p:ph idx="1"/>
          </p:nvPr>
        </p:nvSpPr>
        <p:spPr/>
        <p:txBody>
          <a:bodyPr>
            <a:normAutofit lnSpcReduction="10000"/>
          </a:bodyPr>
          <a:lstStyle/>
          <a:p>
            <a:r>
              <a:rPr lang="en-US" b="1" i="1" dirty="0" smtClean="0"/>
              <a:t>What can I do with it?</a:t>
            </a:r>
            <a:endParaRPr lang="en-US" dirty="0" smtClean="0"/>
          </a:p>
          <a:p>
            <a:pPr/>
            <a:r>
              <a:rPr lang="en-US" dirty="0" smtClean="0"/>
              <a:t>2. Now we are ready to do the regression. R takes care of the parameter fitting for you.</a:t>
            </a:r>
          </a:p>
          <a:p>
            <a:pPr/>
            <a:r>
              <a:rPr lang="en-US" dirty="0" smtClean="0"/>
              <a:t>&gt; </a:t>
            </a:r>
            <a:r>
              <a:rPr lang="en-US" dirty="0" err="1" smtClean="0"/>
              <a:t>vlogreg</a:t>
            </a:r>
            <a:r>
              <a:rPr lang="en-US" dirty="0" smtClean="0"/>
              <a:t> &lt;- </a:t>
            </a:r>
            <a:r>
              <a:rPr lang="en-US" dirty="0" err="1" smtClean="0"/>
              <a:t>glm</a:t>
            </a:r>
            <a:r>
              <a:rPr lang="en-US" dirty="0" smtClean="0"/>
              <a:t>(Y ~ Volume + Rate, data = </a:t>
            </a:r>
            <a:r>
              <a:rPr lang="en-US" dirty="0" err="1" smtClean="0"/>
              <a:t>vdata</a:t>
            </a:r>
            <a:r>
              <a:rPr lang="en-US" dirty="0" smtClean="0"/>
              <a:t>, family = ‘binomial’)</a:t>
            </a:r>
          </a:p>
          <a:p>
            <a:pPr/>
            <a:r>
              <a:rPr lang="en-US" dirty="0" smtClean="0"/>
              <a:t>Now call summary() on </a:t>
            </a:r>
            <a:r>
              <a:rPr lang="en-US" dirty="0" err="1" smtClean="0"/>
              <a:t>vlogreg</a:t>
            </a:r>
            <a:r>
              <a:rPr lang="en-US" dirty="0"/>
              <a:t> </a:t>
            </a:r>
            <a:r>
              <a:rPr lang="en-US" dirty="0" smtClean="0"/>
              <a:t>to obtain your fitted parameters as well as their significance levels.</a:t>
            </a:r>
          </a:p>
          <a:p>
            <a:pPr/>
            <a:r>
              <a:rPr lang="en-US" dirty="0" smtClean="0"/>
              <a:t>Question: How many parameters are significant?</a:t>
            </a:r>
          </a:p>
          <a:p>
            <a:pPr/>
            <a:r>
              <a:rPr lang="en-US" dirty="0" smtClean="0"/>
              <a:t>3. Now comes the fun part, extracting information from the regression model and doing interpolation. The extract the </a:t>
            </a:r>
            <a:r>
              <a:rPr lang="en-US" b="1" dirty="0" smtClean="0"/>
              <a:t>odds ratios </a:t>
            </a:r>
            <a:r>
              <a:rPr lang="en-US" dirty="0" smtClean="0"/>
              <a:t>and 95% C.I. from the model:</a:t>
            </a:r>
          </a:p>
          <a:p>
            <a:pPr/>
            <a:r>
              <a:rPr lang="en-US" dirty="0"/>
              <a:t>&gt; </a:t>
            </a:r>
            <a:r>
              <a:rPr lang="en-US" dirty="0" err="1"/>
              <a:t>exp</a:t>
            </a:r>
            <a:r>
              <a:rPr lang="en-US" dirty="0"/>
              <a:t>(</a:t>
            </a:r>
            <a:r>
              <a:rPr lang="en-US" dirty="0" err="1"/>
              <a:t>cbind</a:t>
            </a:r>
            <a:r>
              <a:rPr lang="en-US" dirty="0"/>
              <a:t>(OR = </a:t>
            </a:r>
            <a:r>
              <a:rPr lang="en-US" dirty="0" err="1" smtClean="0"/>
              <a:t>coef</a:t>
            </a:r>
            <a:r>
              <a:rPr lang="en-US" dirty="0" smtClean="0"/>
              <a:t>(</a:t>
            </a:r>
            <a:r>
              <a:rPr lang="en-US" dirty="0" err="1"/>
              <a:t>vlogreg</a:t>
            </a:r>
            <a:r>
              <a:rPr lang="en-US" dirty="0"/>
              <a:t> </a:t>
            </a:r>
            <a:r>
              <a:rPr lang="en-US" dirty="0" smtClean="0"/>
              <a:t>), </a:t>
            </a:r>
            <a:r>
              <a:rPr lang="en-US" dirty="0" err="1" smtClean="0"/>
              <a:t>confint</a:t>
            </a:r>
            <a:r>
              <a:rPr lang="en-US" dirty="0" smtClean="0"/>
              <a:t>(</a:t>
            </a:r>
            <a:r>
              <a:rPr lang="en-US" dirty="0" err="1" smtClean="0"/>
              <a:t>vlogreg</a:t>
            </a:r>
            <a:r>
              <a:rPr lang="en-US" dirty="0" smtClean="0"/>
              <a:t>)))</a:t>
            </a:r>
          </a:p>
          <a:p>
            <a:pPr/>
            <a:r>
              <a:rPr lang="en-US" dirty="0" smtClean="0"/>
              <a:t>The interpretation is that 1 unit increase in an explanatory variables increases the odds of the response variable occurring vs not </a:t>
            </a:r>
            <a:r>
              <a:rPr lang="en-US" dirty="0" err="1" smtClean="0"/>
              <a:t>occuring</a:t>
            </a:r>
            <a:r>
              <a:rPr lang="en-US" dirty="0" smtClean="0"/>
              <a:t> by the OR factor.</a:t>
            </a:r>
            <a:endParaRPr lang="en-US" dirty="0"/>
          </a:p>
        </p:txBody>
      </p:sp>
    </p:spTree>
    <p:extLst>
      <p:ext uri="{BB962C8B-B14F-4D97-AF65-F5344CB8AC3E}">
        <p14:creationId xmlns:p14="http://schemas.microsoft.com/office/powerpoint/2010/main" val="265348431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181</TotalTime>
  <Words>725</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Retrospect</vt:lpstr>
      <vt:lpstr>Logistic Regression</vt:lpstr>
      <vt:lpstr>Introduction</vt:lpstr>
      <vt:lpstr>Introduction</vt:lpstr>
      <vt:lpstr>Introduction</vt:lpstr>
      <vt:lpstr>Introduction</vt:lpstr>
      <vt:lpstr>Introduction</vt:lpstr>
      <vt:lpstr>Introduction</vt:lpstr>
      <vt:lpstr>Application Example</vt:lpstr>
      <vt:lpstr>Application Example</vt:lpstr>
      <vt:lpstr>Application Example</vt:lpstr>
      <vt:lpstr>Application Example</vt:lpstr>
      <vt:lpstr>Refrences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root</dc:creator>
  <cp:lastModifiedBy>root</cp:lastModifiedBy>
  <cp:revision>32</cp:revision>
  <dcterms:created xsi:type="dcterms:W3CDTF">2015-03-11T04:36:14Z</dcterms:created>
  <dcterms:modified xsi:type="dcterms:W3CDTF">2015-03-11T07:37:25Z</dcterms:modified>
</cp:coreProperties>
</file>