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7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5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D8D6-6854-4C83-8AD1-DA6D232DDD9F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F717-4DB4-47FE-BC03-3526DEE4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529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9911" y="5775649"/>
            <a:ext cx="714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Regression Analysis.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222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Residual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89" y="382555"/>
            <a:ext cx="161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Schedule</a:t>
            </a:r>
            <a:endParaRPr lang="en-US" sz="28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842" y="1441235"/>
            <a:ext cx="778173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Regression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ANOVA</a:t>
            </a:r>
            <a:endParaRPr lang="en-US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Residual fun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50" y="438835"/>
            <a:ext cx="102895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Modelling is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quantifying relationships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52253" y="3719095"/>
                <a:ext cx="780373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53" y="3719095"/>
                <a:ext cx="7803739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52253" y="2202075"/>
                <a:ext cx="455554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53" y="2202075"/>
                <a:ext cx="4555542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6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742"/>
            <a:ext cx="6434500" cy="4143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40658" y="1829789"/>
                <a:ext cx="176497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8" y="1829789"/>
                <a:ext cx="1764970" cy="280718"/>
              </a:xfrm>
              <a:prstGeom prst="rect">
                <a:avLst/>
              </a:prstGeom>
              <a:blipFill rotWithShape="0">
                <a:blip r:embed="rId3"/>
                <a:stretch>
                  <a:fillRect l="-1384" t="-2174" r="-10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40658" y="387480"/>
                <a:ext cx="1194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8" y="387480"/>
                <a:ext cx="11943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51" t="-26667" r="-290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40658" y="792070"/>
                <a:ext cx="2112758" cy="308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8" y="792070"/>
                <a:ext cx="2112758" cy="308161"/>
              </a:xfrm>
              <a:prstGeom prst="rect">
                <a:avLst/>
              </a:prstGeom>
              <a:blipFill rotWithShape="0">
                <a:blip r:embed="rId5"/>
                <a:stretch>
                  <a:fillRect l="-1156" r="-375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40658" y="1150888"/>
                <a:ext cx="1990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8" y="1150888"/>
                <a:ext cx="19909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7" t="-2222" r="-9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240658" y="3205927"/>
                <a:ext cx="27285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8" y="3205927"/>
                <a:ext cx="2728567" cy="8485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40292" y="4242668"/>
                <a:ext cx="4486940" cy="12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latin typeface="+mj-lt"/>
                  </a:rPr>
                  <a:t>Take the partial derivative of 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+mj-lt"/>
                  </a:rPr>
                  <a:t>Equate it to zero.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+mj-lt"/>
                  </a:rPr>
                  <a:t>Rearrange terms.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92" y="4242668"/>
                <a:ext cx="4486940" cy="1228606"/>
              </a:xfrm>
              <a:prstGeom prst="rect">
                <a:avLst/>
              </a:prstGeom>
              <a:blipFill rotWithShape="0">
                <a:blip r:embed="rId8"/>
                <a:stretch>
                  <a:fillRect l="-1223" t="-2970" r="-1902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0695" y="4718865"/>
                <a:ext cx="2464649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5" y="4718865"/>
                <a:ext cx="2464649" cy="6938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0695" y="5477962"/>
                <a:ext cx="1714124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5" y="5477962"/>
                <a:ext cx="1714124" cy="6701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3798" y="4860408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98" y="4860408"/>
                <a:ext cx="133902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10" r="-2420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40962" y="177850"/>
            <a:ext cx="430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Estimating the parameters</a:t>
            </a:r>
            <a:endParaRPr lang="en-US" sz="24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5674" y="2526443"/>
            <a:ext cx="486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Minimize the sum of vertical squared deviations from the line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6440" y="5866560"/>
            <a:ext cx="42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Note:</a:t>
            </a:r>
            <a:r>
              <a:rPr lang="en-US" dirty="0" smtClean="0">
                <a:latin typeface="+mj-lt"/>
              </a:rPr>
              <a:t> Refer to linear regression theory primer for estimator properties and proofs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r = \frac{\sum ^n _{i=1}(X_i - \bar{X})(Y_i - \bar{Y})}{\sqrt{\sum ^n _{i=1}(X_i - \bar{X})^2} \sqrt{\sum ^n _{i=1}(Y_i - \bar{Y})^2}}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3" y="5428993"/>
            <a:ext cx="30575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3099" y="2355742"/>
            <a:ext cx="5842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Dustin: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Regression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Pulling in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Doing a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ANOVA() output -&gt; pass it on to Dharu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7" y="380625"/>
            <a:ext cx="1827508" cy="797248"/>
          </a:xfrm>
        </p:spPr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5985" y="435786"/>
            <a:ext cx="8124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Analysis of Variance (ANOVA) consists of calculations that provide information about levels of variability within a regression model and form a basis for tests of significance.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9660" y="2526223"/>
                <a:ext cx="5156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60" y="2526223"/>
                <a:ext cx="515692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75084" y="2094240"/>
            <a:ext cx="86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DATA</a:t>
            </a:r>
            <a:endParaRPr lang="en-US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9376" y="2094240"/>
            <a:ext cx="59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FIT</a:t>
            </a:r>
            <a:endParaRPr 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6857" y="2094241"/>
            <a:ext cx="143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RESIDUAL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715" y="3389092"/>
            <a:ext cx="1120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of Squares Total (SST) = Sum of Squares Model (SSM) + Sum of Squares Error (SSE)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6" y="287635"/>
            <a:ext cx="4880675" cy="64226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ANOVA: Simple Linear Model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" y="1343660"/>
            <a:ext cx="7239000" cy="1647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39846" y="1832258"/>
            <a:ext cx="1992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² = SSM/SST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0353" y="3390061"/>
                <a:ext cx="8146943" cy="1272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The "F" column provides a statistic for testing the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against </a:t>
                </a:r>
              </a:p>
              <a:p>
                <a:r>
                  <a:rPr lang="en-US" sz="2400" dirty="0" smtClean="0">
                    <a:latin typeface="+mj-lt"/>
                  </a:rPr>
                  <a:t>the null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3" y="3390061"/>
                <a:ext cx="8146943" cy="1272015"/>
              </a:xfrm>
              <a:prstGeom prst="rect">
                <a:avLst/>
              </a:prstGeom>
              <a:blipFill rotWithShape="0">
                <a:blip r:embed="rId3"/>
                <a:stretch>
                  <a:fillRect l="-1122" t="-3828" r="-1645" b="-4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0353" y="4872635"/>
            <a:ext cx="81469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When the MSM term is large relative to the MSE term, then the ratio is large and there is evidence against the null hypothesis.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For simple linear regression, the statistic MSM/MSE has an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distribution with degrees of freedom (DFM, DFE) = (1,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- 2).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839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5" y="287635"/>
            <a:ext cx="6864459" cy="64226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ANOVA: </a:t>
            </a:r>
            <a:r>
              <a:rPr lang="en-US" sz="3200" dirty="0" smtClean="0"/>
              <a:t>Multiple Linear Regression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8" y="1328474"/>
            <a:ext cx="7239000" cy="1647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0353" y="3169880"/>
                <a:ext cx="8146943" cy="163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The "F" column provides a statistic for testing null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against </a:t>
                </a:r>
                <a:endParaRPr lang="en-US" sz="2400" dirty="0" smtClean="0">
                  <a:latin typeface="+mj-lt"/>
                </a:endParaRPr>
              </a:p>
              <a:p>
                <a:r>
                  <a:rPr lang="en-US" sz="2400" dirty="0" smtClean="0">
                    <a:latin typeface="+mj-lt"/>
                  </a:rPr>
                  <a:t>The alternative </a:t>
                </a:r>
                <a:r>
                  <a:rPr lang="en-US" sz="2400" dirty="0" smtClean="0">
                    <a:latin typeface="+mj-lt"/>
                  </a:rPr>
                  <a:t>hypothesis </a:t>
                </a:r>
                <a:r>
                  <a:rPr lang="en-US" sz="2400" dirty="0" smtClean="0">
                    <a:latin typeface="+mj-lt"/>
                  </a:rPr>
                  <a:t>that at least one of the parameters does not equal 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3" y="3169880"/>
                <a:ext cx="8146943" cy="1632435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985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0353" y="4817705"/>
            <a:ext cx="11529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+mj-lt"/>
              </a:rPr>
              <a:t>The F test does not indicate which of the </a:t>
            </a:r>
            <a:r>
              <a:rPr lang="en-US" altLang="en-US" sz="2400" b="1" dirty="0" smtClean="0">
                <a:solidFill>
                  <a:srgbClr val="FF0000"/>
                </a:solidFill>
                <a:latin typeface="+mj-lt"/>
              </a:rPr>
              <a:t>parameters is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</a:rPr>
              <a:t>not equal to zero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, only that at least one of them is linearly related to the response variable.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1564" y="1673255"/>
            <a:ext cx="3564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1564" y="2049122"/>
            <a:ext cx="9298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n-p -1</a:t>
            </a:r>
            <a:endParaRPr lang="en-US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094" y="928364"/>
            <a:ext cx="3474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# of </a:t>
            </a:r>
            <a:r>
              <a:rPr lang="en-US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explanatory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variables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5" y="287635"/>
            <a:ext cx="6864459" cy="64226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ANOVA: </a:t>
            </a:r>
            <a:r>
              <a:rPr lang="en-US" sz="3200" dirty="0" smtClean="0"/>
              <a:t>Multiple Linear Regression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7235" y="3593180"/>
                <a:ext cx="11498453" cy="2729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ratio SSM/SST = R² is known as the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squared multiple correlation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coefficient</a:t>
                </a:r>
                <a:r>
                  <a:rPr lang="en-US" sz="2800" dirty="0">
                    <a:latin typeface="+mj-lt"/>
                  </a:rPr>
                  <a:t>.  </a:t>
                </a:r>
                <a:endParaRPr lang="en-US" sz="2800" dirty="0" smtClean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This </a:t>
                </a:r>
                <a:r>
                  <a:rPr lang="en-US" sz="2800" dirty="0">
                    <a:latin typeface="+mj-lt"/>
                  </a:rPr>
                  <a:t>value is the proportion of the variation in the response </a:t>
                </a:r>
                <a:r>
                  <a:rPr lang="en-US" sz="2800" dirty="0" smtClean="0">
                    <a:latin typeface="+mj-lt"/>
                  </a:rPr>
                  <a:t>variable that </a:t>
                </a:r>
                <a:r>
                  <a:rPr lang="en-US" sz="2800" dirty="0">
                    <a:latin typeface="+mj-lt"/>
                  </a:rPr>
                  <a:t>is explained by the response variables. </a:t>
                </a:r>
                <a:endParaRPr lang="en-US" sz="2800" dirty="0" smtClean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The square root of R² is </a:t>
                </a:r>
                <a:r>
                  <a:rPr lang="en-US" sz="2800" dirty="0" smtClean="0">
                    <a:latin typeface="+mj-lt"/>
                  </a:rPr>
                  <a:t>called the </a:t>
                </a:r>
                <a:r>
                  <a:rPr lang="en-US" sz="2800" dirty="0">
                    <a:latin typeface="+mj-lt"/>
                  </a:rPr>
                  <a:t>multiple correlation coefficient, the correlation between the </a:t>
                </a:r>
                <a:r>
                  <a:rPr lang="en-US" sz="2800" dirty="0" smtClean="0">
                    <a:latin typeface="+mj-lt"/>
                  </a:rPr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j-lt"/>
                  </a:rPr>
                  <a:t>and the fitted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5" y="3593180"/>
                <a:ext cx="11498453" cy="2729209"/>
              </a:xfrm>
              <a:prstGeom prst="rect">
                <a:avLst/>
              </a:prstGeom>
              <a:blipFill rotWithShape="0">
                <a:blip r:embed="rId2"/>
                <a:stretch>
                  <a:fillRect l="-1113" t="-2009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00039" y="1999929"/>
            <a:ext cx="2061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²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= SSM/SST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54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331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More Regression</vt:lpstr>
      <vt:lpstr>ANOVA</vt:lpstr>
      <vt:lpstr>ANOVA: Simple Linear Model</vt:lpstr>
      <vt:lpstr>ANOVA: Multiple Linear Regression Model</vt:lpstr>
      <vt:lpstr>ANOVA: Multiple Linear Regression Model</vt:lpstr>
      <vt:lpstr>Interpreting Residual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Dharu Ravi</cp:lastModifiedBy>
  <cp:revision>63</cp:revision>
  <dcterms:created xsi:type="dcterms:W3CDTF">2015-01-06T04:12:51Z</dcterms:created>
  <dcterms:modified xsi:type="dcterms:W3CDTF">2015-01-07T23:13:57Z</dcterms:modified>
</cp:coreProperties>
</file>