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12" r:id="rId2"/>
    <p:sldId id="304" r:id="rId3"/>
    <p:sldId id="320"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6" r:id="rId18"/>
    <p:sldId id="335" r:id="rId19"/>
    <p:sldId id="338" r:id="rId20"/>
    <p:sldId id="339" r:id="rId21"/>
    <p:sldId id="340" r:id="rId22"/>
    <p:sldId id="342" r:id="rId23"/>
    <p:sldId id="341" r:id="rId24"/>
    <p:sldId id="343" r:id="rId25"/>
    <p:sldId id="344" r:id="rId26"/>
    <p:sldId id="319" r:id="rId27"/>
    <p:sldId id="345" r:id="rId28"/>
    <p:sldId id="346" r:id="rId29"/>
    <p:sldId id="347" r:id="rId30"/>
    <p:sldId id="348" r:id="rId31"/>
    <p:sldId id="349" r:id="rId32"/>
    <p:sldId id="350" r:id="rId33"/>
    <p:sldId id="351" r:id="rId34"/>
    <p:sldId id="352" r:id="rId35"/>
    <p:sldId id="353" r:id="rId36"/>
    <p:sldId id="298" r:id="rId3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briel Chua" initials="GC" lastIdx="6" clrIdx="0"/>
  <p:cmAuthor id="1" name="Tiffany" initials="" lastIdx="0" clrIdx="1"/>
  <p:cmAuthor id="2" name="Shiyuki Song"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5679E"/>
    <a:srgbClr val="A5BFD5"/>
    <a:srgbClr val="2C7456"/>
    <a:srgbClr val="99E8DF"/>
    <a:srgbClr val="99C0C0"/>
    <a:srgbClr val="E7E7E7"/>
    <a:srgbClr val="D5E3E6"/>
    <a:srgbClr val="889394"/>
    <a:srgbClr val="E1E5E9"/>
    <a:srgbClr val="F5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64" autoAdjust="0"/>
    <p:restoredTop sz="83523" autoAdjust="0"/>
  </p:normalViewPr>
  <p:slideViewPr>
    <p:cSldViewPr snapToGrid="0">
      <p:cViewPr varScale="1">
        <p:scale>
          <a:sx n="79" d="100"/>
          <a:sy n="79" d="100"/>
        </p:scale>
        <p:origin x="888" y="68"/>
      </p:cViewPr>
      <p:guideLst>
        <p:guide orient="horz" pos="2160"/>
        <p:guide pos="3868"/>
      </p:guideLst>
    </p:cSldViewPr>
  </p:slideViewPr>
  <p:outlineViewPr>
    <p:cViewPr>
      <p:scale>
        <a:sx n="33" d="100"/>
        <a:sy n="33" d="100"/>
      </p:scale>
      <p:origin x="0" y="0"/>
    </p:cViewPr>
  </p:outlin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BC075836-F3A1-4534-B5A6-636BB1D03D23}" type="datetime1">
              <a:rPr lang="zh-CN" altLang="en-US"/>
              <a:pPr>
                <a:defRPr/>
              </a:pPr>
              <a:t>2015/3/19</a:t>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smtClean="0"/>
              <a:t>单击此处编辑母版文本样式</a:t>
            </a:r>
          </a:p>
          <a:p>
            <a:pPr>
              <a:defRPr/>
            </a:pPr>
            <a:r>
              <a:rPr lang="zh-CN" altLang="zh-CN" smtClean="0"/>
              <a:t>第二级</a:t>
            </a:r>
          </a:p>
          <a:p>
            <a:pPr>
              <a:defRPr/>
            </a:pPr>
            <a:r>
              <a:rPr lang="zh-CN" altLang="zh-CN" smtClean="0"/>
              <a:t>第三级</a:t>
            </a:r>
          </a:p>
          <a:p>
            <a:pPr>
              <a:defRPr/>
            </a:pPr>
            <a:r>
              <a:rPr lang="zh-CN" altLang="zh-CN" smtClean="0"/>
              <a:t>第四级</a:t>
            </a:r>
          </a:p>
          <a:p>
            <a:pPr>
              <a:defRPr/>
            </a:pPr>
            <a:r>
              <a:rPr lang="zh-CN" altLang="zh-CN" smtClean="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pPr>
              <a:defRPr/>
            </a:pPr>
            <a:fld id="{333C6C14-71D1-4F5A-8F4B-ED524524770C}" type="slidenum">
              <a:rPr lang="zh-CN" altLang="en-US"/>
              <a:pPr>
                <a:defRPr/>
              </a:pPr>
              <a:t>‹#›</a:t>
            </a:fld>
            <a:endParaRPr lang="zh-CN" altLang="en-US" sz="1200"/>
          </a:p>
        </p:txBody>
      </p:sp>
    </p:spTree>
    <p:extLst>
      <p:ext uri="{BB962C8B-B14F-4D97-AF65-F5344CB8AC3E}">
        <p14:creationId xmlns:p14="http://schemas.microsoft.com/office/powerpoint/2010/main" val="941085057"/>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7</a:t>
            </a:fld>
            <a:endParaRPr lang="zh-CN" altLang="en-US" sz="1200"/>
          </a:p>
        </p:txBody>
      </p:sp>
    </p:spTree>
    <p:extLst>
      <p:ext uri="{BB962C8B-B14F-4D97-AF65-F5344CB8AC3E}">
        <p14:creationId xmlns:p14="http://schemas.microsoft.com/office/powerpoint/2010/main" val="2789849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16</a:t>
            </a:fld>
            <a:endParaRPr lang="zh-CN" altLang="en-US" sz="1200"/>
          </a:p>
        </p:txBody>
      </p:sp>
    </p:spTree>
    <p:extLst>
      <p:ext uri="{BB962C8B-B14F-4D97-AF65-F5344CB8AC3E}">
        <p14:creationId xmlns:p14="http://schemas.microsoft.com/office/powerpoint/2010/main" val="760688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17</a:t>
            </a:fld>
            <a:endParaRPr lang="zh-CN" altLang="en-US" sz="1200"/>
          </a:p>
        </p:txBody>
      </p:sp>
    </p:spTree>
    <p:extLst>
      <p:ext uri="{BB962C8B-B14F-4D97-AF65-F5344CB8AC3E}">
        <p14:creationId xmlns:p14="http://schemas.microsoft.com/office/powerpoint/2010/main" val="2876771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18</a:t>
            </a:fld>
            <a:endParaRPr lang="zh-CN" altLang="en-US" sz="1200"/>
          </a:p>
        </p:txBody>
      </p:sp>
    </p:spTree>
    <p:extLst>
      <p:ext uri="{BB962C8B-B14F-4D97-AF65-F5344CB8AC3E}">
        <p14:creationId xmlns:p14="http://schemas.microsoft.com/office/powerpoint/2010/main" val="1930825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19</a:t>
            </a:fld>
            <a:endParaRPr lang="zh-CN" altLang="en-US" sz="1200"/>
          </a:p>
        </p:txBody>
      </p:sp>
    </p:spTree>
    <p:extLst>
      <p:ext uri="{BB962C8B-B14F-4D97-AF65-F5344CB8AC3E}">
        <p14:creationId xmlns:p14="http://schemas.microsoft.com/office/powerpoint/2010/main" val="3817400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20</a:t>
            </a:fld>
            <a:endParaRPr lang="zh-CN" altLang="en-US" sz="1200"/>
          </a:p>
        </p:txBody>
      </p:sp>
    </p:spTree>
    <p:extLst>
      <p:ext uri="{BB962C8B-B14F-4D97-AF65-F5344CB8AC3E}">
        <p14:creationId xmlns:p14="http://schemas.microsoft.com/office/powerpoint/2010/main" val="3053035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21</a:t>
            </a:fld>
            <a:endParaRPr lang="zh-CN" altLang="en-US" sz="1200"/>
          </a:p>
        </p:txBody>
      </p:sp>
    </p:spTree>
    <p:extLst>
      <p:ext uri="{BB962C8B-B14F-4D97-AF65-F5344CB8AC3E}">
        <p14:creationId xmlns:p14="http://schemas.microsoft.com/office/powerpoint/2010/main" val="1041692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22</a:t>
            </a:fld>
            <a:endParaRPr lang="zh-CN" altLang="en-US" sz="1200"/>
          </a:p>
        </p:txBody>
      </p:sp>
    </p:spTree>
    <p:extLst>
      <p:ext uri="{BB962C8B-B14F-4D97-AF65-F5344CB8AC3E}">
        <p14:creationId xmlns:p14="http://schemas.microsoft.com/office/powerpoint/2010/main" val="858750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23</a:t>
            </a:fld>
            <a:endParaRPr lang="zh-CN" altLang="en-US" sz="1200"/>
          </a:p>
        </p:txBody>
      </p:sp>
    </p:spTree>
    <p:extLst>
      <p:ext uri="{BB962C8B-B14F-4D97-AF65-F5344CB8AC3E}">
        <p14:creationId xmlns:p14="http://schemas.microsoft.com/office/powerpoint/2010/main" val="347700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24</a:t>
            </a:fld>
            <a:endParaRPr lang="zh-CN" altLang="en-US" sz="1200"/>
          </a:p>
        </p:txBody>
      </p:sp>
    </p:spTree>
    <p:extLst>
      <p:ext uri="{BB962C8B-B14F-4D97-AF65-F5344CB8AC3E}">
        <p14:creationId xmlns:p14="http://schemas.microsoft.com/office/powerpoint/2010/main" val="343455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25</a:t>
            </a:fld>
            <a:endParaRPr lang="zh-CN" altLang="en-US" sz="1200"/>
          </a:p>
        </p:txBody>
      </p:sp>
    </p:spTree>
    <p:extLst>
      <p:ext uri="{BB962C8B-B14F-4D97-AF65-F5344CB8AC3E}">
        <p14:creationId xmlns:p14="http://schemas.microsoft.com/office/powerpoint/2010/main" val="419751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8</a:t>
            </a:fld>
            <a:endParaRPr lang="zh-CN" altLang="en-US" sz="1200"/>
          </a:p>
        </p:txBody>
      </p:sp>
    </p:spTree>
    <p:extLst>
      <p:ext uri="{BB962C8B-B14F-4D97-AF65-F5344CB8AC3E}">
        <p14:creationId xmlns:p14="http://schemas.microsoft.com/office/powerpoint/2010/main" val="3810242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26</a:t>
            </a:fld>
            <a:endParaRPr lang="zh-CN" altLang="en-US" sz="1200"/>
          </a:p>
        </p:txBody>
      </p:sp>
    </p:spTree>
    <p:extLst>
      <p:ext uri="{BB962C8B-B14F-4D97-AF65-F5344CB8AC3E}">
        <p14:creationId xmlns:p14="http://schemas.microsoft.com/office/powerpoint/2010/main" val="3300442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27</a:t>
            </a:fld>
            <a:endParaRPr lang="zh-CN" altLang="en-US" sz="1200"/>
          </a:p>
        </p:txBody>
      </p:sp>
    </p:spTree>
    <p:extLst>
      <p:ext uri="{BB962C8B-B14F-4D97-AF65-F5344CB8AC3E}">
        <p14:creationId xmlns:p14="http://schemas.microsoft.com/office/powerpoint/2010/main" val="1333167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28</a:t>
            </a:fld>
            <a:endParaRPr lang="zh-CN" altLang="en-US" sz="1200"/>
          </a:p>
        </p:txBody>
      </p:sp>
    </p:spTree>
    <p:extLst>
      <p:ext uri="{BB962C8B-B14F-4D97-AF65-F5344CB8AC3E}">
        <p14:creationId xmlns:p14="http://schemas.microsoft.com/office/powerpoint/2010/main" val="242130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29</a:t>
            </a:fld>
            <a:endParaRPr lang="zh-CN" altLang="en-US" sz="1200"/>
          </a:p>
        </p:txBody>
      </p:sp>
    </p:spTree>
    <p:extLst>
      <p:ext uri="{BB962C8B-B14F-4D97-AF65-F5344CB8AC3E}">
        <p14:creationId xmlns:p14="http://schemas.microsoft.com/office/powerpoint/2010/main" val="2538967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30</a:t>
            </a:fld>
            <a:endParaRPr lang="zh-CN" altLang="en-US" sz="1200"/>
          </a:p>
        </p:txBody>
      </p:sp>
    </p:spTree>
    <p:extLst>
      <p:ext uri="{BB962C8B-B14F-4D97-AF65-F5344CB8AC3E}">
        <p14:creationId xmlns:p14="http://schemas.microsoft.com/office/powerpoint/2010/main" val="356616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31</a:t>
            </a:fld>
            <a:endParaRPr lang="zh-CN" altLang="en-US" sz="1200"/>
          </a:p>
        </p:txBody>
      </p:sp>
    </p:spTree>
    <p:extLst>
      <p:ext uri="{BB962C8B-B14F-4D97-AF65-F5344CB8AC3E}">
        <p14:creationId xmlns:p14="http://schemas.microsoft.com/office/powerpoint/2010/main" val="1401108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32</a:t>
            </a:fld>
            <a:endParaRPr lang="zh-CN" altLang="en-US" sz="1200"/>
          </a:p>
        </p:txBody>
      </p:sp>
    </p:spTree>
    <p:extLst>
      <p:ext uri="{BB962C8B-B14F-4D97-AF65-F5344CB8AC3E}">
        <p14:creationId xmlns:p14="http://schemas.microsoft.com/office/powerpoint/2010/main" val="2484978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33</a:t>
            </a:fld>
            <a:endParaRPr lang="zh-CN" altLang="en-US" sz="1200"/>
          </a:p>
        </p:txBody>
      </p:sp>
    </p:spTree>
    <p:extLst>
      <p:ext uri="{BB962C8B-B14F-4D97-AF65-F5344CB8AC3E}">
        <p14:creationId xmlns:p14="http://schemas.microsoft.com/office/powerpoint/2010/main" val="4207398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34</a:t>
            </a:fld>
            <a:endParaRPr lang="zh-CN" altLang="en-US" sz="1200"/>
          </a:p>
        </p:txBody>
      </p:sp>
    </p:spTree>
    <p:extLst>
      <p:ext uri="{BB962C8B-B14F-4D97-AF65-F5344CB8AC3E}">
        <p14:creationId xmlns:p14="http://schemas.microsoft.com/office/powerpoint/2010/main" val="670351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9</a:t>
            </a:fld>
            <a:endParaRPr lang="zh-CN" altLang="en-US" sz="1200"/>
          </a:p>
        </p:txBody>
      </p:sp>
    </p:spTree>
    <p:extLst>
      <p:ext uri="{BB962C8B-B14F-4D97-AF65-F5344CB8AC3E}">
        <p14:creationId xmlns:p14="http://schemas.microsoft.com/office/powerpoint/2010/main" val="1838839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10</a:t>
            </a:fld>
            <a:endParaRPr lang="zh-CN" altLang="en-US" sz="1200"/>
          </a:p>
        </p:txBody>
      </p:sp>
    </p:spTree>
    <p:extLst>
      <p:ext uri="{BB962C8B-B14F-4D97-AF65-F5344CB8AC3E}">
        <p14:creationId xmlns:p14="http://schemas.microsoft.com/office/powerpoint/2010/main" val="3725848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11</a:t>
            </a:fld>
            <a:endParaRPr lang="zh-CN" altLang="en-US" sz="1200"/>
          </a:p>
        </p:txBody>
      </p:sp>
    </p:spTree>
    <p:extLst>
      <p:ext uri="{BB962C8B-B14F-4D97-AF65-F5344CB8AC3E}">
        <p14:creationId xmlns:p14="http://schemas.microsoft.com/office/powerpoint/2010/main" val="3630149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12</a:t>
            </a:fld>
            <a:endParaRPr lang="zh-CN" altLang="en-US" sz="1200"/>
          </a:p>
        </p:txBody>
      </p:sp>
    </p:spTree>
    <p:extLst>
      <p:ext uri="{BB962C8B-B14F-4D97-AF65-F5344CB8AC3E}">
        <p14:creationId xmlns:p14="http://schemas.microsoft.com/office/powerpoint/2010/main" val="1866890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13</a:t>
            </a:fld>
            <a:endParaRPr lang="zh-CN" altLang="en-US" sz="1200"/>
          </a:p>
        </p:txBody>
      </p:sp>
    </p:spTree>
    <p:extLst>
      <p:ext uri="{BB962C8B-B14F-4D97-AF65-F5344CB8AC3E}">
        <p14:creationId xmlns:p14="http://schemas.microsoft.com/office/powerpoint/2010/main" val="1034950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14</a:t>
            </a:fld>
            <a:endParaRPr lang="zh-CN" altLang="en-US" sz="1200"/>
          </a:p>
        </p:txBody>
      </p:sp>
    </p:spTree>
    <p:extLst>
      <p:ext uri="{BB962C8B-B14F-4D97-AF65-F5344CB8AC3E}">
        <p14:creationId xmlns:p14="http://schemas.microsoft.com/office/powerpoint/2010/main" val="2172167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CA" dirty="0"/>
          </a:p>
        </p:txBody>
      </p:sp>
      <p:sp>
        <p:nvSpPr>
          <p:cNvPr id="4" name="Date Placeholder 3"/>
          <p:cNvSpPr>
            <a:spLocks noGrp="1"/>
          </p:cNvSpPr>
          <p:nvPr>
            <p:ph type="dt" idx="10"/>
          </p:nvPr>
        </p:nvSpPr>
        <p:spPr/>
        <p:txBody>
          <a:bodyPr/>
          <a:lstStyle/>
          <a:p>
            <a:pPr>
              <a:defRPr/>
            </a:pPr>
            <a:fld id="{BC075836-F3A1-4534-B5A6-636BB1D03D23}" type="datetime1">
              <a:rPr lang="zh-CN" altLang="en-US" smtClean="0"/>
              <a:pPr>
                <a:defRPr/>
              </a:pPr>
              <a:t>2015/3/19</a:t>
            </a:fld>
            <a:endParaRPr lang="zh-CN" altLang="en-US" sz="1200"/>
          </a:p>
        </p:txBody>
      </p:sp>
      <p:sp>
        <p:nvSpPr>
          <p:cNvPr id="5" name="Slide Number Placeholder 4"/>
          <p:cNvSpPr>
            <a:spLocks noGrp="1"/>
          </p:cNvSpPr>
          <p:nvPr>
            <p:ph type="sldNum" sz="quarter" idx="11"/>
          </p:nvPr>
        </p:nvSpPr>
        <p:spPr/>
        <p:txBody>
          <a:bodyPr/>
          <a:lstStyle/>
          <a:p>
            <a:pPr>
              <a:defRPr/>
            </a:pPr>
            <a:fld id="{333C6C14-71D1-4F5A-8F4B-ED524524770C}" type="slidenum">
              <a:rPr lang="zh-CN" altLang="en-US" smtClean="0"/>
              <a:pPr>
                <a:defRPr/>
              </a:pPr>
              <a:t>15</a:t>
            </a:fld>
            <a:endParaRPr lang="zh-CN" altLang="en-US" sz="1200"/>
          </a:p>
        </p:txBody>
      </p:sp>
    </p:spTree>
    <p:extLst>
      <p:ext uri="{BB962C8B-B14F-4D97-AF65-F5344CB8AC3E}">
        <p14:creationId xmlns:p14="http://schemas.microsoft.com/office/powerpoint/2010/main" val="58937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3BA66EA-19C5-45F8-B3E1-A5C9B8CA338A}" type="datetime1">
              <a:rPr lang="zh-CN" altLang="en-US"/>
              <a:pPr>
                <a:defRPr/>
              </a:pPr>
              <a:t>2015/3/19</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05782A63-4AF5-496E-B45C-E9CBC3BF86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79695034"/>
      </p:ext>
    </p:extLst>
  </p:cSld>
  <p:clrMapOvr>
    <a:masterClrMapping/>
  </p:clrMapOvr>
  <p:transition spd="slow" advTm="3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DBF3A93-C6A0-4A54-80BF-3E6134D01EBA}" type="datetime1">
              <a:rPr lang="zh-CN" altLang="en-US"/>
              <a:pPr>
                <a:defRPr/>
              </a:pPr>
              <a:t>2015/3/19</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C12F496A-9980-4A87-8BB8-23011E87E85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272455219"/>
      </p:ext>
    </p:extLst>
  </p:cSld>
  <p:clrMapOvr>
    <a:masterClrMapping/>
  </p:clrMapOvr>
  <p:transition spd="slow" advTm="3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9D3E7B2-4CFF-4FE1-A1D5-E121C4147308}" type="datetime1">
              <a:rPr lang="zh-CN" altLang="en-US"/>
              <a:pPr>
                <a:defRPr/>
              </a:pPr>
              <a:t>2015/3/19</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1780D992-F3AF-47E6-A4B4-C120E343614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303225462"/>
      </p:ext>
    </p:extLst>
  </p:cSld>
  <p:clrMapOvr>
    <a:masterClrMapping/>
  </p:clrMapOvr>
  <p:transition spd="slow"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49BA540-4DE6-4FAA-B9F3-1413C7CD68B2}" type="datetime1">
              <a:rPr lang="zh-CN" altLang="en-US"/>
              <a:pPr>
                <a:defRPr/>
              </a:pPr>
              <a:t>2015/3/19</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D96716EA-B52B-42A3-ACAD-BD5F031914C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5309783"/>
      </p:ext>
    </p:extLst>
  </p:cSld>
  <p:clrMapOvr>
    <a:masterClrMapping/>
  </p:clrMapOvr>
  <p:transition spd="slow" advTm="3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F54FC0BD-707F-48A2-B2EF-59B8A4D31927}" type="datetime1">
              <a:rPr lang="zh-CN" altLang="en-US"/>
              <a:pPr>
                <a:defRPr/>
              </a:pPr>
              <a:t>2015/3/19</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C3BF5A54-11A7-43BC-92B3-290D730A438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20476506"/>
      </p:ext>
    </p:extLst>
  </p:cSld>
  <p:clrMapOvr>
    <a:masterClrMapping/>
  </p:clrMapOvr>
  <p:transition spd="slow" advTm="3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92A15C9C-3692-419C-B6B4-E8C2864D63F4}" type="datetime1">
              <a:rPr lang="zh-CN" altLang="en-US"/>
              <a:pPr>
                <a:defRPr/>
              </a:pPr>
              <a:t>2015/3/19</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E225F780-FBA7-4A1F-B420-46B294215F3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519969709"/>
      </p:ext>
    </p:extLst>
  </p:cSld>
  <p:clrMapOvr>
    <a:masterClrMapping/>
  </p:clrMapOvr>
  <p:transition spd="slow" advTm="3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69FCC95A-2DFD-41E0-A153-9CBBBE4CCDD3}" type="datetime1">
              <a:rPr lang="zh-CN" altLang="en-US"/>
              <a:pPr>
                <a:defRPr/>
              </a:pPr>
              <a:t>2015/3/19</a:t>
            </a:fld>
            <a:endParaRPr lang="zh-CN" altLang="en-US" sz="18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96E19C49-0EE5-43FE-8C80-86ACADF603A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63433491"/>
      </p:ext>
    </p:extLst>
  </p:cSld>
  <p:clrMapOvr>
    <a:masterClrMapping/>
  </p:clrMapOvr>
  <p:transition spd="slow" advTm="3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AB4E01D-4621-450D-B291-55E158055D38}" type="datetime1">
              <a:rPr lang="zh-CN" altLang="en-US"/>
              <a:pPr>
                <a:defRPr/>
              </a:pPr>
              <a:t>2015/3/19</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DE5CE09F-9257-4918-8459-CF5FEF0B38C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70369373"/>
      </p:ext>
    </p:extLst>
  </p:cSld>
  <p:clrMapOvr>
    <a:masterClrMapping/>
  </p:clrMapOvr>
  <p:transition spd="slow" advTm="3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38CF3F83-B2C5-4BE1-99BF-A8BDA4027244}" type="datetime1">
              <a:rPr lang="zh-CN" altLang="en-US"/>
              <a:pPr>
                <a:defRPr/>
              </a:pPr>
              <a:t>2015/3/19</a:t>
            </a:fld>
            <a:endParaRPr lang="zh-CN" altLang="en-US" sz="18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4E7EE35E-0EE9-4FB7-AE16-6F655A7A8F3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346724280"/>
      </p:ext>
    </p:extLst>
  </p:cSld>
  <p:clrMapOvr>
    <a:masterClrMapping/>
  </p:clrMapOvr>
  <p:transition spd="slow"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37049B0-F8AC-4099-82A4-9243784A46BE}" type="datetime1">
              <a:rPr lang="zh-CN" altLang="en-US"/>
              <a:pPr>
                <a:defRPr/>
              </a:pPr>
              <a:t>2015/3/19</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31455E08-9B63-447A-906C-59A4E7A514D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94428070"/>
      </p:ext>
    </p:extLst>
  </p:cSld>
  <p:clrMapOvr>
    <a:masterClrMapping/>
  </p:clrMapOvr>
  <p:transition spd="slow"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D29774D-4480-4123-BE2B-8885CA8EAE6A}" type="datetime1">
              <a:rPr lang="zh-CN" altLang="en-US"/>
              <a:pPr>
                <a:defRPr/>
              </a:pPr>
              <a:t>2015/3/19</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64E70EC6-566B-4603-B559-7526D86F911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33474930"/>
      </p:ext>
    </p:extLst>
  </p:cSld>
  <p:clrMapOvr>
    <a:masterClrMapping/>
  </p:clrMapOvr>
  <p:transition spd="slow"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anose="020F0502020204030204" pitchFamily="34" charset="0"/>
              </a:rPr>
              <a:t>单击此处编辑母版文本样式</a:t>
            </a:r>
          </a:p>
          <a:p>
            <a:pPr lvl="1"/>
            <a:r>
              <a:rPr lang="zh-CN" altLang="zh-CN" smtClean="0">
                <a:sym typeface="Calibri" panose="020F0502020204030204" pitchFamily="34" charset="0"/>
              </a:rPr>
              <a:t>第二级</a:t>
            </a:r>
          </a:p>
          <a:p>
            <a:pPr lvl="2"/>
            <a:r>
              <a:rPr lang="zh-CN" altLang="zh-CN" smtClean="0">
                <a:sym typeface="Calibri" panose="020F0502020204030204" pitchFamily="34" charset="0"/>
              </a:rPr>
              <a:t>第三级</a:t>
            </a:r>
          </a:p>
          <a:p>
            <a:pPr lvl="3"/>
            <a:r>
              <a:rPr lang="zh-CN" altLang="zh-CN" smtClean="0">
                <a:sym typeface="Calibri" panose="020F0502020204030204" pitchFamily="34" charset="0"/>
              </a:rPr>
              <a:t>第四级</a:t>
            </a:r>
          </a:p>
          <a:p>
            <a:pPr lvl="4"/>
            <a:r>
              <a:rPr lang="zh-CN" alt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493EBBF8-0467-4721-AB88-F1B9F00E3B7A}" type="datetime1">
              <a:rPr lang="zh-CN" altLang="en-US"/>
              <a:pPr>
                <a:defRPr/>
              </a:pPr>
              <a:t>2015/3/19</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9BD9E772-4A10-41EF-8615-5B203179E357}" type="slidenum">
              <a:rPr lang="zh-CN" altLang="en-US"/>
              <a:pPr>
                <a:defRPr/>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3000">
    <p:fade/>
  </p:transition>
  <p:hf sldNum="0"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9000">
              <a:schemeClr val="tx1">
                <a:lumMod val="85000"/>
                <a:lumOff val="15000"/>
              </a:schemeClr>
            </a:gs>
            <a:gs pos="71000">
              <a:schemeClr val="bg1">
                <a:alpha val="51000"/>
              </a:schemeClr>
            </a:gs>
            <a:gs pos="87000">
              <a:srgbClr val="76A6AF"/>
            </a:gs>
            <a:gs pos="97000">
              <a:srgbClr val="456167"/>
            </a:gs>
          </a:gsLst>
          <a:path path="rect">
            <a:fillToRect l="100000" b="100000"/>
          </a:path>
          <a:tileRect t="-100000" r="-100000"/>
        </a:gradFill>
        <a:effectLst/>
      </p:bgPr>
    </p:bg>
    <p:spTree>
      <p:nvGrpSpPr>
        <p:cNvPr id="1" name=""/>
        <p:cNvGrpSpPr/>
        <p:nvPr/>
      </p:nvGrpSpPr>
      <p:grpSpPr>
        <a:xfrm>
          <a:off x="0" y="0"/>
          <a:ext cx="0" cy="0"/>
          <a:chOff x="0" y="0"/>
          <a:chExt cx="0" cy="0"/>
        </a:xfrm>
      </p:grpSpPr>
      <p:sp>
        <p:nvSpPr>
          <p:cNvPr id="8" name="TextBox 7"/>
          <p:cNvSpPr txBox="1"/>
          <p:nvPr/>
        </p:nvSpPr>
        <p:spPr>
          <a:xfrm>
            <a:off x="7094323" y="4510870"/>
            <a:ext cx="184666"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2548" y="134963"/>
            <a:ext cx="1114932" cy="934419"/>
          </a:xfrm>
          <a:prstGeom prst="rect">
            <a:avLst/>
          </a:prstGeom>
        </p:spPr>
      </p:pic>
      <p:sp>
        <p:nvSpPr>
          <p:cNvPr id="6" name="TextBox 5"/>
          <p:cNvSpPr txBox="1"/>
          <p:nvPr/>
        </p:nvSpPr>
        <p:spPr>
          <a:xfrm>
            <a:off x="1100379" y="3017934"/>
            <a:ext cx="4564251" cy="2185214"/>
          </a:xfrm>
          <a:prstGeom prst="rect">
            <a:avLst/>
          </a:prstGeom>
          <a:noFill/>
        </p:spPr>
        <p:txBody>
          <a:bodyPr wrap="square" rtlCol="0">
            <a:spAutoFit/>
          </a:bodyPr>
          <a:lstStyle/>
          <a:p>
            <a:r>
              <a:rPr lang="en-CA" sz="5000" b="1" dirty="0" err="1" smtClean="0">
                <a:effectLst>
                  <a:outerShdw blurRad="38100" dist="38100" dir="2700000" algn="tl">
                    <a:srgbClr val="000000">
                      <a:alpha val="43137"/>
                    </a:srgbClr>
                  </a:outerShdw>
                </a:effectLst>
                <a:latin typeface="Narkisim" panose="020E0502050101010101" pitchFamily="34" charset="-79"/>
                <a:cs typeface="Narkisim" panose="020E0502050101010101" pitchFamily="34" charset="-79"/>
              </a:rPr>
              <a:t>ommodities</a:t>
            </a:r>
            <a:r>
              <a:rPr lang="en-CA" sz="5000" b="1" dirty="0" smtClean="0">
                <a:effectLst>
                  <a:outerShdw blurRad="38100" dist="38100" dir="2700000" algn="tl">
                    <a:srgbClr val="000000">
                      <a:alpha val="43137"/>
                    </a:srgbClr>
                  </a:outerShdw>
                </a:effectLst>
                <a:latin typeface="Narkisim" panose="020E0502050101010101" pitchFamily="34" charset="-79"/>
                <a:cs typeface="Narkisim" panose="020E0502050101010101" pitchFamily="34" charset="-79"/>
              </a:rPr>
              <a:t> in</a:t>
            </a:r>
          </a:p>
          <a:p>
            <a:endParaRPr lang="en-CA" sz="3600" b="1" dirty="0">
              <a:effectLst>
                <a:outerShdw blurRad="38100" dist="38100" dir="2700000" algn="tl">
                  <a:srgbClr val="000000">
                    <a:alpha val="43137"/>
                  </a:srgbClr>
                </a:outerShdw>
              </a:effectLst>
              <a:latin typeface="Narkisim" panose="020E0502050101010101" pitchFamily="34" charset="-79"/>
              <a:cs typeface="Narkisim" panose="020E0502050101010101" pitchFamily="34" charset="-79"/>
            </a:endParaRPr>
          </a:p>
          <a:p>
            <a:r>
              <a:rPr lang="en-CA" sz="5000" b="1" dirty="0" err="1" smtClean="0">
                <a:effectLst>
                  <a:outerShdw blurRad="38100" dist="38100" dir="2700000" algn="tl">
                    <a:srgbClr val="000000">
                      <a:alpha val="43137"/>
                    </a:srgbClr>
                  </a:outerShdw>
                </a:effectLst>
                <a:latin typeface="Narkisim" panose="020E0502050101010101" pitchFamily="34" charset="-79"/>
                <a:cs typeface="Narkisim" panose="020E0502050101010101" pitchFamily="34" charset="-79"/>
              </a:rPr>
              <a:t>outh</a:t>
            </a:r>
            <a:r>
              <a:rPr lang="en-CA" sz="5000" b="1" dirty="0" smtClean="0">
                <a:effectLst>
                  <a:outerShdw blurRad="38100" dist="38100" dir="2700000" algn="tl">
                    <a:srgbClr val="000000">
                      <a:alpha val="43137"/>
                    </a:srgbClr>
                  </a:outerShdw>
                </a:effectLst>
                <a:latin typeface="Narkisim" panose="020E0502050101010101" pitchFamily="34" charset="-79"/>
                <a:cs typeface="Narkisim" panose="020E0502050101010101" pitchFamily="34" charset="-79"/>
              </a:rPr>
              <a:t> America</a:t>
            </a:r>
            <a:endParaRPr lang="en-CA" sz="5000" b="1" dirty="0">
              <a:effectLst>
                <a:outerShdw blurRad="38100" dist="38100" dir="2700000" algn="tl">
                  <a:srgbClr val="000000">
                    <a:alpha val="43137"/>
                  </a:srgbClr>
                </a:outerShdw>
              </a:effectLst>
              <a:latin typeface="Narkisim" panose="020E0502050101010101" pitchFamily="34" charset="-79"/>
              <a:cs typeface="Narkisim" panose="020E0502050101010101" pitchFamily="34" charset="-79"/>
            </a:endParaRPr>
          </a:p>
        </p:txBody>
      </p:sp>
      <p:sp>
        <p:nvSpPr>
          <p:cNvPr id="10" name="TextBox 9"/>
          <p:cNvSpPr txBox="1"/>
          <p:nvPr/>
        </p:nvSpPr>
        <p:spPr>
          <a:xfrm>
            <a:off x="6603669" y="4692675"/>
            <a:ext cx="4730782" cy="1200329"/>
          </a:xfrm>
          <a:prstGeom prst="rect">
            <a:avLst/>
          </a:prstGeom>
          <a:noFill/>
        </p:spPr>
        <p:txBody>
          <a:bodyPr wrap="none" rtlCol="0">
            <a:spAutoFit/>
          </a:bodyPr>
          <a:lstStyle/>
          <a:p>
            <a:r>
              <a:rPr lang="en-CA" sz="2400" b="1" dirty="0" smtClean="0">
                <a:solidFill>
                  <a:srgbClr val="25679E"/>
                </a:solidFill>
                <a:latin typeface="Narkisim" panose="020E0502050101010101" pitchFamily="34" charset="-79"/>
                <a:cs typeface="Narkisim" panose="020E0502050101010101" pitchFamily="34" charset="-79"/>
              </a:rPr>
              <a:t>By: </a:t>
            </a:r>
            <a:r>
              <a:rPr lang="en-CA" sz="2400" b="1" i="1" dirty="0">
                <a:solidFill>
                  <a:srgbClr val="25679E"/>
                </a:solidFill>
                <a:latin typeface="Narkisim" panose="020E0502050101010101" pitchFamily="34" charset="-79"/>
                <a:cs typeface="Narkisim" panose="020E0502050101010101" pitchFamily="34" charset="-79"/>
              </a:rPr>
              <a:t>Claudia, Casey, Michael, and </a:t>
            </a:r>
            <a:r>
              <a:rPr lang="en-CA" sz="2400" b="1" i="1" smtClean="0">
                <a:solidFill>
                  <a:srgbClr val="25679E"/>
                </a:solidFill>
                <a:latin typeface="Narkisim" panose="020E0502050101010101" pitchFamily="34" charset="-79"/>
                <a:cs typeface="Narkisim" panose="020E0502050101010101" pitchFamily="34" charset="-79"/>
              </a:rPr>
              <a:t>Yujie</a:t>
            </a:r>
            <a:endParaRPr lang="en-CA" sz="2400" b="1" i="1" dirty="0" smtClean="0">
              <a:solidFill>
                <a:srgbClr val="25679E"/>
              </a:solidFill>
              <a:latin typeface="Narkisim" panose="020E0502050101010101" pitchFamily="34" charset="-79"/>
              <a:cs typeface="Narkisim" panose="020E0502050101010101" pitchFamily="34" charset="-79"/>
            </a:endParaRPr>
          </a:p>
          <a:p>
            <a:endParaRPr lang="en-CA" sz="2400" b="1" i="1" dirty="0">
              <a:solidFill>
                <a:srgbClr val="25679E"/>
              </a:solidFill>
              <a:latin typeface="Narkisim" panose="020E0502050101010101" pitchFamily="34" charset="-79"/>
              <a:cs typeface="Narkisim" panose="020E0502050101010101" pitchFamily="34" charset="-79"/>
            </a:endParaRPr>
          </a:p>
          <a:p>
            <a:r>
              <a:rPr lang="en-CA" sz="2400" b="1" i="1" dirty="0" smtClean="0">
                <a:solidFill>
                  <a:srgbClr val="25679E"/>
                </a:solidFill>
                <a:latin typeface="Narkisim" panose="020E0502050101010101" pitchFamily="34" charset="-79"/>
                <a:cs typeface="Narkisim" panose="020E0502050101010101" pitchFamily="34" charset="-79"/>
              </a:rPr>
              <a:t>March 18, 2015</a:t>
            </a:r>
            <a:endParaRPr lang="en-CA" sz="2400" b="1" dirty="0">
              <a:solidFill>
                <a:srgbClr val="25679E"/>
              </a:solidFill>
              <a:latin typeface="Narkisim" panose="020E0502050101010101" pitchFamily="34" charset="-79"/>
              <a:cs typeface="Narkisim" panose="020E0502050101010101" pitchFamily="34" charset="-79"/>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20" y="2631749"/>
            <a:ext cx="953146" cy="240358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50" y="3827017"/>
            <a:ext cx="976716" cy="2463023"/>
          </a:xfrm>
          <a:prstGeom prst="rect">
            <a:avLst/>
          </a:prstGeom>
        </p:spPr>
      </p:pic>
      <p:pic>
        <p:nvPicPr>
          <p:cNvPr id="2050" name="Picture 2" descr="http://www.clker.com/cliparts/A/t/r/m/7/1/south-america-black-h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5171" y="0"/>
            <a:ext cx="4000500"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957981"/>
      </p:ext>
    </p:extLst>
  </p:cSld>
  <p:clrMapOvr>
    <a:masterClrMapping/>
  </p:clrMapOvr>
  <p:transition spd="slow" advTm="3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MODEL TESTING</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82796" y="1333528"/>
            <a:ext cx="11653150" cy="5355312"/>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6" name="TextBox 5"/>
          <p:cNvSpPr txBox="1"/>
          <p:nvPr/>
        </p:nvSpPr>
        <p:spPr>
          <a:xfrm>
            <a:off x="82796" y="1333530"/>
            <a:ext cx="11653150"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US" sz="2400" b="1" dirty="0" smtClean="0">
                <a:solidFill>
                  <a:srgbClr val="25679E"/>
                </a:solidFill>
                <a:latin typeface="Arial Narrow"/>
                <a:cs typeface="Arial Narrow"/>
              </a:rPr>
              <a:t>ASSUMPTIONS</a:t>
            </a:r>
            <a:endParaRPr lang="en-US" sz="2400" b="1" dirty="0">
              <a:solidFill>
                <a:srgbClr val="25679E"/>
              </a:solidFill>
              <a:latin typeface="Arial Narrow"/>
              <a:cs typeface="Arial Narrow"/>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22" name="TextBox 21"/>
          <p:cNvSpPr txBox="1"/>
          <p:nvPr/>
        </p:nvSpPr>
        <p:spPr>
          <a:xfrm>
            <a:off x="386117" y="525795"/>
            <a:ext cx="1133644"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Brazil</a:t>
            </a:r>
            <a:endParaRPr lang="en-CA" sz="3600" b="1" dirty="0">
              <a:solidFill>
                <a:srgbClr val="25679E"/>
              </a:solidFill>
              <a:latin typeface="Narkisim" panose="020E0502050101010101" pitchFamily="34" charset="-79"/>
              <a:cs typeface="Narkisim" panose="020E0502050101010101" pitchFamily="34" charset="-79"/>
            </a:endParaRPr>
          </a:p>
        </p:txBody>
      </p:sp>
      <p:sp>
        <p:nvSpPr>
          <p:cNvPr id="2" name="Rectangle 1"/>
          <p:cNvSpPr/>
          <p:nvPr/>
        </p:nvSpPr>
        <p:spPr>
          <a:xfrm>
            <a:off x="233756" y="1801068"/>
            <a:ext cx="11584692" cy="4785926"/>
          </a:xfrm>
          <a:prstGeom prst="rect">
            <a:avLst/>
          </a:prstGeom>
        </p:spPr>
        <p:txBody>
          <a:bodyPr wrap="square">
            <a:spAutoFit/>
          </a:bodyPr>
          <a:lstStyle/>
          <a:p>
            <a:r>
              <a:rPr lang="en-CA" sz="2000" dirty="0">
                <a:solidFill>
                  <a:srgbClr val="25679E"/>
                </a:solidFill>
                <a:latin typeface="Narkisim" panose="020E0502050101010101" pitchFamily="34" charset="-79"/>
                <a:cs typeface="Narkisim" panose="020E0502050101010101" pitchFamily="34" charset="-79"/>
              </a:rPr>
              <a:t>Assumption 1 - Expected(Residuals) = </a:t>
            </a:r>
            <a:r>
              <a:rPr lang="en-CA" sz="2000" dirty="0" smtClean="0">
                <a:solidFill>
                  <a:srgbClr val="25679E"/>
                </a:solidFill>
                <a:latin typeface="Narkisim" panose="020E0502050101010101" pitchFamily="34" charset="-79"/>
                <a:cs typeface="Narkisim" panose="020E0502050101010101" pitchFamily="34" charset="-79"/>
              </a:rPr>
              <a:t>0</a:t>
            </a:r>
            <a:endParaRPr lang="en-CA" sz="2000" dirty="0">
              <a:solidFill>
                <a:srgbClr val="25679E"/>
              </a:solidFill>
              <a:latin typeface="Narkisim" panose="020E0502050101010101" pitchFamily="34" charset="-79"/>
              <a:cs typeface="Narkisim" panose="020E0502050101010101" pitchFamily="34" charset="-79"/>
            </a:endParaRPr>
          </a:p>
          <a:p>
            <a:r>
              <a:rPr lang="en-CA" sz="1500" dirty="0">
                <a:cs typeface="Arial" panose="020B0604020202020204" pitchFamily="34" charset="0"/>
              </a:rPr>
              <a:t>```{</a:t>
            </a:r>
            <a:r>
              <a:rPr lang="en-CA" sz="1500" dirty="0" err="1">
                <a:cs typeface="Arial" panose="020B0604020202020204" pitchFamily="34" charset="0"/>
              </a:rPr>
              <a:t>r,echo</a:t>
            </a:r>
            <a:r>
              <a:rPr lang="en-CA" sz="1500" dirty="0">
                <a:cs typeface="Arial" panose="020B0604020202020204" pitchFamily="34" charset="0"/>
              </a:rPr>
              <a:t>=FALSE, warning=FALSE, results='hide'}</a:t>
            </a:r>
          </a:p>
          <a:p>
            <a:r>
              <a:rPr lang="en-CA" sz="1500" dirty="0">
                <a:cs typeface="Arial" panose="020B0604020202020204" pitchFamily="34" charset="0"/>
              </a:rPr>
              <a:t>plot(</a:t>
            </a:r>
            <a:r>
              <a:rPr lang="en-CA" sz="1500" dirty="0" err="1">
                <a:cs typeface="Arial" panose="020B0604020202020204" pitchFamily="34" charset="0"/>
              </a:rPr>
              <a:t>cbind</a:t>
            </a:r>
            <a:r>
              <a:rPr lang="en-CA" sz="1500" dirty="0">
                <a:cs typeface="Arial" panose="020B0604020202020204" pitchFamily="34" charset="0"/>
              </a:rPr>
              <a:t>(residuals(</a:t>
            </a:r>
            <a:r>
              <a:rPr lang="en-CA" sz="1500" dirty="0" err="1">
                <a:cs typeface="Arial" panose="020B0604020202020204" pitchFamily="34" charset="0"/>
              </a:rPr>
              <a:t>Brazilregress</a:t>
            </a:r>
            <a:r>
              <a:rPr lang="en-CA" sz="1500" dirty="0">
                <a:cs typeface="Arial" panose="020B0604020202020204" pitchFamily="34" charset="0"/>
              </a:rPr>
              <a:t>), Brazil[,3:5]), </a:t>
            </a:r>
            <a:r>
              <a:rPr lang="en-CA" sz="1500" dirty="0" err="1">
                <a:cs typeface="Arial" panose="020B0604020202020204" pitchFamily="34" charset="0"/>
              </a:rPr>
              <a:t>lower.panel</a:t>
            </a:r>
            <a:r>
              <a:rPr lang="en-CA" sz="1500" dirty="0">
                <a:cs typeface="Arial" panose="020B0604020202020204" pitchFamily="34" charset="0"/>
              </a:rPr>
              <a:t>=NULL)</a:t>
            </a:r>
          </a:p>
          <a:p>
            <a:r>
              <a:rPr lang="en-CA" sz="1500" dirty="0">
                <a:cs typeface="Arial" panose="020B0604020202020204" pitchFamily="34" charset="0"/>
              </a:rPr>
              <a:t>```</a:t>
            </a:r>
          </a:p>
          <a:p>
            <a:r>
              <a:rPr lang="en-CA" sz="2000" dirty="0" smtClean="0">
                <a:solidFill>
                  <a:srgbClr val="25679E"/>
                </a:solidFill>
                <a:latin typeface="Narkisim" panose="020E0502050101010101" pitchFamily="34" charset="-79"/>
                <a:cs typeface="Narkisim" panose="020E0502050101010101" pitchFamily="34" charset="-79"/>
              </a:rPr>
              <a:t>Assumption </a:t>
            </a:r>
            <a:r>
              <a:rPr lang="en-CA" sz="2000" dirty="0">
                <a:solidFill>
                  <a:srgbClr val="25679E"/>
                </a:solidFill>
                <a:latin typeface="Narkisim" panose="020E0502050101010101" pitchFamily="34" charset="-79"/>
                <a:cs typeface="Narkisim" panose="020E0502050101010101" pitchFamily="34" charset="-79"/>
              </a:rPr>
              <a:t>2 - Predicted Value(Residuals)~</a:t>
            </a:r>
            <a:r>
              <a:rPr lang="en-CA" sz="2000" dirty="0" smtClean="0">
                <a:solidFill>
                  <a:srgbClr val="25679E"/>
                </a:solidFill>
                <a:latin typeface="Narkisim" panose="020E0502050101010101" pitchFamily="34" charset="-79"/>
                <a:cs typeface="Narkisim" panose="020E0502050101010101" pitchFamily="34" charset="-79"/>
              </a:rPr>
              <a:t>0</a:t>
            </a:r>
            <a:endParaRPr lang="en-CA" sz="2000" dirty="0">
              <a:solidFill>
                <a:srgbClr val="25679E"/>
              </a:solidFill>
              <a:latin typeface="Narkisim" panose="020E0502050101010101" pitchFamily="34" charset="-79"/>
              <a:cs typeface="Narkisim" panose="020E0502050101010101" pitchFamily="34" charset="-79"/>
            </a:endParaRPr>
          </a:p>
          <a:p>
            <a:r>
              <a:rPr lang="en-CA" sz="1500" dirty="0">
                <a:cs typeface="Arial" panose="020B0604020202020204" pitchFamily="34" charset="0"/>
              </a:rPr>
              <a:t>```{</a:t>
            </a:r>
            <a:r>
              <a:rPr lang="en-CA" sz="1500" dirty="0" err="1">
                <a:cs typeface="Arial" panose="020B0604020202020204" pitchFamily="34" charset="0"/>
              </a:rPr>
              <a:t>r,echo</a:t>
            </a:r>
            <a:r>
              <a:rPr lang="en-CA" sz="1500" dirty="0">
                <a:cs typeface="Arial" panose="020B0604020202020204" pitchFamily="34" charset="0"/>
              </a:rPr>
              <a:t>=FALSE, warning=FALSE, results='hide'}</a:t>
            </a:r>
          </a:p>
          <a:p>
            <a:r>
              <a:rPr lang="en-CA" sz="1500" dirty="0">
                <a:cs typeface="Arial" panose="020B0604020202020204" pitchFamily="34" charset="0"/>
              </a:rPr>
              <a:t>plot(fitted(</a:t>
            </a:r>
            <a:r>
              <a:rPr lang="en-CA" sz="1500" dirty="0" err="1">
                <a:cs typeface="Arial" panose="020B0604020202020204" pitchFamily="34" charset="0"/>
              </a:rPr>
              <a:t>Brazilregress</a:t>
            </a:r>
            <a:r>
              <a:rPr lang="en-CA" sz="1500" dirty="0">
                <a:cs typeface="Arial" panose="020B0604020202020204" pitchFamily="34" charset="0"/>
              </a:rPr>
              <a:t>), residuals(</a:t>
            </a:r>
            <a:r>
              <a:rPr lang="en-CA" sz="1500" dirty="0" err="1">
                <a:cs typeface="Arial" panose="020B0604020202020204" pitchFamily="34" charset="0"/>
              </a:rPr>
              <a:t>Brazilregress</a:t>
            </a:r>
            <a:r>
              <a:rPr lang="en-CA" sz="1500" dirty="0">
                <a:cs typeface="Arial" panose="020B0604020202020204" pitchFamily="34" charset="0"/>
              </a:rPr>
              <a:t>), </a:t>
            </a:r>
            <a:r>
              <a:rPr lang="en-CA" sz="1500" dirty="0" err="1">
                <a:cs typeface="Arial" panose="020B0604020202020204" pitchFamily="34" charset="0"/>
              </a:rPr>
              <a:t>xlab</a:t>
            </a:r>
            <a:r>
              <a:rPr lang="en-CA" sz="1500" dirty="0">
                <a:cs typeface="Arial" panose="020B0604020202020204" pitchFamily="34" charset="0"/>
              </a:rPr>
              <a:t>="Fitted", </a:t>
            </a:r>
            <a:r>
              <a:rPr lang="en-CA" sz="1500" dirty="0" err="1">
                <a:cs typeface="Arial" panose="020B0604020202020204" pitchFamily="34" charset="0"/>
              </a:rPr>
              <a:t>ylab</a:t>
            </a:r>
            <a:r>
              <a:rPr lang="en-CA" sz="1500" dirty="0">
                <a:cs typeface="Arial" panose="020B0604020202020204" pitchFamily="34" charset="0"/>
              </a:rPr>
              <a:t>="Residuals")</a:t>
            </a:r>
          </a:p>
          <a:p>
            <a:r>
              <a:rPr lang="en-CA" sz="1500" dirty="0" err="1">
                <a:cs typeface="Arial" panose="020B0604020202020204" pitchFamily="34" charset="0"/>
              </a:rPr>
              <a:t>abline</a:t>
            </a:r>
            <a:r>
              <a:rPr lang="en-CA" sz="1500" dirty="0">
                <a:cs typeface="Arial" panose="020B0604020202020204" pitchFamily="34" charset="0"/>
              </a:rPr>
              <a:t>(h=c(-2,0,2), </a:t>
            </a:r>
            <a:r>
              <a:rPr lang="en-CA" sz="1500" dirty="0" err="1">
                <a:cs typeface="Arial" panose="020B0604020202020204" pitchFamily="34" charset="0"/>
              </a:rPr>
              <a:t>lwd</a:t>
            </a:r>
            <a:r>
              <a:rPr lang="en-CA" sz="1500" dirty="0">
                <a:cs typeface="Arial" panose="020B0604020202020204" pitchFamily="34" charset="0"/>
              </a:rPr>
              <a:t>= c(2,2,2),col=c("red", "red", "red"), </a:t>
            </a:r>
            <a:r>
              <a:rPr lang="en-CA" sz="1500" dirty="0" err="1">
                <a:cs typeface="Arial" panose="020B0604020202020204" pitchFamily="34" charset="0"/>
              </a:rPr>
              <a:t>lty</a:t>
            </a:r>
            <a:r>
              <a:rPr lang="en-CA" sz="1500" dirty="0">
                <a:cs typeface="Arial" panose="020B0604020202020204" pitchFamily="34" charset="0"/>
              </a:rPr>
              <a:t>=c(2,1,2))</a:t>
            </a:r>
          </a:p>
          <a:p>
            <a:endParaRPr lang="en-CA" sz="1500" dirty="0" smtClean="0">
              <a:cs typeface="Arial" panose="020B0604020202020204" pitchFamily="34" charset="0"/>
            </a:endParaRPr>
          </a:p>
          <a:p>
            <a:r>
              <a:rPr lang="en-CA" sz="2000" dirty="0" smtClean="0">
                <a:solidFill>
                  <a:srgbClr val="25679E"/>
                </a:solidFill>
                <a:latin typeface="Narkisim" panose="020E0502050101010101" pitchFamily="34" charset="-79"/>
                <a:cs typeface="Narkisim" panose="020E0502050101010101" pitchFamily="34" charset="-79"/>
              </a:rPr>
              <a:t>Assumption </a:t>
            </a:r>
            <a:r>
              <a:rPr lang="en-CA" sz="2000" dirty="0">
                <a:solidFill>
                  <a:srgbClr val="25679E"/>
                </a:solidFill>
                <a:latin typeface="Narkisim" panose="020E0502050101010101" pitchFamily="34" charset="-79"/>
                <a:cs typeface="Narkisim" panose="020E0502050101010101" pitchFamily="34" charset="-79"/>
              </a:rPr>
              <a:t>3 - Normality of </a:t>
            </a:r>
            <a:r>
              <a:rPr lang="en-CA" sz="2000" dirty="0" smtClean="0">
                <a:solidFill>
                  <a:srgbClr val="25679E"/>
                </a:solidFill>
                <a:latin typeface="Narkisim" panose="020E0502050101010101" pitchFamily="34" charset="-79"/>
                <a:cs typeface="Narkisim" panose="020E0502050101010101" pitchFamily="34" charset="-79"/>
              </a:rPr>
              <a:t>Errors</a:t>
            </a:r>
            <a:endParaRPr lang="en-CA" sz="2000" dirty="0">
              <a:solidFill>
                <a:srgbClr val="25679E"/>
              </a:solidFill>
              <a:latin typeface="Narkisim" panose="020E0502050101010101" pitchFamily="34" charset="-79"/>
              <a:cs typeface="Narkisim" panose="020E0502050101010101" pitchFamily="34" charset="-79"/>
            </a:endParaRPr>
          </a:p>
          <a:p>
            <a:r>
              <a:rPr lang="en-CA" sz="1500" dirty="0">
                <a:cs typeface="Arial" panose="020B0604020202020204" pitchFamily="34" charset="0"/>
              </a:rPr>
              <a:t>```{</a:t>
            </a:r>
            <a:r>
              <a:rPr lang="en-CA" sz="1500" dirty="0" err="1">
                <a:cs typeface="Arial" panose="020B0604020202020204" pitchFamily="34" charset="0"/>
              </a:rPr>
              <a:t>r,echo</a:t>
            </a:r>
            <a:r>
              <a:rPr lang="en-CA" sz="1500" dirty="0">
                <a:cs typeface="Arial" panose="020B0604020202020204" pitchFamily="34" charset="0"/>
              </a:rPr>
              <a:t>=FALSE, warning=FALSE, results='hide'}</a:t>
            </a:r>
          </a:p>
          <a:p>
            <a:r>
              <a:rPr lang="en-CA" sz="1500" dirty="0" err="1">
                <a:cs typeface="Arial" panose="020B0604020202020204" pitchFamily="34" charset="0"/>
              </a:rPr>
              <a:t>qqnorm</a:t>
            </a:r>
            <a:r>
              <a:rPr lang="en-CA" sz="1500" dirty="0">
                <a:cs typeface="Arial" panose="020B0604020202020204" pitchFamily="34" charset="0"/>
              </a:rPr>
              <a:t>(residuals(</a:t>
            </a:r>
            <a:r>
              <a:rPr lang="en-CA" sz="1500" dirty="0" err="1">
                <a:cs typeface="Arial" panose="020B0604020202020204" pitchFamily="34" charset="0"/>
              </a:rPr>
              <a:t>Brazilregress</a:t>
            </a:r>
            <a:r>
              <a:rPr lang="en-CA" sz="1500" dirty="0">
                <a:cs typeface="Arial" panose="020B0604020202020204" pitchFamily="34" charset="0"/>
              </a:rPr>
              <a:t>) ,</a:t>
            </a:r>
            <a:r>
              <a:rPr lang="en-CA" sz="1500" dirty="0" err="1">
                <a:cs typeface="Arial" panose="020B0604020202020204" pitchFamily="34" charset="0"/>
              </a:rPr>
              <a:t>ylab</a:t>
            </a:r>
            <a:r>
              <a:rPr lang="en-CA" sz="1500" dirty="0">
                <a:cs typeface="Arial" panose="020B0604020202020204" pitchFamily="34" charset="0"/>
              </a:rPr>
              <a:t>="Residuals")</a:t>
            </a:r>
          </a:p>
          <a:p>
            <a:r>
              <a:rPr lang="en-CA" sz="1500" dirty="0" err="1">
                <a:cs typeface="Arial" panose="020B0604020202020204" pitchFamily="34" charset="0"/>
              </a:rPr>
              <a:t>qqline</a:t>
            </a:r>
            <a:r>
              <a:rPr lang="en-CA" sz="1500" dirty="0">
                <a:cs typeface="Arial" panose="020B0604020202020204" pitchFamily="34" charset="0"/>
              </a:rPr>
              <a:t>(residuals(</a:t>
            </a:r>
            <a:r>
              <a:rPr lang="en-CA" sz="1500" dirty="0" err="1">
                <a:cs typeface="Arial" panose="020B0604020202020204" pitchFamily="34" charset="0"/>
              </a:rPr>
              <a:t>Brazilregress</a:t>
            </a:r>
            <a:r>
              <a:rPr lang="en-CA" sz="1500" dirty="0">
                <a:cs typeface="Arial" panose="020B0604020202020204" pitchFamily="34" charset="0"/>
              </a:rPr>
              <a:t>), col="red", </a:t>
            </a:r>
            <a:r>
              <a:rPr lang="en-CA" sz="1500" dirty="0" err="1">
                <a:cs typeface="Arial" panose="020B0604020202020204" pitchFamily="34" charset="0"/>
              </a:rPr>
              <a:t>lwd</a:t>
            </a:r>
            <a:r>
              <a:rPr lang="en-CA" sz="1500" dirty="0">
                <a:cs typeface="Arial" panose="020B0604020202020204" pitchFamily="34" charset="0"/>
              </a:rPr>
              <a:t> = 2)</a:t>
            </a:r>
          </a:p>
          <a:p>
            <a:r>
              <a:rPr lang="en-CA" sz="1500" dirty="0" err="1">
                <a:cs typeface="Arial" panose="020B0604020202020204" pitchFamily="34" charset="0"/>
              </a:rPr>
              <a:t>hist</a:t>
            </a:r>
            <a:r>
              <a:rPr lang="en-CA" sz="1500" dirty="0">
                <a:cs typeface="Arial" panose="020B0604020202020204" pitchFamily="34" charset="0"/>
              </a:rPr>
              <a:t>(residuals(</a:t>
            </a:r>
            <a:r>
              <a:rPr lang="en-CA" sz="1500" dirty="0" err="1">
                <a:cs typeface="Arial" panose="020B0604020202020204" pitchFamily="34" charset="0"/>
              </a:rPr>
              <a:t>Brazilregress</a:t>
            </a:r>
            <a:r>
              <a:rPr lang="en-CA" sz="1500" dirty="0">
                <a:cs typeface="Arial" panose="020B0604020202020204" pitchFamily="34" charset="0"/>
              </a:rPr>
              <a:t>))</a:t>
            </a:r>
          </a:p>
          <a:p>
            <a:r>
              <a:rPr lang="en-CA" sz="1500" dirty="0" smtClean="0">
                <a:cs typeface="Arial" panose="020B0604020202020204" pitchFamily="34" charset="0"/>
              </a:rPr>
              <a:t>```</a:t>
            </a:r>
            <a:endParaRPr lang="en-CA" sz="1500" dirty="0">
              <a:cs typeface="Arial" panose="020B0604020202020204" pitchFamily="34" charset="0"/>
            </a:endParaRPr>
          </a:p>
          <a:p>
            <a:r>
              <a:rPr lang="en-CA" sz="2000" dirty="0" smtClean="0">
                <a:solidFill>
                  <a:srgbClr val="25679E"/>
                </a:solidFill>
                <a:latin typeface="Narkisim" panose="020E0502050101010101" pitchFamily="34" charset="-79"/>
                <a:cs typeface="Narkisim" panose="020E0502050101010101" pitchFamily="34" charset="-79"/>
              </a:rPr>
              <a:t>Assumption </a:t>
            </a:r>
            <a:r>
              <a:rPr lang="en-CA" sz="2000" dirty="0">
                <a:solidFill>
                  <a:srgbClr val="25679E"/>
                </a:solidFill>
                <a:latin typeface="Narkisim" panose="020E0502050101010101" pitchFamily="34" charset="-79"/>
                <a:cs typeface="Narkisim" panose="020E0502050101010101" pitchFamily="34" charset="-79"/>
              </a:rPr>
              <a:t>4 - Uncorrelated </a:t>
            </a:r>
            <a:r>
              <a:rPr lang="en-CA" sz="2000" dirty="0" smtClean="0">
                <a:solidFill>
                  <a:srgbClr val="25679E"/>
                </a:solidFill>
                <a:latin typeface="Narkisim" panose="020E0502050101010101" pitchFamily="34" charset="-79"/>
                <a:cs typeface="Narkisim" panose="020E0502050101010101" pitchFamily="34" charset="-79"/>
              </a:rPr>
              <a:t>Errors</a:t>
            </a:r>
            <a:endParaRPr lang="en-CA" sz="2000" dirty="0">
              <a:solidFill>
                <a:srgbClr val="25679E"/>
              </a:solidFill>
              <a:latin typeface="Narkisim" panose="020E0502050101010101" pitchFamily="34" charset="-79"/>
              <a:cs typeface="Narkisim" panose="020E0502050101010101" pitchFamily="34" charset="-79"/>
            </a:endParaRPr>
          </a:p>
          <a:p>
            <a:r>
              <a:rPr lang="en-CA" sz="1500" dirty="0">
                <a:cs typeface="Arial" panose="020B0604020202020204" pitchFamily="34" charset="0"/>
              </a:rPr>
              <a:t>```{</a:t>
            </a:r>
            <a:r>
              <a:rPr lang="en-CA" sz="1500" dirty="0" err="1">
                <a:cs typeface="Arial" panose="020B0604020202020204" pitchFamily="34" charset="0"/>
              </a:rPr>
              <a:t>r,echo</a:t>
            </a:r>
            <a:r>
              <a:rPr lang="en-CA" sz="1500" dirty="0">
                <a:cs typeface="Arial" panose="020B0604020202020204" pitchFamily="34" charset="0"/>
              </a:rPr>
              <a:t>=FALSE, warning=FALSE, results='hide'}</a:t>
            </a:r>
          </a:p>
          <a:p>
            <a:r>
              <a:rPr lang="en-CA" sz="1500" dirty="0" err="1">
                <a:cs typeface="Arial" panose="020B0604020202020204" pitchFamily="34" charset="0"/>
              </a:rPr>
              <a:t>plot.ts</a:t>
            </a:r>
            <a:r>
              <a:rPr lang="en-CA" sz="1500" dirty="0">
                <a:cs typeface="Arial" panose="020B0604020202020204" pitchFamily="34" charset="0"/>
              </a:rPr>
              <a:t>(residuals(</a:t>
            </a:r>
            <a:r>
              <a:rPr lang="en-CA" sz="1500" dirty="0" err="1">
                <a:cs typeface="Arial" panose="020B0604020202020204" pitchFamily="34" charset="0"/>
              </a:rPr>
              <a:t>Brazilregress</a:t>
            </a:r>
            <a:r>
              <a:rPr lang="en-CA" sz="1500" dirty="0">
                <a:cs typeface="Arial" panose="020B0604020202020204" pitchFamily="34" charset="0"/>
              </a:rPr>
              <a:t>), col="red", </a:t>
            </a:r>
            <a:r>
              <a:rPr lang="en-CA" sz="1500" dirty="0" err="1">
                <a:cs typeface="Arial" panose="020B0604020202020204" pitchFamily="34" charset="0"/>
              </a:rPr>
              <a:t>lwd</a:t>
            </a:r>
            <a:r>
              <a:rPr lang="en-CA" sz="1500" dirty="0">
                <a:cs typeface="Arial" panose="020B0604020202020204" pitchFamily="34" charset="0"/>
              </a:rPr>
              <a:t> = 2, main = "</a:t>
            </a:r>
            <a:r>
              <a:rPr lang="en-CA" sz="1500" dirty="0" err="1">
                <a:cs typeface="Arial" panose="020B0604020202020204" pitchFamily="34" charset="0"/>
              </a:rPr>
              <a:t>Brazilregress</a:t>
            </a:r>
            <a:r>
              <a:rPr lang="en-CA" sz="1500" dirty="0">
                <a:cs typeface="Arial" panose="020B0604020202020204" pitchFamily="34" charset="0"/>
              </a:rPr>
              <a:t>" </a:t>
            </a:r>
            <a:r>
              <a:rPr lang="en-CA" sz="1500" dirty="0" smtClean="0">
                <a:cs typeface="Arial" panose="020B0604020202020204" pitchFamily="34" charset="0"/>
              </a:rPr>
              <a:t>)</a:t>
            </a:r>
            <a:endParaRPr lang="en-CA" sz="1500" dirty="0">
              <a:cs typeface="Arial" panose="020B0604020202020204" pitchFamily="34" charset="0"/>
            </a:endParaRPr>
          </a:p>
          <a:p>
            <a:r>
              <a:rPr lang="en-CA" sz="1500" dirty="0">
                <a:cs typeface="Arial" panose="020B0604020202020204" pitchFamily="34" charset="0"/>
              </a:rPr>
              <a:t>```</a:t>
            </a:r>
          </a:p>
        </p:txBody>
      </p:sp>
    </p:spTree>
    <p:extLst>
      <p:ext uri="{BB962C8B-B14F-4D97-AF65-F5344CB8AC3E}">
        <p14:creationId xmlns:p14="http://schemas.microsoft.com/office/powerpoint/2010/main" val="1856960209"/>
      </p:ext>
    </p:extLst>
  </p:cSld>
  <p:clrMapOvr>
    <a:masterClrMapping/>
  </p:clrMapOvr>
  <p:transition spd="slow" advTm="300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MODEL TESTING</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0" y="1333531"/>
            <a:ext cx="6023971"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6" name="TextBox 5"/>
          <p:cNvSpPr txBox="1"/>
          <p:nvPr/>
        </p:nvSpPr>
        <p:spPr>
          <a:xfrm>
            <a:off x="0" y="1333531"/>
            <a:ext cx="6023971"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US" sz="2400" b="1" dirty="0" smtClean="0">
                <a:solidFill>
                  <a:srgbClr val="25679E"/>
                </a:solidFill>
                <a:latin typeface="Arial Narrow"/>
                <a:cs typeface="Arial Narrow"/>
              </a:rPr>
              <a:t>ASSUMPTION 1 - </a:t>
            </a:r>
            <a:r>
              <a:rPr lang="en-CA" sz="2400" dirty="0">
                <a:solidFill>
                  <a:srgbClr val="25679E"/>
                </a:solidFill>
                <a:latin typeface="Narkisim" panose="020E0502050101010101" pitchFamily="34" charset="-79"/>
                <a:cs typeface="Narkisim" panose="020E0502050101010101" pitchFamily="34" charset="-79"/>
              </a:rPr>
              <a:t>Expected(Residuals) = 0</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22" name="TextBox 21"/>
          <p:cNvSpPr txBox="1"/>
          <p:nvPr/>
        </p:nvSpPr>
        <p:spPr>
          <a:xfrm>
            <a:off x="386117" y="525795"/>
            <a:ext cx="1133644"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Brazil</a:t>
            </a:r>
            <a:endParaRPr lang="en-CA" sz="3600" b="1" dirty="0">
              <a:solidFill>
                <a:srgbClr val="25679E"/>
              </a:solidFill>
              <a:latin typeface="Narkisim" panose="020E0502050101010101" pitchFamily="34" charset="-79"/>
              <a:cs typeface="Narkisim" panose="020E0502050101010101" pitchFamily="34" charset="-79"/>
            </a:endParaRPr>
          </a:p>
        </p:txBody>
      </p:sp>
      <p:pic>
        <p:nvPicPr>
          <p:cNvPr id="4" name="Picture 3"/>
          <p:cNvPicPr>
            <a:picLocks noChangeAspect="1"/>
          </p:cNvPicPr>
          <p:nvPr/>
        </p:nvPicPr>
        <p:blipFill>
          <a:blip r:embed="rId4"/>
          <a:stretch>
            <a:fillRect/>
          </a:stretch>
        </p:blipFill>
        <p:spPr>
          <a:xfrm>
            <a:off x="79014" y="1858583"/>
            <a:ext cx="5944957" cy="4208318"/>
          </a:xfrm>
          <a:prstGeom prst="rect">
            <a:avLst/>
          </a:prstGeom>
        </p:spPr>
      </p:pic>
      <p:sp>
        <p:nvSpPr>
          <p:cNvPr id="9" name="文本框 4"/>
          <p:cNvSpPr txBox="1"/>
          <p:nvPr/>
        </p:nvSpPr>
        <p:spPr>
          <a:xfrm>
            <a:off x="6106768" y="1333531"/>
            <a:ext cx="6085232"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10" name="TextBox 9"/>
          <p:cNvSpPr txBox="1"/>
          <p:nvPr/>
        </p:nvSpPr>
        <p:spPr>
          <a:xfrm>
            <a:off x="6106768" y="1333531"/>
            <a:ext cx="6085232"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US" sz="2400" b="1" dirty="0" smtClean="0">
                <a:solidFill>
                  <a:srgbClr val="25679E"/>
                </a:solidFill>
                <a:latin typeface="Arial Narrow"/>
                <a:cs typeface="Arial Narrow"/>
              </a:rPr>
              <a:t>ASSUMPTION </a:t>
            </a:r>
            <a:r>
              <a:rPr lang="en-US" sz="2400" b="1" dirty="0">
                <a:solidFill>
                  <a:srgbClr val="25679E"/>
                </a:solidFill>
                <a:latin typeface="Arial Narrow"/>
                <a:cs typeface="Arial Narrow"/>
              </a:rPr>
              <a:t>2</a:t>
            </a:r>
            <a:r>
              <a:rPr lang="en-US" sz="2400" b="1" dirty="0" smtClean="0">
                <a:solidFill>
                  <a:srgbClr val="25679E"/>
                </a:solidFill>
                <a:latin typeface="Arial Narrow"/>
                <a:cs typeface="Arial Narrow"/>
              </a:rPr>
              <a:t> - </a:t>
            </a:r>
            <a:r>
              <a:rPr lang="en-CA" sz="2400" dirty="0">
                <a:solidFill>
                  <a:srgbClr val="25679E"/>
                </a:solidFill>
                <a:latin typeface="Narkisim" panose="020E0502050101010101" pitchFamily="34" charset="-79"/>
                <a:cs typeface="Narkisim" panose="020E0502050101010101" pitchFamily="34" charset="-79"/>
              </a:rPr>
              <a:t>Predicted Value(Residuals)~</a:t>
            </a:r>
            <a:r>
              <a:rPr lang="en-CA" sz="2400" dirty="0" smtClean="0">
                <a:solidFill>
                  <a:srgbClr val="25679E"/>
                </a:solidFill>
                <a:latin typeface="Narkisim" panose="020E0502050101010101" pitchFamily="34" charset="-79"/>
                <a:cs typeface="Narkisim" panose="020E0502050101010101" pitchFamily="34" charset="-79"/>
              </a:rPr>
              <a:t>0</a:t>
            </a:r>
            <a:endParaRPr lang="en-CA" sz="2400" dirty="0">
              <a:solidFill>
                <a:srgbClr val="25679E"/>
              </a:solidFill>
              <a:latin typeface="Narkisim" panose="020E0502050101010101" pitchFamily="34" charset="-79"/>
              <a:cs typeface="Narkisim" panose="020E0502050101010101" pitchFamily="34" charset="-79"/>
            </a:endParaRPr>
          </a:p>
        </p:txBody>
      </p:sp>
      <p:pic>
        <p:nvPicPr>
          <p:cNvPr id="2" name="Picture 1"/>
          <p:cNvPicPr>
            <a:picLocks noChangeAspect="1"/>
          </p:cNvPicPr>
          <p:nvPr/>
        </p:nvPicPr>
        <p:blipFill>
          <a:blip r:embed="rId5"/>
          <a:stretch>
            <a:fillRect/>
          </a:stretch>
        </p:blipFill>
        <p:spPr>
          <a:xfrm>
            <a:off x="6170153" y="1858583"/>
            <a:ext cx="5950628" cy="4208318"/>
          </a:xfrm>
          <a:prstGeom prst="rect">
            <a:avLst/>
          </a:prstGeom>
        </p:spPr>
      </p:pic>
      <p:sp>
        <p:nvSpPr>
          <p:cNvPr id="13" name="TextBox 12"/>
          <p:cNvSpPr txBox="1"/>
          <p:nvPr/>
        </p:nvSpPr>
        <p:spPr>
          <a:xfrm>
            <a:off x="12829" y="6198232"/>
            <a:ext cx="11784682" cy="646331"/>
          </a:xfrm>
          <a:prstGeom prst="rect">
            <a:avLst/>
          </a:prstGeom>
          <a:solidFill>
            <a:srgbClr val="F2F2F2">
              <a:alpha val="37000"/>
            </a:srgbClr>
          </a:solidFill>
          <a:ln>
            <a:solidFill>
              <a:srgbClr val="456167"/>
            </a:solidFill>
            <a:prstDash val="dash"/>
          </a:ln>
        </p:spPr>
        <p:txBody>
          <a:bodyPr wrap="square" rtlCol="0">
            <a:spAutoFit/>
          </a:bodyPr>
          <a:lstStyle/>
          <a:p>
            <a:r>
              <a:rPr lang="en-CA" dirty="0" smtClean="0">
                <a:latin typeface="Narkisim" panose="020E0502050101010101" pitchFamily="34" charset="-79"/>
                <a:cs typeface="Narkisim" panose="020E0502050101010101" pitchFamily="34" charset="-79"/>
              </a:rPr>
              <a:t>1. Even spread </a:t>
            </a:r>
            <a:r>
              <a:rPr lang="en-CA" dirty="0">
                <a:latin typeface="Narkisim" panose="020E0502050101010101" pitchFamily="34" charset="-79"/>
                <a:cs typeface="Narkisim" panose="020E0502050101010101" pitchFamily="34" charset="-79"/>
              </a:rPr>
              <a:t>for Corn and Coffee on Exchange Rate. </a:t>
            </a:r>
            <a:r>
              <a:rPr lang="en-CA" dirty="0" smtClean="0">
                <a:latin typeface="Narkisim" panose="020E0502050101010101" pitchFamily="34" charset="-79"/>
                <a:cs typeface="Narkisim" panose="020E0502050101010101" pitchFamily="34" charset="-79"/>
              </a:rPr>
              <a:t>Coffee and corn have a relationship. There </a:t>
            </a:r>
            <a:r>
              <a:rPr lang="en-CA" dirty="0">
                <a:latin typeface="Narkisim" panose="020E0502050101010101" pitchFamily="34" charset="-79"/>
                <a:cs typeface="Narkisim" panose="020E0502050101010101" pitchFamily="34" charset="-79"/>
              </a:rPr>
              <a:t>seems to be some </a:t>
            </a:r>
            <a:r>
              <a:rPr lang="en-CA" dirty="0" smtClean="0">
                <a:latin typeface="Narkisim" panose="020E0502050101010101" pitchFamily="34" charset="-79"/>
                <a:cs typeface="Narkisim" panose="020E0502050101010101" pitchFamily="34" charset="-79"/>
              </a:rPr>
              <a:t>pattern and </a:t>
            </a:r>
            <a:r>
              <a:rPr lang="en-CA" dirty="0">
                <a:latin typeface="Narkisim" panose="020E0502050101010101" pitchFamily="34" charset="-79"/>
                <a:cs typeface="Narkisim" panose="020E0502050101010101" pitchFamily="34" charset="-79"/>
              </a:rPr>
              <a:t>non linear for coffee. We might consider a second order regression</a:t>
            </a:r>
            <a:r>
              <a:rPr lang="en-CA" dirty="0" smtClean="0">
                <a:latin typeface="Narkisim" panose="020E0502050101010101" pitchFamily="34" charset="-79"/>
                <a:cs typeface="Narkisim" panose="020E0502050101010101" pitchFamily="34" charset="-79"/>
              </a:rPr>
              <a:t>. || 2. We do not see other 2 lines indicating a good fit. </a:t>
            </a:r>
            <a:endParaRPr lang="en-US" b="1" dirty="0">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3474948829"/>
      </p:ext>
    </p:extLst>
  </p:cSld>
  <p:clrMapOvr>
    <a:masterClrMapping/>
  </p:clrMapOvr>
  <p:transition spd="slow" advTm="300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MODEL TESTING</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0" y="1333531"/>
            <a:ext cx="6023971"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6" name="TextBox 5"/>
          <p:cNvSpPr txBox="1"/>
          <p:nvPr/>
        </p:nvSpPr>
        <p:spPr>
          <a:xfrm>
            <a:off x="0" y="1333531"/>
            <a:ext cx="6023971"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US" sz="2400" b="1" dirty="0" smtClean="0">
                <a:solidFill>
                  <a:srgbClr val="25679E"/>
                </a:solidFill>
                <a:latin typeface="Arial Narrow"/>
                <a:cs typeface="Arial Narrow"/>
              </a:rPr>
              <a:t>ASSUMPTION </a:t>
            </a:r>
            <a:r>
              <a:rPr lang="en-US" sz="2400" b="1" dirty="0">
                <a:solidFill>
                  <a:srgbClr val="25679E"/>
                </a:solidFill>
                <a:latin typeface="Arial Narrow"/>
                <a:cs typeface="Arial Narrow"/>
              </a:rPr>
              <a:t>3</a:t>
            </a:r>
            <a:r>
              <a:rPr lang="en-US" sz="2400" b="1" dirty="0" smtClean="0">
                <a:solidFill>
                  <a:srgbClr val="25679E"/>
                </a:solidFill>
                <a:latin typeface="Arial Narrow"/>
                <a:cs typeface="Arial Narrow"/>
              </a:rPr>
              <a:t> - </a:t>
            </a:r>
            <a:r>
              <a:rPr lang="en-CA" sz="2400" dirty="0">
                <a:solidFill>
                  <a:srgbClr val="25679E"/>
                </a:solidFill>
                <a:latin typeface="Narkisim" panose="020E0502050101010101" pitchFamily="34" charset="-79"/>
                <a:cs typeface="Narkisim" panose="020E0502050101010101" pitchFamily="34" charset="-79"/>
              </a:rPr>
              <a:t>Normality of Errors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22" name="TextBox 21"/>
          <p:cNvSpPr txBox="1"/>
          <p:nvPr/>
        </p:nvSpPr>
        <p:spPr>
          <a:xfrm>
            <a:off x="386117" y="525795"/>
            <a:ext cx="1133644"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Brazil</a:t>
            </a:r>
            <a:endParaRPr lang="en-CA" sz="3600" b="1" dirty="0">
              <a:solidFill>
                <a:srgbClr val="25679E"/>
              </a:solidFill>
              <a:latin typeface="Narkisim" panose="020E0502050101010101" pitchFamily="34" charset="-79"/>
              <a:cs typeface="Narkisim" panose="020E0502050101010101" pitchFamily="34" charset="-79"/>
            </a:endParaRPr>
          </a:p>
        </p:txBody>
      </p:sp>
      <p:sp>
        <p:nvSpPr>
          <p:cNvPr id="9" name="文本框 4"/>
          <p:cNvSpPr txBox="1"/>
          <p:nvPr/>
        </p:nvSpPr>
        <p:spPr>
          <a:xfrm>
            <a:off x="6106768" y="1333531"/>
            <a:ext cx="6085232"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10" name="TextBox 9"/>
          <p:cNvSpPr txBox="1"/>
          <p:nvPr/>
        </p:nvSpPr>
        <p:spPr>
          <a:xfrm>
            <a:off x="6106768" y="1333531"/>
            <a:ext cx="6085232"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US" sz="2400" b="1" dirty="0">
                <a:solidFill>
                  <a:srgbClr val="25679E"/>
                </a:solidFill>
                <a:latin typeface="Arial Narrow"/>
                <a:cs typeface="Arial Narrow"/>
              </a:rPr>
              <a:t>ASSUMPTION 3 - </a:t>
            </a:r>
            <a:r>
              <a:rPr lang="en-CA" sz="2400" dirty="0">
                <a:solidFill>
                  <a:srgbClr val="25679E"/>
                </a:solidFill>
                <a:latin typeface="Narkisim" panose="020E0502050101010101" pitchFamily="34" charset="-79"/>
                <a:cs typeface="Narkisim" panose="020E0502050101010101" pitchFamily="34" charset="-79"/>
              </a:rPr>
              <a:t>Normality of Errors</a:t>
            </a:r>
          </a:p>
        </p:txBody>
      </p:sp>
      <p:sp>
        <p:nvSpPr>
          <p:cNvPr id="13" name="TextBox 12"/>
          <p:cNvSpPr txBox="1"/>
          <p:nvPr/>
        </p:nvSpPr>
        <p:spPr>
          <a:xfrm>
            <a:off x="12829" y="6198232"/>
            <a:ext cx="11784682" cy="646331"/>
          </a:xfrm>
          <a:prstGeom prst="rect">
            <a:avLst/>
          </a:prstGeom>
          <a:solidFill>
            <a:srgbClr val="F2F2F2">
              <a:alpha val="37000"/>
            </a:srgbClr>
          </a:solidFill>
          <a:ln>
            <a:solidFill>
              <a:srgbClr val="456167"/>
            </a:solidFill>
            <a:prstDash val="dash"/>
          </a:ln>
        </p:spPr>
        <p:txBody>
          <a:bodyPr wrap="square" rtlCol="0">
            <a:spAutoFit/>
          </a:bodyPr>
          <a:lstStyle/>
          <a:p>
            <a:r>
              <a:rPr lang="en-CA" dirty="0">
                <a:latin typeface="Narkisim" panose="020E0502050101010101" pitchFamily="34" charset="-79"/>
                <a:cs typeface="Narkisim" panose="020E0502050101010101" pitchFamily="34" charset="-79"/>
              </a:rPr>
              <a:t>Several issues: throughout </a:t>
            </a:r>
            <a:r>
              <a:rPr lang="en-CA" dirty="0" err="1">
                <a:latin typeface="Narkisim" panose="020E0502050101010101" pitchFamily="34" charset="-79"/>
                <a:cs typeface="Narkisim" panose="020E0502050101010101" pitchFamily="34" charset="-79"/>
              </a:rPr>
              <a:t>qqnorm</a:t>
            </a:r>
            <a:r>
              <a:rPr lang="en-CA" dirty="0">
                <a:latin typeface="Narkisim" panose="020E0502050101010101" pitchFamily="34" charset="-79"/>
                <a:cs typeface="Narkisim" panose="020E0502050101010101" pitchFamily="34" charset="-79"/>
              </a:rPr>
              <a:t> and </a:t>
            </a:r>
            <a:r>
              <a:rPr lang="en-CA" dirty="0" err="1">
                <a:latin typeface="Narkisim" panose="020E0502050101010101" pitchFamily="34" charset="-79"/>
                <a:cs typeface="Narkisim" panose="020E0502050101010101" pitchFamily="34" charset="-79"/>
              </a:rPr>
              <a:t>qqline</a:t>
            </a:r>
            <a:r>
              <a:rPr lang="en-CA" dirty="0">
                <a:latin typeface="Narkisim" panose="020E0502050101010101" pitchFamily="34" charset="-79"/>
                <a:cs typeface="Narkisim" panose="020E0502050101010101" pitchFamily="34" charset="-79"/>
              </a:rPr>
              <a:t> the tails on both ends stem outwards. The histogram is not normally distributed--strongly skewed to the left and slightly to the right. May indicate that this isn't the best fit for our model.</a:t>
            </a:r>
            <a:endParaRPr lang="en-US" b="1" dirty="0">
              <a:latin typeface="Narkisim" panose="020E0502050101010101" pitchFamily="34" charset="-79"/>
              <a:cs typeface="Narkisim" panose="020E0502050101010101" pitchFamily="34" charset="-79"/>
            </a:endParaRPr>
          </a:p>
        </p:txBody>
      </p:sp>
      <p:pic>
        <p:nvPicPr>
          <p:cNvPr id="5" name="Picture 4"/>
          <p:cNvPicPr>
            <a:picLocks noChangeAspect="1"/>
          </p:cNvPicPr>
          <p:nvPr/>
        </p:nvPicPr>
        <p:blipFill>
          <a:blip r:embed="rId4"/>
          <a:stretch>
            <a:fillRect/>
          </a:stretch>
        </p:blipFill>
        <p:spPr>
          <a:xfrm>
            <a:off x="12829" y="1956601"/>
            <a:ext cx="6001334" cy="3984277"/>
          </a:xfrm>
          <a:prstGeom prst="rect">
            <a:avLst/>
          </a:prstGeom>
        </p:spPr>
      </p:pic>
      <p:pic>
        <p:nvPicPr>
          <p:cNvPr id="7" name="Picture 6"/>
          <p:cNvPicPr>
            <a:picLocks noChangeAspect="1"/>
          </p:cNvPicPr>
          <p:nvPr/>
        </p:nvPicPr>
        <p:blipFill>
          <a:blip r:embed="rId5"/>
          <a:stretch>
            <a:fillRect/>
          </a:stretch>
        </p:blipFill>
        <p:spPr>
          <a:xfrm>
            <a:off x="6248559" y="1909528"/>
            <a:ext cx="5801650" cy="4110985"/>
          </a:xfrm>
          <a:prstGeom prst="rect">
            <a:avLst/>
          </a:prstGeom>
        </p:spPr>
      </p:pic>
    </p:spTree>
    <p:extLst>
      <p:ext uri="{BB962C8B-B14F-4D97-AF65-F5344CB8AC3E}">
        <p14:creationId xmlns:p14="http://schemas.microsoft.com/office/powerpoint/2010/main" val="2531831550"/>
      </p:ext>
    </p:extLst>
  </p:cSld>
  <p:clrMapOvr>
    <a:masterClrMapping/>
  </p:clrMapOvr>
  <p:transition spd="slow" advTm="300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MODEL TESTING</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2061275" y="775590"/>
            <a:ext cx="7834392" cy="5909310"/>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6" name="TextBox 5"/>
          <p:cNvSpPr txBox="1"/>
          <p:nvPr/>
        </p:nvSpPr>
        <p:spPr>
          <a:xfrm>
            <a:off x="2061275" y="775591"/>
            <a:ext cx="7834392" cy="479042"/>
          </a:xfrm>
          <a:prstGeom prst="rect">
            <a:avLst/>
          </a:prstGeom>
          <a:solidFill>
            <a:srgbClr val="F2F2F2">
              <a:alpha val="37000"/>
            </a:srgbClr>
          </a:solidFill>
          <a:ln>
            <a:solidFill>
              <a:srgbClr val="456167"/>
            </a:solidFill>
            <a:prstDash val="dash"/>
          </a:ln>
        </p:spPr>
        <p:txBody>
          <a:bodyPr wrap="square" rtlCol="0">
            <a:spAutoFit/>
          </a:bodyPr>
          <a:lstStyle/>
          <a:p>
            <a:pPr algn="ctr"/>
            <a:r>
              <a:rPr lang="en-US" sz="2400" b="1" dirty="0" smtClean="0">
                <a:solidFill>
                  <a:srgbClr val="25679E"/>
                </a:solidFill>
                <a:latin typeface="Arial Narrow"/>
                <a:cs typeface="Arial Narrow"/>
              </a:rPr>
              <a:t>ASSUMPTION 4 - </a:t>
            </a:r>
            <a:r>
              <a:rPr lang="en-CA" sz="2400" dirty="0">
                <a:solidFill>
                  <a:srgbClr val="25679E"/>
                </a:solidFill>
                <a:latin typeface="Narkisim" panose="020E0502050101010101" pitchFamily="34" charset="-79"/>
                <a:cs typeface="Narkisim" panose="020E0502050101010101" pitchFamily="34" charset="-79"/>
              </a:rPr>
              <a:t>Uncorrelated </a:t>
            </a:r>
            <a:r>
              <a:rPr lang="en-CA" sz="2400" dirty="0" smtClean="0">
                <a:solidFill>
                  <a:srgbClr val="25679E"/>
                </a:solidFill>
                <a:latin typeface="Narkisim" panose="020E0502050101010101" pitchFamily="34" charset="-79"/>
                <a:cs typeface="Narkisim" panose="020E0502050101010101" pitchFamily="34" charset="-79"/>
              </a:rPr>
              <a:t>Errors</a:t>
            </a:r>
            <a:endParaRPr lang="en-CA" sz="2400" dirty="0">
              <a:solidFill>
                <a:srgbClr val="25679E"/>
              </a:solidFill>
              <a:latin typeface="Narkisim" panose="020E0502050101010101" pitchFamily="34" charset="-79"/>
              <a:cs typeface="Narkisim" panose="020E0502050101010101" pitchFamily="34" charset="-79"/>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22" name="TextBox 21"/>
          <p:cNvSpPr txBox="1"/>
          <p:nvPr/>
        </p:nvSpPr>
        <p:spPr>
          <a:xfrm>
            <a:off x="386117" y="525795"/>
            <a:ext cx="1133644"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Brazil</a:t>
            </a:r>
            <a:endParaRPr lang="en-CA" sz="3600" b="1" dirty="0">
              <a:solidFill>
                <a:srgbClr val="25679E"/>
              </a:solidFill>
              <a:latin typeface="Narkisim" panose="020E0502050101010101" pitchFamily="34" charset="-79"/>
              <a:cs typeface="Narkisim" panose="020E0502050101010101" pitchFamily="34" charset="-79"/>
            </a:endParaRPr>
          </a:p>
        </p:txBody>
      </p:sp>
      <p:pic>
        <p:nvPicPr>
          <p:cNvPr id="2" name="Picture 1"/>
          <p:cNvPicPr>
            <a:picLocks noChangeAspect="1"/>
          </p:cNvPicPr>
          <p:nvPr/>
        </p:nvPicPr>
        <p:blipFill>
          <a:blip r:embed="rId4"/>
          <a:stretch>
            <a:fillRect/>
          </a:stretch>
        </p:blipFill>
        <p:spPr>
          <a:xfrm>
            <a:off x="2089441" y="1300642"/>
            <a:ext cx="7740984" cy="5302635"/>
          </a:xfrm>
          <a:prstGeom prst="rect">
            <a:avLst/>
          </a:prstGeom>
        </p:spPr>
      </p:pic>
    </p:spTree>
    <p:extLst>
      <p:ext uri="{BB962C8B-B14F-4D97-AF65-F5344CB8AC3E}">
        <p14:creationId xmlns:p14="http://schemas.microsoft.com/office/powerpoint/2010/main" val="3812249086"/>
      </p:ext>
    </p:extLst>
  </p:cSld>
  <p:clrMapOvr>
    <a:masterClrMapping/>
  </p:clrMapOvr>
  <p:transition spd="slow" advTm="300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MODEL TESTING</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0" y="1333531"/>
            <a:ext cx="6023971"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6" name="TextBox 5"/>
          <p:cNvSpPr txBox="1"/>
          <p:nvPr/>
        </p:nvSpPr>
        <p:spPr>
          <a:xfrm>
            <a:off x="0" y="1333531"/>
            <a:ext cx="6023971"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a:cs typeface="Arial Narrow"/>
              </a:rPr>
              <a:t>NEW QQNORM LINE</a:t>
            </a:r>
            <a:endParaRPr lang="en-CA" sz="2400" dirty="0">
              <a:solidFill>
                <a:srgbClr val="25679E"/>
              </a:solidFill>
              <a:latin typeface="Narkisim" panose="020E0502050101010101" pitchFamily="34" charset="-79"/>
              <a:cs typeface="Narkisim" panose="020E0502050101010101" pitchFamily="34" charset="-79"/>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22" name="TextBox 21"/>
          <p:cNvSpPr txBox="1"/>
          <p:nvPr/>
        </p:nvSpPr>
        <p:spPr>
          <a:xfrm>
            <a:off x="386117" y="525795"/>
            <a:ext cx="1133644"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Brazil</a:t>
            </a:r>
            <a:endParaRPr lang="en-CA" sz="3600" b="1" dirty="0">
              <a:solidFill>
                <a:srgbClr val="25679E"/>
              </a:solidFill>
              <a:latin typeface="Narkisim" panose="020E0502050101010101" pitchFamily="34" charset="-79"/>
              <a:cs typeface="Narkisim" panose="020E0502050101010101" pitchFamily="34" charset="-79"/>
            </a:endParaRPr>
          </a:p>
        </p:txBody>
      </p:sp>
      <p:sp>
        <p:nvSpPr>
          <p:cNvPr id="9" name="文本框 4"/>
          <p:cNvSpPr txBox="1"/>
          <p:nvPr/>
        </p:nvSpPr>
        <p:spPr>
          <a:xfrm>
            <a:off x="6106768" y="1333531"/>
            <a:ext cx="6085232"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10" name="TextBox 9"/>
          <p:cNvSpPr txBox="1"/>
          <p:nvPr/>
        </p:nvSpPr>
        <p:spPr>
          <a:xfrm>
            <a:off x="6106768" y="1333531"/>
            <a:ext cx="6085232"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a:cs typeface="Arial Narrow"/>
              </a:rPr>
              <a:t>NEW HISTOGRAM</a:t>
            </a:r>
            <a:endParaRPr lang="en-CA" sz="2400" dirty="0">
              <a:solidFill>
                <a:srgbClr val="25679E"/>
              </a:solidFill>
              <a:latin typeface="Narkisim" panose="020E0502050101010101" pitchFamily="34" charset="-79"/>
              <a:cs typeface="Narkisim" panose="020E0502050101010101" pitchFamily="34" charset="-79"/>
            </a:endParaRPr>
          </a:p>
        </p:txBody>
      </p:sp>
      <p:sp>
        <p:nvSpPr>
          <p:cNvPr id="13" name="TextBox 12"/>
          <p:cNvSpPr txBox="1"/>
          <p:nvPr/>
        </p:nvSpPr>
        <p:spPr>
          <a:xfrm>
            <a:off x="12829" y="6198232"/>
            <a:ext cx="11784682" cy="707886"/>
          </a:xfrm>
          <a:prstGeom prst="rect">
            <a:avLst/>
          </a:prstGeom>
          <a:solidFill>
            <a:srgbClr val="F2F2F2">
              <a:alpha val="37000"/>
            </a:srgbClr>
          </a:solidFill>
          <a:ln>
            <a:solidFill>
              <a:srgbClr val="456167"/>
            </a:solidFill>
            <a:prstDash val="dash"/>
          </a:ln>
        </p:spPr>
        <p:txBody>
          <a:bodyPr wrap="square" rtlCol="0">
            <a:spAutoFit/>
          </a:bodyPr>
          <a:lstStyle/>
          <a:p>
            <a:r>
              <a:rPr lang="en-CA" sz="2000" dirty="0">
                <a:latin typeface="Narkisim" panose="020E0502050101010101" pitchFamily="34" charset="-79"/>
                <a:cs typeface="Narkisim" panose="020E0502050101010101" pitchFamily="34" charset="-79"/>
              </a:rPr>
              <a:t>Adding the second order polynomial to coffee improved our histogram and made the </a:t>
            </a:r>
            <a:r>
              <a:rPr lang="en-CA" sz="2000" dirty="0" err="1">
                <a:latin typeface="Narkisim" panose="020E0502050101010101" pitchFamily="34" charset="-79"/>
                <a:cs typeface="Narkisim" panose="020E0502050101010101" pitchFamily="34" charset="-79"/>
              </a:rPr>
              <a:t>qqnorm</a:t>
            </a:r>
            <a:r>
              <a:rPr lang="en-CA" sz="2000" dirty="0">
                <a:latin typeface="Narkisim" panose="020E0502050101010101" pitchFamily="34" charset="-79"/>
                <a:cs typeface="Narkisim" panose="020E0502050101010101" pitchFamily="34" charset="-79"/>
              </a:rPr>
              <a:t> line straighter.</a:t>
            </a:r>
          </a:p>
          <a:p>
            <a:r>
              <a:rPr lang="en-CA" sz="2000" dirty="0">
                <a:latin typeface="Narkisim" panose="020E0502050101010101" pitchFamily="34" charset="-79"/>
                <a:cs typeface="Narkisim" panose="020E0502050101010101" pitchFamily="34" charset="-79"/>
              </a:rPr>
              <a:t>However, there </a:t>
            </a:r>
            <a:r>
              <a:rPr lang="en-CA" sz="2000" dirty="0" smtClean="0">
                <a:latin typeface="Narkisim" panose="020E0502050101010101" pitchFamily="34" charset="-79"/>
                <a:cs typeface="Narkisim" panose="020E0502050101010101" pitchFamily="34" charset="-79"/>
              </a:rPr>
              <a:t>seems </a:t>
            </a:r>
            <a:r>
              <a:rPr lang="en-CA" sz="2000" dirty="0">
                <a:latin typeface="Narkisim" panose="020E0502050101010101" pitchFamily="34" charset="-79"/>
                <a:cs typeface="Narkisim" panose="020E0502050101010101" pitchFamily="34" charset="-79"/>
              </a:rPr>
              <a:t>to be a little multiplicative effect.</a:t>
            </a:r>
            <a:endParaRPr lang="en-US" sz="2000" b="1" dirty="0">
              <a:latin typeface="Narkisim" panose="020E0502050101010101" pitchFamily="34" charset="-79"/>
              <a:cs typeface="Narkisim" panose="020E0502050101010101" pitchFamily="34" charset="-79"/>
            </a:endParaRPr>
          </a:p>
        </p:txBody>
      </p:sp>
      <p:sp>
        <p:nvSpPr>
          <p:cNvPr id="15" name="TextBox 14"/>
          <p:cNvSpPr txBox="1"/>
          <p:nvPr/>
        </p:nvSpPr>
        <p:spPr>
          <a:xfrm>
            <a:off x="1735081" y="676200"/>
            <a:ext cx="7786106" cy="400110"/>
          </a:xfrm>
          <a:prstGeom prst="rect">
            <a:avLst/>
          </a:prstGeom>
          <a:noFill/>
        </p:spPr>
        <p:txBody>
          <a:bodyPr wrap="none" rtlCol="0">
            <a:spAutoFit/>
          </a:bodyPr>
          <a:lstStyle/>
          <a:p>
            <a:r>
              <a:rPr lang="en-CA" sz="2000" i="1" dirty="0" smtClean="0">
                <a:latin typeface="Narkisim" panose="020E0502050101010101" pitchFamily="34" charset="-79"/>
                <a:cs typeface="Narkisim" panose="020E0502050101010101" pitchFamily="34" charset="-79"/>
              </a:rPr>
              <a:t>Add a polynomial into Brazil regression to fix coffee…stronger fit for coffee!</a:t>
            </a:r>
            <a:endParaRPr lang="en-CA" sz="2000" i="1" dirty="0">
              <a:latin typeface="Narkisim" panose="020E0502050101010101" pitchFamily="34" charset="-79"/>
              <a:cs typeface="Narkisim" panose="020E0502050101010101" pitchFamily="34" charset="-79"/>
            </a:endParaRPr>
          </a:p>
        </p:txBody>
      </p:sp>
      <p:pic>
        <p:nvPicPr>
          <p:cNvPr id="4" name="Picture 3"/>
          <p:cNvPicPr>
            <a:picLocks noChangeAspect="1"/>
          </p:cNvPicPr>
          <p:nvPr/>
        </p:nvPicPr>
        <p:blipFill>
          <a:blip r:embed="rId4"/>
          <a:stretch>
            <a:fillRect/>
          </a:stretch>
        </p:blipFill>
        <p:spPr>
          <a:xfrm>
            <a:off x="12829" y="1858584"/>
            <a:ext cx="6006213" cy="4100514"/>
          </a:xfrm>
          <a:prstGeom prst="rect">
            <a:avLst/>
          </a:prstGeom>
        </p:spPr>
      </p:pic>
      <p:pic>
        <p:nvPicPr>
          <p:cNvPr id="8" name="Picture 7"/>
          <p:cNvPicPr>
            <a:picLocks noChangeAspect="1"/>
          </p:cNvPicPr>
          <p:nvPr/>
        </p:nvPicPr>
        <p:blipFill>
          <a:blip r:embed="rId5"/>
          <a:stretch>
            <a:fillRect/>
          </a:stretch>
        </p:blipFill>
        <p:spPr>
          <a:xfrm>
            <a:off x="6106769" y="1858582"/>
            <a:ext cx="6022382" cy="4100515"/>
          </a:xfrm>
          <a:prstGeom prst="rect">
            <a:avLst/>
          </a:prstGeom>
        </p:spPr>
      </p:pic>
    </p:spTree>
    <p:extLst>
      <p:ext uri="{BB962C8B-B14F-4D97-AF65-F5344CB8AC3E}">
        <p14:creationId xmlns:p14="http://schemas.microsoft.com/office/powerpoint/2010/main" val="3914525054"/>
      </p:ext>
    </p:extLst>
  </p:cSld>
  <p:clrMapOvr>
    <a:masterClrMapping/>
  </p:clrMapOvr>
  <p:transition spd="slow" advTm="300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WORKING WITH DATA</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82796" y="1333528"/>
            <a:ext cx="6620221"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6" name="TextBox 5"/>
          <p:cNvSpPr txBox="1"/>
          <p:nvPr/>
        </p:nvSpPr>
        <p:spPr>
          <a:xfrm>
            <a:off x="82796" y="1333530"/>
            <a:ext cx="6620221" cy="369332"/>
          </a:xfrm>
          <a:prstGeom prst="rect">
            <a:avLst/>
          </a:prstGeom>
          <a:solidFill>
            <a:srgbClr val="F2F2F2">
              <a:alpha val="37000"/>
            </a:srgbClr>
          </a:solidFill>
          <a:ln>
            <a:solidFill>
              <a:srgbClr val="456167"/>
            </a:solidFill>
            <a:prstDash val="dash"/>
          </a:ln>
        </p:spPr>
        <p:txBody>
          <a:bodyPr wrap="square" rtlCol="0">
            <a:spAutoFit/>
          </a:bodyPr>
          <a:lstStyle/>
          <a:p>
            <a:pPr algn="ctr"/>
            <a:r>
              <a:rPr lang="en-US" b="1" dirty="0" smtClean="0">
                <a:solidFill>
                  <a:srgbClr val="25679E"/>
                </a:solidFill>
                <a:latin typeface="Arial Narrow"/>
                <a:cs typeface="Arial Narrow"/>
              </a:rPr>
              <a:t>REGRESSION SUMMARY</a:t>
            </a:r>
            <a:endParaRPr lang="en-US" b="1" dirty="0">
              <a:solidFill>
                <a:srgbClr val="25679E"/>
              </a:solidFill>
              <a:latin typeface="Arial Narrow"/>
              <a:cs typeface="Arial Narrow"/>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22" name="TextBox 21"/>
          <p:cNvSpPr txBox="1"/>
          <p:nvPr/>
        </p:nvSpPr>
        <p:spPr>
          <a:xfrm>
            <a:off x="386117" y="525795"/>
            <a:ext cx="1547218"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Guyana</a:t>
            </a:r>
            <a:endParaRPr lang="en-CA" sz="3600" b="1" dirty="0">
              <a:solidFill>
                <a:srgbClr val="25679E"/>
              </a:solidFill>
              <a:latin typeface="Narkisim" panose="020E0502050101010101" pitchFamily="34" charset="-79"/>
              <a:cs typeface="Narkisim" panose="020E0502050101010101" pitchFamily="34" charset="-79"/>
            </a:endParaRPr>
          </a:p>
        </p:txBody>
      </p:sp>
      <p:sp>
        <p:nvSpPr>
          <p:cNvPr id="11" name="Right Arrow 10"/>
          <p:cNvSpPr/>
          <p:nvPr/>
        </p:nvSpPr>
        <p:spPr bwMode="auto">
          <a:xfrm>
            <a:off x="10212317" y="4278290"/>
            <a:ext cx="1481153" cy="1169363"/>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Rectangle 11"/>
          <p:cNvSpPr/>
          <p:nvPr/>
        </p:nvSpPr>
        <p:spPr>
          <a:xfrm>
            <a:off x="6672001" y="3250671"/>
            <a:ext cx="6096000" cy="1569660"/>
          </a:xfrm>
          <a:prstGeom prst="rect">
            <a:avLst/>
          </a:prstGeom>
        </p:spPr>
        <p:txBody>
          <a:bodyPr>
            <a:spAutoFit/>
          </a:bodyPr>
          <a:lstStyle/>
          <a:p>
            <a:r>
              <a:rPr lang="en-CA" sz="2400" dirty="0">
                <a:solidFill>
                  <a:srgbClr val="25679E"/>
                </a:solidFill>
                <a:latin typeface="Narkisim" panose="020E0502050101010101" pitchFamily="34" charset="-79"/>
                <a:cs typeface="Narkisim" panose="020E0502050101010101" pitchFamily="34" charset="-79"/>
              </a:rPr>
              <a:t>Since Guyana has the lowest GDP, we will go through the four assumptions the same way as Brazil to test our model’s validity.</a:t>
            </a:r>
          </a:p>
          <a:p>
            <a:endParaRPr lang="en-CA" sz="2400" dirty="0">
              <a:solidFill>
                <a:srgbClr val="25679E"/>
              </a:solidFill>
              <a:latin typeface="Narkisim" panose="020E0502050101010101" pitchFamily="34" charset="-79"/>
              <a:cs typeface="Narkisim" panose="020E0502050101010101" pitchFamily="34" charset="-79"/>
            </a:endParaRPr>
          </a:p>
        </p:txBody>
      </p:sp>
      <p:pic>
        <p:nvPicPr>
          <p:cNvPr id="2" name="Picture 1"/>
          <p:cNvPicPr>
            <a:picLocks noChangeAspect="1"/>
          </p:cNvPicPr>
          <p:nvPr/>
        </p:nvPicPr>
        <p:blipFill>
          <a:blip r:embed="rId4"/>
          <a:stretch>
            <a:fillRect/>
          </a:stretch>
        </p:blipFill>
        <p:spPr>
          <a:xfrm>
            <a:off x="185825" y="1753959"/>
            <a:ext cx="6383147" cy="4344079"/>
          </a:xfrm>
          <a:prstGeom prst="rect">
            <a:avLst/>
          </a:prstGeom>
        </p:spPr>
      </p:pic>
    </p:spTree>
    <p:extLst>
      <p:ext uri="{BB962C8B-B14F-4D97-AF65-F5344CB8AC3E}">
        <p14:creationId xmlns:p14="http://schemas.microsoft.com/office/powerpoint/2010/main" val="4040240233"/>
      </p:ext>
    </p:extLst>
  </p:cSld>
  <p:clrMapOvr>
    <a:masterClrMapping/>
  </p:clrMapOvr>
  <p:transition spd="slow" advTm="300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106769" y="1858583"/>
            <a:ext cx="6092504" cy="4208318"/>
          </a:xfrm>
          <a:prstGeom prst="rect">
            <a:avLst/>
          </a:prstGeom>
        </p:spPr>
      </p:pic>
      <p:pic>
        <p:nvPicPr>
          <p:cNvPr id="5" name="Picture 4"/>
          <p:cNvPicPr>
            <a:picLocks noChangeAspect="1"/>
          </p:cNvPicPr>
          <p:nvPr/>
        </p:nvPicPr>
        <p:blipFill>
          <a:blip r:embed="rId4"/>
          <a:stretch>
            <a:fillRect/>
          </a:stretch>
        </p:blipFill>
        <p:spPr>
          <a:xfrm>
            <a:off x="0" y="1858583"/>
            <a:ext cx="6023971" cy="4208318"/>
          </a:xfrm>
          <a:prstGeom prst="rect">
            <a:avLst/>
          </a:prstGeom>
        </p:spPr>
      </p:pic>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MODEL TESTING</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0" y="1333531"/>
            <a:ext cx="6023971"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6" name="TextBox 5"/>
          <p:cNvSpPr txBox="1"/>
          <p:nvPr/>
        </p:nvSpPr>
        <p:spPr>
          <a:xfrm>
            <a:off x="0" y="1333531"/>
            <a:ext cx="6023971"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US" sz="2400" b="1" dirty="0" smtClean="0">
                <a:solidFill>
                  <a:srgbClr val="25679E"/>
                </a:solidFill>
                <a:latin typeface="Arial Narrow"/>
                <a:cs typeface="Arial Narrow"/>
              </a:rPr>
              <a:t>ASSUMPTION 1 - </a:t>
            </a:r>
            <a:r>
              <a:rPr lang="en-CA" sz="2400" dirty="0">
                <a:solidFill>
                  <a:srgbClr val="25679E"/>
                </a:solidFill>
                <a:latin typeface="Narkisim" panose="020E0502050101010101" pitchFamily="34" charset="-79"/>
                <a:cs typeface="Narkisim" panose="020E0502050101010101" pitchFamily="34" charset="-79"/>
              </a:rPr>
              <a:t>Expected(Residuals) = 0</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9" name="文本框 4"/>
          <p:cNvSpPr txBox="1"/>
          <p:nvPr/>
        </p:nvSpPr>
        <p:spPr>
          <a:xfrm>
            <a:off x="6106768" y="1333531"/>
            <a:ext cx="6085232"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10" name="TextBox 9"/>
          <p:cNvSpPr txBox="1"/>
          <p:nvPr/>
        </p:nvSpPr>
        <p:spPr>
          <a:xfrm>
            <a:off x="6106768" y="1333531"/>
            <a:ext cx="6085232"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US" sz="2400" b="1" dirty="0" smtClean="0">
                <a:solidFill>
                  <a:srgbClr val="25679E"/>
                </a:solidFill>
                <a:latin typeface="Arial Narrow"/>
                <a:cs typeface="Arial Narrow"/>
              </a:rPr>
              <a:t>ASSUMPTION </a:t>
            </a:r>
            <a:r>
              <a:rPr lang="en-US" sz="2400" b="1" dirty="0">
                <a:solidFill>
                  <a:srgbClr val="25679E"/>
                </a:solidFill>
                <a:latin typeface="Arial Narrow"/>
                <a:cs typeface="Arial Narrow"/>
              </a:rPr>
              <a:t>2</a:t>
            </a:r>
            <a:r>
              <a:rPr lang="en-US" sz="2400" b="1" dirty="0" smtClean="0">
                <a:solidFill>
                  <a:srgbClr val="25679E"/>
                </a:solidFill>
                <a:latin typeface="Arial Narrow"/>
                <a:cs typeface="Arial Narrow"/>
              </a:rPr>
              <a:t> - </a:t>
            </a:r>
            <a:r>
              <a:rPr lang="en-CA" sz="2400" dirty="0">
                <a:solidFill>
                  <a:srgbClr val="25679E"/>
                </a:solidFill>
                <a:latin typeface="Narkisim" panose="020E0502050101010101" pitchFamily="34" charset="-79"/>
                <a:cs typeface="Narkisim" panose="020E0502050101010101" pitchFamily="34" charset="-79"/>
              </a:rPr>
              <a:t>Predicted Value(Residuals)~</a:t>
            </a:r>
            <a:r>
              <a:rPr lang="en-CA" sz="2400" dirty="0" smtClean="0">
                <a:solidFill>
                  <a:srgbClr val="25679E"/>
                </a:solidFill>
                <a:latin typeface="Narkisim" panose="020E0502050101010101" pitchFamily="34" charset="-79"/>
                <a:cs typeface="Narkisim" panose="020E0502050101010101" pitchFamily="34" charset="-79"/>
              </a:rPr>
              <a:t>0</a:t>
            </a:r>
            <a:endParaRPr lang="en-CA" sz="2400" dirty="0">
              <a:solidFill>
                <a:srgbClr val="25679E"/>
              </a:solidFill>
              <a:latin typeface="Narkisim" panose="020E0502050101010101" pitchFamily="34" charset="-79"/>
              <a:cs typeface="Narkisim" panose="020E0502050101010101" pitchFamily="34" charset="-79"/>
            </a:endParaRPr>
          </a:p>
        </p:txBody>
      </p:sp>
      <p:sp>
        <p:nvSpPr>
          <p:cNvPr id="15" name="TextBox 14"/>
          <p:cNvSpPr txBox="1"/>
          <p:nvPr/>
        </p:nvSpPr>
        <p:spPr>
          <a:xfrm>
            <a:off x="386117" y="525795"/>
            <a:ext cx="1547218"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Guyana</a:t>
            </a:r>
            <a:endParaRPr lang="en-CA" sz="3600" b="1" dirty="0">
              <a:solidFill>
                <a:srgbClr val="25679E"/>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529722919"/>
      </p:ext>
    </p:extLst>
  </p:cSld>
  <p:clrMapOvr>
    <a:masterClrMapping/>
  </p:clrMapOvr>
  <p:transition spd="slow" advTm="300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MODEL TESTING</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2061275" y="775590"/>
            <a:ext cx="7834392" cy="5909310"/>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6" name="TextBox 5"/>
          <p:cNvSpPr txBox="1"/>
          <p:nvPr/>
        </p:nvSpPr>
        <p:spPr>
          <a:xfrm>
            <a:off x="2061275" y="775591"/>
            <a:ext cx="7834392" cy="479042"/>
          </a:xfrm>
          <a:prstGeom prst="rect">
            <a:avLst/>
          </a:prstGeom>
          <a:solidFill>
            <a:srgbClr val="F2F2F2">
              <a:alpha val="37000"/>
            </a:srgbClr>
          </a:solidFill>
          <a:ln>
            <a:solidFill>
              <a:srgbClr val="456167"/>
            </a:solidFill>
            <a:prstDash val="dash"/>
          </a:ln>
        </p:spPr>
        <p:txBody>
          <a:bodyPr wrap="square" rtlCol="0">
            <a:spAutoFit/>
          </a:bodyPr>
          <a:lstStyle/>
          <a:p>
            <a:pPr algn="ctr"/>
            <a:r>
              <a:rPr lang="en-US" sz="2400" b="1" dirty="0" smtClean="0">
                <a:solidFill>
                  <a:srgbClr val="25679E"/>
                </a:solidFill>
                <a:latin typeface="Arial Narrow"/>
                <a:cs typeface="Arial Narrow"/>
              </a:rPr>
              <a:t>ASSUMPTION 4 - </a:t>
            </a:r>
            <a:r>
              <a:rPr lang="en-CA" sz="2400" dirty="0">
                <a:solidFill>
                  <a:srgbClr val="25679E"/>
                </a:solidFill>
                <a:latin typeface="Narkisim" panose="020E0502050101010101" pitchFamily="34" charset="-79"/>
                <a:cs typeface="Narkisim" panose="020E0502050101010101" pitchFamily="34" charset="-79"/>
              </a:rPr>
              <a:t>Uncorrelated </a:t>
            </a:r>
            <a:r>
              <a:rPr lang="en-CA" sz="2400" dirty="0" smtClean="0">
                <a:solidFill>
                  <a:srgbClr val="25679E"/>
                </a:solidFill>
                <a:latin typeface="Narkisim" panose="020E0502050101010101" pitchFamily="34" charset="-79"/>
                <a:cs typeface="Narkisim" panose="020E0502050101010101" pitchFamily="34" charset="-79"/>
              </a:rPr>
              <a:t>Errors</a:t>
            </a:r>
            <a:endParaRPr lang="en-CA" sz="2400" dirty="0">
              <a:solidFill>
                <a:srgbClr val="25679E"/>
              </a:solidFill>
              <a:latin typeface="Narkisim" panose="020E0502050101010101" pitchFamily="34" charset="-79"/>
              <a:cs typeface="Narkisim" panose="020E0502050101010101" pitchFamily="34" charset="-79"/>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pic>
        <p:nvPicPr>
          <p:cNvPr id="4" name="Picture 3"/>
          <p:cNvPicPr>
            <a:picLocks noChangeAspect="1"/>
          </p:cNvPicPr>
          <p:nvPr/>
        </p:nvPicPr>
        <p:blipFill>
          <a:blip r:embed="rId4"/>
          <a:stretch>
            <a:fillRect/>
          </a:stretch>
        </p:blipFill>
        <p:spPr>
          <a:xfrm>
            <a:off x="2149008" y="1456323"/>
            <a:ext cx="7658925" cy="5026886"/>
          </a:xfrm>
          <a:prstGeom prst="rect">
            <a:avLst/>
          </a:prstGeom>
        </p:spPr>
      </p:pic>
      <p:sp>
        <p:nvSpPr>
          <p:cNvPr id="10" name="TextBox 9"/>
          <p:cNvSpPr txBox="1"/>
          <p:nvPr/>
        </p:nvSpPr>
        <p:spPr>
          <a:xfrm>
            <a:off x="386117" y="525795"/>
            <a:ext cx="1547218"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Guyana</a:t>
            </a:r>
            <a:endParaRPr lang="en-CA" sz="3600" b="1" dirty="0">
              <a:solidFill>
                <a:srgbClr val="25679E"/>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144244146"/>
      </p:ext>
    </p:extLst>
  </p:cSld>
  <p:clrMapOvr>
    <a:masterClrMapping/>
  </p:clrMapOvr>
  <p:transition spd="slow" advTm="300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858583"/>
            <a:ext cx="6043976" cy="4276262"/>
          </a:xfrm>
          <a:prstGeom prst="rect">
            <a:avLst/>
          </a:prstGeom>
        </p:spPr>
      </p:pic>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MODEL TESTING</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0" y="1333531"/>
            <a:ext cx="6023971"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6" name="TextBox 5"/>
          <p:cNvSpPr txBox="1"/>
          <p:nvPr/>
        </p:nvSpPr>
        <p:spPr>
          <a:xfrm>
            <a:off x="0" y="1333531"/>
            <a:ext cx="6023971"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US" sz="2400" b="1" dirty="0" smtClean="0">
                <a:solidFill>
                  <a:srgbClr val="25679E"/>
                </a:solidFill>
                <a:latin typeface="Arial Narrow"/>
                <a:cs typeface="Arial Narrow"/>
              </a:rPr>
              <a:t>ASSUMPTION </a:t>
            </a:r>
            <a:r>
              <a:rPr lang="en-US" sz="2400" b="1" dirty="0">
                <a:solidFill>
                  <a:srgbClr val="25679E"/>
                </a:solidFill>
                <a:latin typeface="Arial Narrow"/>
                <a:cs typeface="Arial Narrow"/>
              </a:rPr>
              <a:t>3</a:t>
            </a:r>
            <a:r>
              <a:rPr lang="en-US" sz="2400" b="1" dirty="0" smtClean="0">
                <a:solidFill>
                  <a:srgbClr val="25679E"/>
                </a:solidFill>
                <a:latin typeface="Arial Narrow"/>
                <a:cs typeface="Arial Narrow"/>
              </a:rPr>
              <a:t> - </a:t>
            </a:r>
            <a:r>
              <a:rPr lang="en-CA" sz="2400" dirty="0">
                <a:solidFill>
                  <a:srgbClr val="25679E"/>
                </a:solidFill>
                <a:latin typeface="Narkisim" panose="020E0502050101010101" pitchFamily="34" charset="-79"/>
                <a:cs typeface="Narkisim" panose="020E0502050101010101" pitchFamily="34" charset="-79"/>
              </a:rPr>
              <a:t>Normality of Errors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9" name="文本框 4"/>
          <p:cNvSpPr txBox="1"/>
          <p:nvPr/>
        </p:nvSpPr>
        <p:spPr>
          <a:xfrm>
            <a:off x="6106768" y="1333531"/>
            <a:ext cx="6085232"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10" name="TextBox 9"/>
          <p:cNvSpPr txBox="1"/>
          <p:nvPr/>
        </p:nvSpPr>
        <p:spPr>
          <a:xfrm>
            <a:off x="6106768" y="1333531"/>
            <a:ext cx="6085232"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US" sz="2400" b="1" dirty="0">
                <a:solidFill>
                  <a:srgbClr val="25679E"/>
                </a:solidFill>
                <a:latin typeface="Arial Narrow"/>
                <a:cs typeface="Arial Narrow"/>
              </a:rPr>
              <a:t>ASSUMPTION 3 - </a:t>
            </a:r>
            <a:r>
              <a:rPr lang="en-CA" sz="2400" dirty="0">
                <a:solidFill>
                  <a:srgbClr val="25679E"/>
                </a:solidFill>
                <a:latin typeface="Narkisim" panose="020E0502050101010101" pitchFamily="34" charset="-79"/>
                <a:cs typeface="Narkisim" panose="020E0502050101010101" pitchFamily="34" charset="-79"/>
              </a:rPr>
              <a:t>Normality of Errors</a:t>
            </a:r>
          </a:p>
        </p:txBody>
      </p:sp>
      <p:sp>
        <p:nvSpPr>
          <p:cNvPr id="13" name="TextBox 12"/>
          <p:cNvSpPr txBox="1"/>
          <p:nvPr/>
        </p:nvSpPr>
        <p:spPr>
          <a:xfrm>
            <a:off x="12829" y="6198232"/>
            <a:ext cx="11784682" cy="707886"/>
          </a:xfrm>
          <a:prstGeom prst="rect">
            <a:avLst/>
          </a:prstGeom>
          <a:solidFill>
            <a:srgbClr val="F2F2F2">
              <a:alpha val="37000"/>
            </a:srgbClr>
          </a:solidFill>
          <a:ln>
            <a:solidFill>
              <a:srgbClr val="456167"/>
            </a:solidFill>
            <a:prstDash val="dash"/>
          </a:ln>
        </p:spPr>
        <p:txBody>
          <a:bodyPr wrap="square" rtlCol="0">
            <a:spAutoFit/>
          </a:bodyPr>
          <a:lstStyle/>
          <a:p>
            <a:r>
              <a:rPr lang="en-CA" sz="2000" dirty="0">
                <a:latin typeface="Narkisim" panose="020E0502050101010101" pitchFamily="34" charset="-79"/>
                <a:cs typeface="Narkisim" panose="020E0502050101010101" pitchFamily="34" charset="-79"/>
              </a:rPr>
              <a:t>In our </a:t>
            </a:r>
            <a:r>
              <a:rPr lang="en-CA" sz="2000" dirty="0" err="1">
                <a:latin typeface="Narkisim" panose="020E0502050101010101" pitchFamily="34" charset="-79"/>
                <a:cs typeface="Narkisim" panose="020E0502050101010101" pitchFamily="34" charset="-79"/>
              </a:rPr>
              <a:t>qqnorm</a:t>
            </a:r>
            <a:r>
              <a:rPr lang="en-CA" sz="2000" dirty="0">
                <a:latin typeface="Narkisim" panose="020E0502050101010101" pitchFamily="34" charset="-79"/>
                <a:cs typeface="Narkisim" panose="020E0502050101010101" pitchFamily="34" charset="-79"/>
              </a:rPr>
              <a:t> line, we see that the right side </a:t>
            </a:r>
            <a:r>
              <a:rPr lang="en-CA" sz="2000" dirty="0" smtClean="0">
                <a:latin typeface="Narkisim" panose="020E0502050101010101" pitchFamily="34" charset="-79"/>
                <a:cs typeface="Narkisim" panose="020E0502050101010101" pitchFamily="34" charset="-79"/>
              </a:rPr>
              <a:t>is increasingly deflecting </a:t>
            </a:r>
            <a:r>
              <a:rPr lang="en-CA" sz="2000" dirty="0">
                <a:latin typeface="Narkisim" panose="020E0502050101010101" pitchFamily="34" charset="-79"/>
                <a:cs typeface="Narkisim" panose="020E0502050101010101" pitchFamily="34" charset="-79"/>
              </a:rPr>
              <a:t>off the line. </a:t>
            </a:r>
            <a:r>
              <a:rPr lang="en-CA" sz="2000" dirty="0" smtClean="0">
                <a:latin typeface="Narkisim" panose="020E0502050101010101" pitchFamily="34" charset="-79"/>
                <a:cs typeface="Narkisim" panose="020E0502050101010101" pitchFamily="34" charset="-79"/>
              </a:rPr>
              <a:t>The histogram is also right-skewed. Therefore, normality </a:t>
            </a:r>
            <a:r>
              <a:rPr lang="en-CA" sz="2000" dirty="0">
                <a:latin typeface="Narkisim" panose="020E0502050101010101" pitchFamily="34" charset="-79"/>
                <a:cs typeface="Narkisim" panose="020E0502050101010101" pitchFamily="34" charset="-79"/>
              </a:rPr>
              <a:t>does not </a:t>
            </a:r>
            <a:r>
              <a:rPr lang="en-CA" sz="2000" dirty="0" smtClean="0">
                <a:latin typeface="Narkisim" panose="020E0502050101010101" pitchFamily="34" charset="-79"/>
                <a:cs typeface="Narkisim" panose="020E0502050101010101" pitchFamily="34" charset="-79"/>
              </a:rPr>
              <a:t>exist.</a:t>
            </a:r>
            <a:endParaRPr lang="en-US" sz="2000" b="1" dirty="0">
              <a:latin typeface="Narkisim" panose="020E0502050101010101" pitchFamily="34" charset="-79"/>
              <a:cs typeface="Narkisim" panose="020E0502050101010101" pitchFamily="34" charset="-79"/>
            </a:endParaRPr>
          </a:p>
        </p:txBody>
      </p:sp>
      <p:pic>
        <p:nvPicPr>
          <p:cNvPr id="4" name="Picture 3"/>
          <p:cNvPicPr>
            <a:picLocks noChangeAspect="1"/>
          </p:cNvPicPr>
          <p:nvPr/>
        </p:nvPicPr>
        <p:blipFill>
          <a:blip r:embed="rId5"/>
          <a:stretch>
            <a:fillRect/>
          </a:stretch>
        </p:blipFill>
        <p:spPr>
          <a:xfrm>
            <a:off x="6126773" y="1858583"/>
            <a:ext cx="6039004" cy="4209003"/>
          </a:xfrm>
          <a:prstGeom prst="rect">
            <a:avLst/>
          </a:prstGeom>
        </p:spPr>
      </p:pic>
      <p:sp>
        <p:nvSpPr>
          <p:cNvPr id="15" name="TextBox 14"/>
          <p:cNvSpPr txBox="1"/>
          <p:nvPr/>
        </p:nvSpPr>
        <p:spPr>
          <a:xfrm>
            <a:off x="386117" y="525795"/>
            <a:ext cx="1547218"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Guyana</a:t>
            </a:r>
            <a:endParaRPr lang="en-CA" sz="3600" b="1" dirty="0">
              <a:solidFill>
                <a:srgbClr val="25679E"/>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1714905563"/>
      </p:ext>
    </p:extLst>
  </p:cSld>
  <p:clrMapOvr>
    <a:masterClrMapping/>
  </p:clrMapOvr>
  <p:transition spd="slow" advTm="300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8" name="文本框 4"/>
          <p:cNvSpPr txBox="1"/>
          <p:nvPr/>
        </p:nvSpPr>
        <p:spPr>
          <a:xfrm>
            <a:off x="0" y="1333531"/>
            <a:ext cx="6023971" cy="5355312"/>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r>
              <a:rPr lang="en-US" b="1" dirty="0" smtClean="0">
                <a:latin typeface="Arial Narrow"/>
                <a:cs typeface="Arial Narrow"/>
              </a:rPr>
              <a:t>Collapsed </a:t>
            </a:r>
            <a:r>
              <a:rPr lang="en-US" b="1" dirty="0">
                <a:latin typeface="Arial Narrow"/>
                <a:cs typeface="Arial Narrow"/>
              </a:rPr>
              <a:t>into monthly for consistency between datasets</a:t>
            </a:r>
          </a:p>
          <a:p>
            <a:endParaRPr lang="en-US" b="1" dirty="0">
              <a:latin typeface="Arial Narrow"/>
              <a:cs typeface="Arial Narrow"/>
            </a:endParaRPr>
          </a:p>
          <a:p>
            <a:r>
              <a:rPr lang="en-US" b="1" dirty="0" smtClean="0">
                <a:latin typeface="Arial Narrow"/>
                <a:cs typeface="Arial Narrow"/>
              </a:rPr>
              <a:t>Columbia</a:t>
            </a:r>
            <a:r>
              <a:rPr lang="en-US" b="1" dirty="0">
                <a:latin typeface="Arial Narrow"/>
                <a:cs typeface="Arial Narrow"/>
              </a:rPr>
              <a:t>: Retrieve data of Oil, Gold, Coal, Exchange Rates</a:t>
            </a:r>
          </a:p>
          <a:p>
            <a:r>
              <a:rPr lang="en-US" b="1" dirty="0" smtClean="0">
                <a:latin typeface="Arial Narrow"/>
                <a:cs typeface="Arial Narrow"/>
              </a:rPr>
              <a:t>Bolivia</a:t>
            </a:r>
            <a:r>
              <a:rPr lang="en-US" b="1" dirty="0">
                <a:latin typeface="Arial Narrow"/>
                <a:cs typeface="Arial Narrow"/>
              </a:rPr>
              <a:t>: Retrieve data of Zinc, Gas, Exchange Rates</a:t>
            </a:r>
          </a:p>
          <a:p>
            <a:endParaRPr lang="en-US" b="1" dirty="0">
              <a:latin typeface="Arial Narrow"/>
              <a:cs typeface="Arial Narrow"/>
            </a:endParaRPr>
          </a:p>
          <a:p>
            <a:r>
              <a:rPr lang="en-US" b="1" dirty="0" smtClean="0">
                <a:latin typeface="Arial Narrow"/>
                <a:cs typeface="Arial Narrow"/>
              </a:rPr>
              <a:t>Data </a:t>
            </a:r>
            <a:r>
              <a:rPr lang="en-US" b="1" dirty="0">
                <a:latin typeface="Arial Narrow"/>
                <a:cs typeface="Arial Narrow"/>
              </a:rPr>
              <a:t>for Columbia and Bolivia Regressions </a:t>
            </a:r>
          </a:p>
          <a:p>
            <a:r>
              <a:rPr lang="en-US" b="1" dirty="0" smtClean="0">
                <a:latin typeface="Arial Narrow"/>
                <a:cs typeface="Arial Narrow"/>
              </a:rPr>
              <a:t>Take </a:t>
            </a:r>
            <a:r>
              <a:rPr lang="en-US" b="1" dirty="0">
                <a:latin typeface="Arial Narrow"/>
                <a:cs typeface="Arial Narrow"/>
              </a:rPr>
              <a:t>the data that we </a:t>
            </a:r>
            <a:r>
              <a:rPr lang="en-US" b="1" dirty="0" smtClean="0">
                <a:latin typeface="Arial Narrow"/>
                <a:cs typeface="Arial Narrow"/>
              </a:rPr>
              <a:t>want from </a:t>
            </a:r>
            <a:r>
              <a:rPr lang="en-US" b="1" dirty="0">
                <a:latin typeface="Arial Narrow"/>
                <a:cs typeface="Arial Narrow"/>
              </a:rPr>
              <a:t>the larger data set</a:t>
            </a:r>
            <a:r>
              <a:rPr lang="en-US" b="1" dirty="0" smtClean="0">
                <a:latin typeface="Arial Narrow"/>
                <a:cs typeface="Arial Narrow"/>
              </a:rPr>
              <a:t>.</a:t>
            </a:r>
          </a:p>
          <a:p>
            <a:endParaRPr lang="en-US" b="1" dirty="0">
              <a:latin typeface="Arial Narrow"/>
              <a:cs typeface="Arial Narrow"/>
            </a:endParaRPr>
          </a:p>
          <a:p>
            <a:r>
              <a:rPr lang="en-US" b="1" dirty="0">
                <a:latin typeface="Arial Narrow"/>
                <a:cs typeface="Arial Narrow"/>
              </a:rPr>
              <a:t>```{r}</a:t>
            </a:r>
          </a:p>
          <a:p>
            <a:r>
              <a:rPr lang="en-US" b="1" dirty="0" err="1">
                <a:latin typeface="Arial Narrow"/>
                <a:cs typeface="Arial Narrow"/>
              </a:rPr>
              <a:t>Columbiacoal</a:t>
            </a:r>
            <a:r>
              <a:rPr lang="en-US" b="1" dirty="0">
                <a:latin typeface="Arial Narrow"/>
                <a:cs typeface="Arial Narrow"/>
              </a:rPr>
              <a:t> &lt;- </a:t>
            </a:r>
            <a:r>
              <a:rPr lang="en-US" b="1" dirty="0" err="1">
                <a:latin typeface="Arial Narrow"/>
                <a:cs typeface="Arial Narrow"/>
              </a:rPr>
              <a:t>mydatacoalColumbia</a:t>
            </a:r>
            <a:r>
              <a:rPr lang="en-US" b="1" dirty="0">
                <a:latin typeface="Arial Narrow"/>
                <a:cs typeface="Arial Narrow"/>
              </a:rPr>
              <a:t>[,2]</a:t>
            </a:r>
          </a:p>
          <a:p>
            <a:r>
              <a:rPr lang="en-US" b="1" dirty="0" err="1">
                <a:latin typeface="Arial Narrow"/>
                <a:cs typeface="Arial Narrow"/>
              </a:rPr>
              <a:t>FXcolumbia</a:t>
            </a:r>
            <a:r>
              <a:rPr lang="en-US" b="1" dirty="0">
                <a:latin typeface="Arial Narrow"/>
                <a:cs typeface="Arial Narrow"/>
              </a:rPr>
              <a:t> &lt;- </a:t>
            </a:r>
            <a:r>
              <a:rPr lang="en-US" b="1" dirty="0" err="1">
                <a:latin typeface="Arial Narrow"/>
                <a:cs typeface="Arial Narrow"/>
              </a:rPr>
              <a:t>Columbiafx</a:t>
            </a:r>
            <a:r>
              <a:rPr lang="en-US" b="1" dirty="0">
                <a:latin typeface="Arial Narrow"/>
                <a:cs typeface="Arial Narrow"/>
              </a:rPr>
              <a:t>[,2]</a:t>
            </a:r>
          </a:p>
          <a:p>
            <a:r>
              <a:rPr lang="en-US" b="1" dirty="0" err="1">
                <a:latin typeface="Arial Narrow"/>
                <a:cs typeface="Arial Narrow"/>
              </a:rPr>
              <a:t>FXboliva</a:t>
            </a:r>
            <a:r>
              <a:rPr lang="en-US" b="1" dirty="0">
                <a:latin typeface="Arial Narrow"/>
                <a:cs typeface="Arial Narrow"/>
              </a:rPr>
              <a:t> &lt;- </a:t>
            </a:r>
            <a:r>
              <a:rPr lang="en-US" b="1" dirty="0" err="1">
                <a:latin typeface="Arial Narrow"/>
                <a:cs typeface="Arial Narrow"/>
              </a:rPr>
              <a:t>Boliviafx</a:t>
            </a:r>
            <a:r>
              <a:rPr lang="en-US" b="1" dirty="0">
                <a:latin typeface="Arial Narrow"/>
                <a:cs typeface="Arial Narrow"/>
              </a:rPr>
              <a:t>[,2]</a:t>
            </a:r>
          </a:p>
          <a:p>
            <a:r>
              <a:rPr lang="en-US" b="1" dirty="0" err="1">
                <a:latin typeface="Arial Narrow"/>
                <a:cs typeface="Arial Narrow"/>
              </a:rPr>
              <a:t>GoldPrice</a:t>
            </a:r>
            <a:r>
              <a:rPr lang="en-US" b="1" dirty="0">
                <a:latin typeface="Arial Narrow"/>
                <a:cs typeface="Arial Narrow"/>
              </a:rPr>
              <a:t> &lt;- </a:t>
            </a:r>
            <a:r>
              <a:rPr lang="en-US" b="1" dirty="0" err="1">
                <a:latin typeface="Arial Narrow"/>
                <a:cs typeface="Arial Narrow"/>
              </a:rPr>
              <a:t>mydatagoldColumbiaandBoliva</a:t>
            </a:r>
            <a:r>
              <a:rPr lang="en-US" b="1" dirty="0">
                <a:latin typeface="Arial Narrow"/>
                <a:cs typeface="Arial Narrow"/>
              </a:rPr>
              <a:t>[,2]</a:t>
            </a:r>
          </a:p>
          <a:p>
            <a:r>
              <a:rPr lang="en-US" b="1" dirty="0" err="1">
                <a:latin typeface="Arial Narrow"/>
                <a:cs typeface="Arial Narrow"/>
              </a:rPr>
              <a:t>BoliviaGas</a:t>
            </a:r>
            <a:r>
              <a:rPr lang="en-US" b="1" dirty="0">
                <a:latin typeface="Arial Narrow"/>
                <a:cs typeface="Arial Narrow"/>
              </a:rPr>
              <a:t> &lt;- </a:t>
            </a:r>
            <a:r>
              <a:rPr lang="en-US" b="1" dirty="0" err="1">
                <a:latin typeface="Arial Narrow"/>
                <a:cs typeface="Arial Narrow"/>
              </a:rPr>
              <a:t>mydatagasBolivia</a:t>
            </a:r>
            <a:r>
              <a:rPr lang="en-US" b="1" dirty="0">
                <a:latin typeface="Arial Narrow"/>
                <a:cs typeface="Arial Narrow"/>
              </a:rPr>
              <a:t>[,2]</a:t>
            </a:r>
          </a:p>
          <a:p>
            <a:r>
              <a:rPr lang="en-US" b="1" dirty="0" err="1">
                <a:latin typeface="Arial Narrow"/>
                <a:cs typeface="Arial Narrow"/>
              </a:rPr>
              <a:t>ColumbiaOil</a:t>
            </a:r>
            <a:r>
              <a:rPr lang="en-US" b="1" dirty="0">
                <a:latin typeface="Arial Narrow"/>
                <a:cs typeface="Arial Narrow"/>
              </a:rPr>
              <a:t> &lt;- </a:t>
            </a:r>
            <a:r>
              <a:rPr lang="en-US" b="1" dirty="0" err="1">
                <a:latin typeface="Arial Narrow"/>
                <a:cs typeface="Arial Narrow"/>
              </a:rPr>
              <a:t>mydataoilColumbia</a:t>
            </a:r>
            <a:r>
              <a:rPr lang="en-US" b="1" dirty="0">
                <a:latin typeface="Arial Narrow"/>
                <a:cs typeface="Arial Narrow"/>
              </a:rPr>
              <a:t>[,5]</a:t>
            </a:r>
          </a:p>
          <a:p>
            <a:r>
              <a:rPr lang="en-US" b="1" dirty="0" err="1">
                <a:latin typeface="Arial Narrow"/>
                <a:cs typeface="Arial Narrow"/>
              </a:rPr>
              <a:t>BoliviaZinc</a:t>
            </a:r>
            <a:r>
              <a:rPr lang="en-US" b="1" dirty="0">
                <a:latin typeface="Arial Narrow"/>
                <a:cs typeface="Arial Narrow"/>
              </a:rPr>
              <a:t> &lt;- </a:t>
            </a:r>
            <a:r>
              <a:rPr lang="en-US" b="1" dirty="0" err="1">
                <a:latin typeface="Arial Narrow"/>
                <a:cs typeface="Arial Narrow"/>
              </a:rPr>
              <a:t>mydatazincBoliva</a:t>
            </a:r>
            <a:r>
              <a:rPr lang="en-US" b="1" dirty="0">
                <a:latin typeface="Arial Narrow"/>
                <a:cs typeface="Arial Narrow"/>
              </a:rPr>
              <a:t>[,5]</a:t>
            </a:r>
          </a:p>
          <a:p>
            <a:r>
              <a:rPr lang="en-US" b="1" dirty="0" smtClean="0">
                <a:latin typeface="Arial Narrow"/>
                <a:cs typeface="Arial Narrow"/>
              </a:rPr>
              <a:t>```</a:t>
            </a:r>
            <a:endParaRPr lang="en-US" b="1" dirty="0">
              <a:latin typeface="Arial Narrow"/>
              <a:cs typeface="Arial Narrow"/>
            </a:endParaRPr>
          </a:p>
        </p:txBody>
      </p:sp>
      <p:sp>
        <p:nvSpPr>
          <p:cNvPr id="14" name="Rectangle 13"/>
          <p:cNvSpPr/>
          <p:nvPr/>
        </p:nvSpPr>
        <p:spPr bwMode="auto">
          <a:xfrm>
            <a:off x="0" y="-23248"/>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WORKING WITH DATA</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6" name="TextBox 5"/>
          <p:cNvSpPr txBox="1"/>
          <p:nvPr/>
        </p:nvSpPr>
        <p:spPr>
          <a:xfrm>
            <a:off x="0" y="1333531"/>
            <a:ext cx="6023971"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a:cs typeface="Narkisim" panose="020E0502050101010101" pitchFamily="34" charset="-79"/>
              </a:rPr>
              <a:t>RETRIEVING DATA</a:t>
            </a:r>
            <a:endParaRPr lang="en-CA" sz="2400" dirty="0">
              <a:solidFill>
                <a:srgbClr val="25679E"/>
              </a:solidFill>
              <a:latin typeface="Narkisim" panose="020E0502050101010101" pitchFamily="34" charset="-79"/>
              <a:cs typeface="Narkisim" panose="020E0502050101010101" pitchFamily="34" charset="-79"/>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9" name="文本框 4"/>
          <p:cNvSpPr txBox="1"/>
          <p:nvPr/>
        </p:nvSpPr>
        <p:spPr>
          <a:xfrm>
            <a:off x="6106768" y="1333531"/>
            <a:ext cx="6085232" cy="5355312"/>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smtClean="0">
              <a:latin typeface="Arial Narrow"/>
              <a:cs typeface="Arial Narrow"/>
            </a:endParaRPr>
          </a:p>
          <a:p>
            <a:endParaRPr lang="en-US" b="1" smtClean="0">
              <a:latin typeface="Arial Narrow"/>
              <a:cs typeface="Arial Narrow"/>
            </a:endParaRPr>
          </a:p>
          <a:p>
            <a:endParaRPr lang="en-US" b="1" smtClean="0">
              <a:latin typeface="Arial Narrow"/>
              <a:cs typeface="Arial Narrow"/>
            </a:endParaRPr>
          </a:p>
          <a:p>
            <a:endParaRPr lang="en-US" b="1" smtClean="0">
              <a:latin typeface="Arial Narrow"/>
              <a:cs typeface="Arial Narrow"/>
            </a:endParaRPr>
          </a:p>
          <a:p>
            <a:endParaRPr lang="en-US" b="1" smtClean="0">
              <a:latin typeface="Arial Narrow"/>
              <a:cs typeface="Arial Narrow"/>
            </a:endParaRPr>
          </a:p>
          <a:p>
            <a:endParaRPr lang="en-US" b="1" smtClean="0">
              <a:latin typeface="Arial Narrow"/>
              <a:cs typeface="Arial Narrow"/>
            </a:endParaRPr>
          </a:p>
          <a:p>
            <a:endParaRPr lang="en-US" b="1" smtClean="0">
              <a:latin typeface="Arial Narrow"/>
              <a:cs typeface="Arial Narrow"/>
            </a:endParaRPr>
          </a:p>
          <a:p>
            <a:endParaRPr lang="en-US" b="1" smtClean="0">
              <a:latin typeface="Arial Narrow"/>
              <a:cs typeface="Arial Narrow"/>
            </a:endParaRPr>
          </a:p>
          <a:p>
            <a:endParaRPr lang="en-US" b="1" smtClean="0">
              <a:latin typeface="Arial Narrow"/>
              <a:cs typeface="Arial Narrow"/>
            </a:endParaRPr>
          </a:p>
          <a:p>
            <a:endParaRPr lang="en-US" b="1" smtClean="0">
              <a:latin typeface="Arial Narrow"/>
              <a:cs typeface="Arial Narrow"/>
            </a:endParaRPr>
          </a:p>
          <a:p>
            <a:endParaRPr lang="en-US" b="1" smtClean="0">
              <a:latin typeface="Arial Narrow"/>
              <a:cs typeface="Arial Narrow"/>
            </a:endParaRPr>
          </a:p>
          <a:p>
            <a:endParaRPr lang="en-US" b="1" smtClean="0">
              <a:latin typeface="Arial Narrow"/>
              <a:cs typeface="Arial Narrow"/>
            </a:endParaRPr>
          </a:p>
          <a:p>
            <a:endParaRPr lang="en-US" b="1" smtClean="0">
              <a:latin typeface="Arial Narrow"/>
              <a:cs typeface="Arial Narrow"/>
            </a:endParaRPr>
          </a:p>
          <a:p>
            <a:endParaRPr lang="en-US" b="1" smtClean="0">
              <a:latin typeface="Arial Narrow"/>
              <a:cs typeface="Arial Narrow"/>
            </a:endParaRPr>
          </a:p>
          <a:p>
            <a:endParaRPr lang="en-US" b="1" smtClean="0">
              <a:latin typeface="Arial Narrow"/>
              <a:cs typeface="Arial Narrow"/>
            </a:endParaRPr>
          </a:p>
          <a:p>
            <a:endParaRPr lang="en-US" b="1" smtClean="0">
              <a:latin typeface="Arial Narrow"/>
              <a:cs typeface="Arial Narrow"/>
            </a:endParaRPr>
          </a:p>
          <a:p>
            <a:endParaRPr lang="en-US" b="1" smtClean="0">
              <a:latin typeface="Arial Narrow"/>
              <a:cs typeface="Arial Narrow"/>
            </a:endParaRPr>
          </a:p>
          <a:p>
            <a:endParaRPr lang="en-US" b="1" smtClean="0">
              <a:latin typeface="Arial Narrow"/>
              <a:cs typeface="Arial Narrow"/>
            </a:endParaRPr>
          </a:p>
          <a:p>
            <a:endParaRPr lang="en-US" b="1" dirty="0" smtClean="0">
              <a:latin typeface="Arial Narrow"/>
              <a:cs typeface="Arial Narrow"/>
            </a:endParaRPr>
          </a:p>
        </p:txBody>
      </p:sp>
      <p:sp>
        <p:nvSpPr>
          <p:cNvPr id="10" name="TextBox 9"/>
          <p:cNvSpPr txBox="1"/>
          <p:nvPr/>
        </p:nvSpPr>
        <p:spPr>
          <a:xfrm>
            <a:off x="6106768" y="1333531"/>
            <a:ext cx="6085232"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a:cs typeface="Arial Narrow"/>
              </a:rPr>
              <a:t>COMBINING DATA</a:t>
            </a:r>
            <a:endParaRPr lang="en-CA" sz="2400" dirty="0">
              <a:solidFill>
                <a:srgbClr val="25679E"/>
              </a:solidFill>
              <a:latin typeface="Narkisim" panose="020E0502050101010101" pitchFamily="34" charset="-79"/>
              <a:cs typeface="Narkisim" panose="020E0502050101010101" pitchFamily="34" charset="-79"/>
            </a:endParaRPr>
          </a:p>
        </p:txBody>
      </p:sp>
      <p:sp>
        <p:nvSpPr>
          <p:cNvPr id="15" name="TextBox 14"/>
          <p:cNvSpPr txBox="1"/>
          <p:nvPr/>
        </p:nvSpPr>
        <p:spPr>
          <a:xfrm>
            <a:off x="386117" y="525795"/>
            <a:ext cx="3954929"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Columbia and Bolivia</a:t>
            </a:r>
            <a:endParaRPr lang="en-CA" sz="3600" b="1" dirty="0">
              <a:solidFill>
                <a:srgbClr val="25679E"/>
              </a:solidFill>
              <a:latin typeface="Narkisim" panose="020E0502050101010101" pitchFamily="34" charset="-79"/>
              <a:cs typeface="Narkisim" panose="020E0502050101010101" pitchFamily="34" charset="-79"/>
            </a:endParaRPr>
          </a:p>
        </p:txBody>
      </p:sp>
      <p:sp>
        <p:nvSpPr>
          <p:cNvPr id="5" name="TextBox 4"/>
          <p:cNvSpPr txBox="1"/>
          <p:nvPr/>
        </p:nvSpPr>
        <p:spPr>
          <a:xfrm>
            <a:off x="6431935" y="2424141"/>
            <a:ext cx="5659375" cy="3785652"/>
          </a:xfrm>
          <a:prstGeom prst="rect">
            <a:avLst/>
          </a:prstGeom>
          <a:noFill/>
        </p:spPr>
        <p:txBody>
          <a:bodyPr wrap="square" rtlCol="0">
            <a:spAutoFit/>
          </a:bodyPr>
          <a:lstStyle/>
          <a:p>
            <a:r>
              <a:rPr lang="en-US" b="1" dirty="0" smtClean="0">
                <a:latin typeface="Arial Narrow"/>
                <a:cs typeface="Arial Narrow"/>
              </a:rPr>
              <a:t>Combine </a:t>
            </a:r>
            <a:r>
              <a:rPr lang="en-US" b="1" dirty="0">
                <a:latin typeface="Arial Narrow"/>
                <a:cs typeface="Arial Narrow"/>
              </a:rPr>
              <a:t>into respective countries using </a:t>
            </a:r>
            <a:r>
              <a:rPr lang="en-US" b="1" dirty="0" err="1">
                <a:latin typeface="Arial Narrow"/>
                <a:cs typeface="Arial Narrow"/>
              </a:rPr>
              <a:t>cbind</a:t>
            </a:r>
            <a:r>
              <a:rPr lang="en-US" b="1" dirty="0" smtClean="0">
                <a:latin typeface="Arial Narrow"/>
                <a:cs typeface="Arial Narrow"/>
              </a:rPr>
              <a:t>.</a:t>
            </a:r>
          </a:p>
          <a:p>
            <a:endParaRPr lang="en-US" b="1" dirty="0">
              <a:latin typeface="Arial Narrow"/>
              <a:cs typeface="Arial Narrow"/>
            </a:endParaRPr>
          </a:p>
          <a:p>
            <a:r>
              <a:rPr lang="en-US" b="1" dirty="0">
                <a:latin typeface="Arial Narrow"/>
                <a:cs typeface="Arial Narrow"/>
              </a:rPr>
              <a:t>```{r}</a:t>
            </a:r>
          </a:p>
          <a:p>
            <a:r>
              <a:rPr lang="en-US" b="1" dirty="0">
                <a:latin typeface="Arial Narrow"/>
                <a:cs typeface="Arial Narrow"/>
              </a:rPr>
              <a:t>Columbia &lt;- </a:t>
            </a:r>
            <a:r>
              <a:rPr lang="en-US" b="1" dirty="0" err="1">
                <a:latin typeface="Arial Narrow"/>
                <a:cs typeface="Arial Narrow"/>
              </a:rPr>
              <a:t>cbind</a:t>
            </a:r>
            <a:r>
              <a:rPr lang="en-US" b="1" dirty="0">
                <a:latin typeface="Arial Narrow"/>
                <a:cs typeface="Arial Narrow"/>
              </a:rPr>
              <a:t>(</a:t>
            </a:r>
            <a:r>
              <a:rPr lang="en-US" b="1" dirty="0" err="1">
                <a:latin typeface="Arial Narrow"/>
                <a:cs typeface="Arial Narrow"/>
              </a:rPr>
              <a:t>FXcolumbia</a:t>
            </a:r>
            <a:r>
              <a:rPr lang="en-US" b="1" dirty="0">
                <a:latin typeface="Arial Narrow"/>
                <a:cs typeface="Arial Narrow"/>
              </a:rPr>
              <a:t>, </a:t>
            </a:r>
            <a:r>
              <a:rPr lang="en-US" b="1" dirty="0" err="1">
                <a:latin typeface="Arial Narrow"/>
                <a:cs typeface="Arial Narrow"/>
              </a:rPr>
              <a:t>Columbiacoal</a:t>
            </a:r>
            <a:r>
              <a:rPr lang="en-US" b="1" dirty="0">
                <a:latin typeface="Arial Narrow"/>
                <a:cs typeface="Arial Narrow"/>
              </a:rPr>
              <a:t>, </a:t>
            </a:r>
            <a:r>
              <a:rPr lang="en-US" b="1" dirty="0" err="1">
                <a:latin typeface="Arial Narrow"/>
                <a:cs typeface="Arial Narrow"/>
              </a:rPr>
              <a:t>GoldPrice</a:t>
            </a:r>
            <a:r>
              <a:rPr lang="en-US" b="1" dirty="0">
                <a:latin typeface="Arial Narrow"/>
                <a:cs typeface="Arial Narrow"/>
              </a:rPr>
              <a:t>, </a:t>
            </a:r>
            <a:r>
              <a:rPr lang="en-US" b="1" dirty="0" err="1">
                <a:latin typeface="Arial Narrow"/>
                <a:cs typeface="Arial Narrow"/>
              </a:rPr>
              <a:t>ColumbiaOil</a:t>
            </a:r>
            <a:r>
              <a:rPr lang="en-US" b="1" dirty="0">
                <a:latin typeface="Arial Narrow"/>
                <a:cs typeface="Arial Narrow"/>
              </a:rPr>
              <a:t>)</a:t>
            </a:r>
          </a:p>
          <a:p>
            <a:r>
              <a:rPr lang="en-US" b="1" dirty="0">
                <a:latin typeface="Arial Narrow"/>
                <a:cs typeface="Arial Narrow"/>
              </a:rPr>
              <a:t>Bolivia &lt;- </a:t>
            </a:r>
            <a:r>
              <a:rPr lang="en-US" b="1" dirty="0" err="1">
                <a:latin typeface="Arial Narrow"/>
                <a:cs typeface="Arial Narrow"/>
              </a:rPr>
              <a:t>cbind</a:t>
            </a:r>
            <a:r>
              <a:rPr lang="en-US" b="1" dirty="0">
                <a:latin typeface="Arial Narrow"/>
                <a:cs typeface="Arial Narrow"/>
              </a:rPr>
              <a:t>(</a:t>
            </a:r>
            <a:r>
              <a:rPr lang="en-US" b="1" dirty="0" err="1">
                <a:latin typeface="Arial Narrow"/>
                <a:cs typeface="Arial Narrow"/>
              </a:rPr>
              <a:t>FXboliva</a:t>
            </a:r>
            <a:r>
              <a:rPr lang="en-US" b="1" dirty="0">
                <a:latin typeface="Arial Narrow"/>
                <a:cs typeface="Arial Narrow"/>
              </a:rPr>
              <a:t>, </a:t>
            </a:r>
            <a:r>
              <a:rPr lang="en-US" b="1" dirty="0" err="1">
                <a:latin typeface="Arial Narrow"/>
                <a:cs typeface="Arial Narrow"/>
              </a:rPr>
              <a:t>BoliviaGas</a:t>
            </a:r>
            <a:r>
              <a:rPr lang="en-US" b="1" dirty="0">
                <a:latin typeface="Arial Narrow"/>
                <a:cs typeface="Arial Narrow"/>
              </a:rPr>
              <a:t>, </a:t>
            </a:r>
            <a:r>
              <a:rPr lang="en-US" b="1" dirty="0" err="1">
                <a:latin typeface="Arial Narrow"/>
                <a:cs typeface="Arial Narrow"/>
              </a:rPr>
              <a:t>BoliviaZinc</a:t>
            </a:r>
            <a:r>
              <a:rPr lang="en-US" b="1" dirty="0">
                <a:latin typeface="Arial Narrow"/>
                <a:cs typeface="Arial Narrow"/>
              </a:rPr>
              <a:t>, </a:t>
            </a:r>
            <a:r>
              <a:rPr lang="en-US" b="1" dirty="0" err="1">
                <a:latin typeface="Arial Narrow"/>
                <a:cs typeface="Arial Narrow"/>
              </a:rPr>
              <a:t>GoldPrice</a:t>
            </a:r>
            <a:r>
              <a:rPr lang="en-US" b="1" dirty="0">
                <a:latin typeface="Arial Narrow"/>
                <a:cs typeface="Arial Narrow"/>
              </a:rPr>
              <a:t>)</a:t>
            </a:r>
          </a:p>
          <a:p>
            <a:r>
              <a:rPr lang="en-US" b="1" dirty="0">
                <a:latin typeface="Arial Narrow"/>
                <a:cs typeface="Arial Narrow"/>
              </a:rPr>
              <a:t>```</a:t>
            </a:r>
          </a:p>
          <a:p>
            <a:endParaRPr lang="en-CA" dirty="0" smtClean="0"/>
          </a:p>
          <a:p>
            <a:endParaRPr lang="en-CA" dirty="0" smtClean="0"/>
          </a:p>
          <a:p>
            <a:endParaRPr lang="en-CA" dirty="0"/>
          </a:p>
          <a:p>
            <a:endParaRPr lang="en-CA" dirty="0"/>
          </a:p>
          <a:p>
            <a:endParaRPr lang="en-CA" dirty="0" smtClean="0"/>
          </a:p>
          <a:p>
            <a:r>
              <a:rPr lang="en-CA" sz="2400" dirty="0" smtClean="0">
                <a:solidFill>
                  <a:srgbClr val="25679E"/>
                </a:solidFill>
                <a:latin typeface="Narkisim" panose="020E0502050101010101" pitchFamily="34" charset="-79"/>
                <a:cs typeface="Narkisim" panose="020E0502050101010101" pitchFamily="34" charset="-79"/>
              </a:rPr>
              <a:t>   Next, regress like previous datasets!</a:t>
            </a:r>
            <a:endParaRPr lang="en-CA" sz="2400" dirty="0">
              <a:solidFill>
                <a:srgbClr val="25679E"/>
              </a:solidFill>
              <a:latin typeface="Narkisim" panose="020E0502050101010101" pitchFamily="34" charset="-79"/>
              <a:cs typeface="Narkisim" panose="020E0502050101010101" pitchFamily="34" charset="-79"/>
            </a:endParaRPr>
          </a:p>
        </p:txBody>
      </p:sp>
      <p:sp>
        <p:nvSpPr>
          <p:cNvPr id="2" name="Right Arrow 1"/>
          <p:cNvSpPr/>
          <p:nvPr/>
        </p:nvSpPr>
        <p:spPr bwMode="auto">
          <a:xfrm>
            <a:off x="5463300" y="3395129"/>
            <a:ext cx="806051" cy="76716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Right Arrow 11"/>
          <p:cNvSpPr/>
          <p:nvPr/>
        </p:nvSpPr>
        <p:spPr bwMode="auto">
          <a:xfrm>
            <a:off x="10816274" y="5931558"/>
            <a:ext cx="1084881" cy="71450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05524451"/>
      </p:ext>
    </p:extLst>
  </p:cSld>
  <p:clrMapOvr>
    <a:masterClrMapping/>
  </p:clrMapOvr>
  <p:transition spd="slow" advTm="3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INITIAL SETUP</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552066" y="1496392"/>
            <a:ext cx="4389232" cy="2585323"/>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smtClean="0">
              <a:latin typeface="Arial Narrow"/>
              <a:cs typeface="Arial Narrow"/>
            </a:endParaRPr>
          </a:p>
          <a:p>
            <a:r>
              <a:rPr lang="en-US" b="1" dirty="0" smtClean="0">
                <a:latin typeface="Arial Narrow"/>
                <a:cs typeface="Arial Narrow"/>
              </a:rPr>
              <a:t>State </a:t>
            </a:r>
            <a:r>
              <a:rPr lang="en-US" b="1" dirty="0">
                <a:latin typeface="Arial Narrow"/>
                <a:cs typeface="Arial Narrow"/>
              </a:rPr>
              <a:t>at top of markdown so you know which tools you have running</a:t>
            </a:r>
            <a:r>
              <a:rPr lang="en-US" b="1" dirty="0" smtClean="0">
                <a:latin typeface="Arial Narrow"/>
                <a:cs typeface="Arial Narrow"/>
              </a:rPr>
              <a:t>.</a:t>
            </a:r>
          </a:p>
          <a:p>
            <a:endParaRPr lang="en-US" b="1" dirty="0">
              <a:latin typeface="Arial Narrow"/>
              <a:cs typeface="Arial Narrow"/>
            </a:endParaRPr>
          </a:p>
          <a:p>
            <a:r>
              <a:rPr lang="en-US" b="1" dirty="0" err="1">
                <a:latin typeface="Arial Narrow"/>
                <a:cs typeface="Arial Narrow"/>
              </a:rPr>
              <a:t>ie</a:t>
            </a:r>
            <a:r>
              <a:rPr lang="en-US" b="1" dirty="0" smtClean="0">
                <a:latin typeface="Arial Narrow"/>
                <a:cs typeface="Arial Narrow"/>
              </a:rPr>
              <a:t>:</a:t>
            </a:r>
            <a:endParaRPr lang="en-US" b="1" dirty="0">
              <a:latin typeface="Arial Narrow"/>
              <a:cs typeface="Arial Narrow"/>
            </a:endParaRPr>
          </a:p>
          <a:p>
            <a:r>
              <a:rPr lang="en-US" b="1" dirty="0">
                <a:latin typeface="Arial Narrow"/>
                <a:cs typeface="Arial Narrow"/>
              </a:rPr>
              <a:t>```{r, warning=FALSE, results='hide'}</a:t>
            </a:r>
          </a:p>
          <a:p>
            <a:r>
              <a:rPr lang="en-US" b="1" dirty="0">
                <a:latin typeface="Arial Narrow"/>
                <a:cs typeface="Arial Narrow"/>
              </a:rPr>
              <a:t>(library(</a:t>
            </a:r>
            <a:r>
              <a:rPr lang="en-US" b="1" dirty="0" err="1">
                <a:latin typeface="Arial Narrow"/>
                <a:cs typeface="Arial Narrow"/>
              </a:rPr>
              <a:t>knitr</a:t>
            </a:r>
            <a:r>
              <a:rPr lang="en-US" b="1" dirty="0">
                <a:latin typeface="Arial Narrow"/>
                <a:cs typeface="Arial Narrow"/>
              </a:rPr>
              <a:t>))</a:t>
            </a:r>
          </a:p>
          <a:p>
            <a:r>
              <a:rPr lang="en-US" b="1" dirty="0" smtClean="0">
                <a:latin typeface="Arial Narrow"/>
                <a:cs typeface="Arial Narrow"/>
              </a:rPr>
              <a:t>```</a:t>
            </a:r>
            <a:endParaRPr lang="en-US" dirty="0">
              <a:latin typeface="Arial Narrow"/>
              <a:cs typeface="Arial Narrow"/>
            </a:endParaRPr>
          </a:p>
        </p:txBody>
      </p:sp>
      <p:sp>
        <p:nvSpPr>
          <p:cNvPr id="20" name="文本框 6"/>
          <p:cNvSpPr txBox="1"/>
          <p:nvPr/>
        </p:nvSpPr>
        <p:spPr>
          <a:xfrm>
            <a:off x="6851899" y="1496392"/>
            <a:ext cx="4276139" cy="3416320"/>
          </a:xfrm>
          <a:prstGeom prst="rect">
            <a:avLst/>
          </a:prstGeom>
          <a:solidFill>
            <a:srgbClr val="F2F2F2">
              <a:alpha val="17000"/>
            </a:srgbClr>
          </a:solidFill>
          <a:ln w="19050" cmpd="sng">
            <a:solidFill>
              <a:srgbClr val="000000"/>
            </a:solidFill>
            <a:prstDash val="dash"/>
          </a:ln>
        </p:spPr>
        <p:txBody>
          <a:bodyPr wrap="square" rtlCol="0">
            <a:spAutoFit/>
          </a:bodyPr>
          <a:lstStyle/>
          <a:p>
            <a:pPr algn="ctr"/>
            <a:endParaRPr lang="en-US" dirty="0" smtClean="0">
              <a:latin typeface="Arial Narrow"/>
              <a:cs typeface="Arial Narrow"/>
            </a:endParaRPr>
          </a:p>
          <a:p>
            <a:pPr algn="ctr"/>
            <a:endParaRPr lang="en-US" dirty="0" smtClean="0">
              <a:latin typeface="Arial Narrow"/>
              <a:cs typeface="Arial Narrow"/>
            </a:endParaRPr>
          </a:p>
          <a:p>
            <a:pPr marL="342900" indent="-342900">
              <a:buAutoNum type="arabicPeriod"/>
            </a:pPr>
            <a:r>
              <a:rPr lang="en-US" b="1" dirty="0" smtClean="0">
                <a:latin typeface="Arial Narrow"/>
                <a:cs typeface="Arial Narrow"/>
              </a:rPr>
              <a:t>Set </a:t>
            </a:r>
            <a:r>
              <a:rPr lang="en-US" b="1" dirty="0">
                <a:latin typeface="Arial Narrow"/>
                <a:cs typeface="Arial Narrow"/>
              </a:rPr>
              <a:t>up an free account at </a:t>
            </a:r>
            <a:r>
              <a:rPr lang="en-US" b="1" dirty="0" err="1">
                <a:latin typeface="Arial Narrow"/>
                <a:cs typeface="Arial Narrow"/>
              </a:rPr>
              <a:t>Quandl</a:t>
            </a:r>
            <a:r>
              <a:rPr lang="en-US" b="1" dirty="0" smtClean="0">
                <a:latin typeface="Arial Narrow"/>
                <a:cs typeface="Arial Narrow"/>
              </a:rPr>
              <a:t>!</a:t>
            </a:r>
          </a:p>
          <a:p>
            <a:pPr marL="342900" indent="-342900">
              <a:buAutoNum type="arabicPeriod"/>
            </a:pPr>
            <a:endParaRPr lang="en-US" b="1" dirty="0">
              <a:latin typeface="Arial Narrow"/>
              <a:cs typeface="Arial Narrow"/>
            </a:endParaRPr>
          </a:p>
          <a:p>
            <a:pPr marL="342900" indent="-342900">
              <a:buAutoNum type="arabicPeriod"/>
            </a:pPr>
            <a:r>
              <a:rPr lang="en-US" b="1" dirty="0">
                <a:latin typeface="Arial Narrow"/>
                <a:cs typeface="Arial Narrow"/>
              </a:rPr>
              <a:t>Install </a:t>
            </a:r>
            <a:r>
              <a:rPr lang="en-US" b="1" dirty="0" err="1">
                <a:latin typeface="Arial Narrow"/>
                <a:cs typeface="Arial Narrow"/>
              </a:rPr>
              <a:t>Quandl</a:t>
            </a:r>
            <a:r>
              <a:rPr lang="en-US" b="1" dirty="0">
                <a:latin typeface="Arial Narrow"/>
                <a:cs typeface="Arial Narrow"/>
              </a:rPr>
              <a:t> package using '</a:t>
            </a:r>
            <a:r>
              <a:rPr lang="en-US" b="1" dirty="0" err="1">
                <a:latin typeface="Arial Narrow"/>
                <a:cs typeface="Arial Narrow"/>
              </a:rPr>
              <a:t>installpackages</a:t>
            </a:r>
            <a:r>
              <a:rPr lang="en-US" b="1" dirty="0">
                <a:latin typeface="Arial Narrow"/>
                <a:cs typeface="Arial Narrow"/>
              </a:rPr>
              <a:t>("</a:t>
            </a:r>
            <a:r>
              <a:rPr lang="en-US" b="1" dirty="0" err="1">
                <a:latin typeface="Arial Narrow"/>
                <a:cs typeface="Arial Narrow"/>
              </a:rPr>
              <a:t>Quandl</a:t>
            </a:r>
            <a:r>
              <a:rPr lang="en-US" b="1" dirty="0" smtClean="0">
                <a:latin typeface="Arial Narrow"/>
                <a:cs typeface="Arial Narrow"/>
              </a:rPr>
              <a:t>")‘</a:t>
            </a:r>
          </a:p>
          <a:p>
            <a:pPr marL="342900" indent="-342900">
              <a:buAutoNum type="arabicPeriod"/>
            </a:pPr>
            <a:endParaRPr lang="en-US" b="1" dirty="0">
              <a:latin typeface="Arial Narrow"/>
              <a:cs typeface="Arial Narrow"/>
            </a:endParaRPr>
          </a:p>
          <a:p>
            <a:r>
              <a:rPr lang="en-US" b="1" dirty="0">
                <a:latin typeface="Arial Narrow"/>
                <a:cs typeface="Arial Narrow"/>
              </a:rPr>
              <a:t>3. Insert API code into R to use using </a:t>
            </a:r>
            <a:r>
              <a:rPr lang="en-US" b="1" dirty="0" err="1">
                <a:latin typeface="Arial Narrow"/>
                <a:cs typeface="Arial Narrow"/>
              </a:rPr>
              <a:t>Quandl.auth</a:t>
            </a:r>
            <a:r>
              <a:rPr lang="en-US" b="1" dirty="0">
                <a:latin typeface="Arial Narrow"/>
                <a:cs typeface="Arial Narrow"/>
              </a:rPr>
              <a:t> </a:t>
            </a:r>
          </a:p>
          <a:p>
            <a:r>
              <a:rPr lang="en-US" b="1" dirty="0">
                <a:latin typeface="Arial Narrow"/>
                <a:cs typeface="Arial Narrow"/>
              </a:rPr>
              <a:t>```{r, warning=FALSE, results='hide'}</a:t>
            </a:r>
          </a:p>
          <a:p>
            <a:r>
              <a:rPr lang="en-US" b="1" dirty="0" err="1">
                <a:latin typeface="Arial Narrow"/>
                <a:cs typeface="Arial Narrow"/>
              </a:rPr>
              <a:t>Quandl.auth</a:t>
            </a:r>
            <a:r>
              <a:rPr lang="en-US" b="1" dirty="0">
                <a:latin typeface="Arial Narrow"/>
                <a:cs typeface="Arial Narrow"/>
              </a:rPr>
              <a:t>("DvYEuyUnyvU33okv8LgH")</a:t>
            </a:r>
          </a:p>
          <a:p>
            <a:r>
              <a:rPr lang="en-US" b="1" dirty="0" smtClean="0">
                <a:latin typeface="Arial Narrow"/>
                <a:cs typeface="Arial Narrow"/>
              </a:rPr>
              <a:t>```</a:t>
            </a:r>
            <a:endParaRPr lang="en-US" dirty="0">
              <a:latin typeface="Arial Narrow"/>
              <a:cs typeface="Arial Narrow"/>
            </a:endParaRPr>
          </a:p>
        </p:txBody>
      </p:sp>
      <p:sp>
        <p:nvSpPr>
          <p:cNvPr id="6" name="TextBox 5"/>
          <p:cNvSpPr txBox="1"/>
          <p:nvPr/>
        </p:nvSpPr>
        <p:spPr>
          <a:xfrm>
            <a:off x="564536" y="1495658"/>
            <a:ext cx="4376761" cy="369332"/>
          </a:xfrm>
          <a:prstGeom prst="rect">
            <a:avLst/>
          </a:prstGeom>
          <a:solidFill>
            <a:srgbClr val="F2F2F2">
              <a:alpha val="37000"/>
            </a:srgbClr>
          </a:solidFill>
          <a:ln>
            <a:solidFill>
              <a:srgbClr val="456167"/>
            </a:solidFill>
            <a:prstDash val="dash"/>
          </a:ln>
        </p:spPr>
        <p:txBody>
          <a:bodyPr wrap="square" rtlCol="0">
            <a:spAutoFit/>
          </a:bodyPr>
          <a:lstStyle/>
          <a:p>
            <a:pPr algn="ctr"/>
            <a:r>
              <a:rPr lang="en-US" b="1" dirty="0" smtClean="0">
                <a:solidFill>
                  <a:srgbClr val="25679E"/>
                </a:solidFill>
                <a:latin typeface="Arial Narrow"/>
                <a:cs typeface="Arial Narrow"/>
              </a:rPr>
              <a:t>DEPENDENCIES</a:t>
            </a:r>
            <a:endParaRPr lang="en-US" b="1" dirty="0">
              <a:solidFill>
                <a:srgbClr val="25679E"/>
              </a:solidFill>
              <a:latin typeface="Arial Narrow"/>
              <a:cs typeface="Arial Narrow"/>
            </a:endParaRPr>
          </a:p>
        </p:txBody>
      </p:sp>
      <p:sp>
        <p:nvSpPr>
          <p:cNvPr id="30" name="TextBox 29"/>
          <p:cNvSpPr txBox="1"/>
          <p:nvPr/>
        </p:nvSpPr>
        <p:spPr>
          <a:xfrm>
            <a:off x="6851899" y="1495658"/>
            <a:ext cx="4276139" cy="369332"/>
          </a:xfrm>
          <a:prstGeom prst="rect">
            <a:avLst/>
          </a:prstGeom>
          <a:solidFill>
            <a:srgbClr val="F2F2F2">
              <a:alpha val="37000"/>
            </a:srgbClr>
          </a:solidFill>
          <a:ln>
            <a:solidFill>
              <a:srgbClr val="456167"/>
            </a:solidFill>
            <a:prstDash val="dash"/>
          </a:ln>
        </p:spPr>
        <p:txBody>
          <a:bodyPr wrap="square" rtlCol="0">
            <a:spAutoFit/>
          </a:bodyPr>
          <a:lstStyle/>
          <a:p>
            <a:pPr algn="ctr"/>
            <a:r>
              <a:rPr lang="en-US" b="1" dirty="0" smtClean="0">
                <a:solidFill>
                  <a:srgbClr val="25679E"/>
                </a:solidFill>
                <a:latin typeface="Arial Narrow"/>
                <a:cs typeface="Arial Narrow"/>
              </a:rPr>
              <a:t>ACCESSING QUANDL DATA</a:t>
            </a:r>
            <a:endParaRPr lang="en-US" b="1" dirty="0">
              <a:solidFill>
                <a:srgbClr val="25679E"/>
              </a:solidFill>
              <a:latin typeface="Arial Narrow"/>
              <a:cs typeface="Arial Narrow"/>
            </a:endParaRPr>
          </a:p>
        </p:txBody>
      </p:sp>
      <p:pic>
        <p:nvPicPr>
          <p:cNvPr id="7" name="Picture 6"/>
          <p:cNvPicPr>
            <a:picLocks noChangeAspect="1"/>
          </p:cNvPicPr>
          <p:nvPr/>
        </p:nvPicPr>
        <p:blipFill>
          <a:blip r:embed="rId2"/>
          <a:stretch>
            <a:fillRect/>
          </a:stretch>
        </p:blipFill>
        <p:spPr>
          <a:xfrm>
            <a:off x="3555251" y="5818550"/>
            <a:ext cx="578130" cy="578130"/>
          </a:xfrm>
          <a:prstGeom prst="rect">
            <a:avLst/>
          </a:prstGeom>
        </p:spPr>
      </p:pic>
      <p:pic>
        <p:nvPicPr>
          <p:cNvPr id="41" name="Picture 40"/>
          <p:cNvPicPr>
            <a:picLocks noChangeAspect="1"/>
          </p:cNvPicPr>
          <p:nvPr/>
        </p:nvPicPr>
        <p:blipFill>
          <a:blip r:embed="rId2"/>
          <a:stretch>
            <a:fillRect/>
          </a:stretch>
        </p:blipFill>
        <p:spPr>
          <a:xfrm>
            <a:off x="7518013" y="5772745"/>
            <a:ext cx="578130" cy="5781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9" name="TextBox 8"/>
          <p:cNvSpPr txBox="1"/>
          <p:nvPr/>
        </p:nvSpPr>
        <p:spPr>
          <a:xfrm>
            <a:off x="4441997" y="5753672"/>
            <a:ext cx="2904665" cy="707886"/>
          </a:xfrm>
          <a:prstGeom prst="rect">
            <a:avLst/>
          </a:prstGeom>
          <a:noFill/>
        </p:spPr>
        <p:txBody>
          <a:bodyPr wrap="square" rtlCol="0">
            <a:spAutoFit/>
          </a:bodyPr>
          <a:lstStyle/>
          <a:p>
            <a:r>
              <a:rPr lang="en-CA" sz="4000" b="1" i="1" dirty="0" smtClean="0">
                <a:solidFill>
                  <a:srgbClr val="25679E"/>
                </a:solidFill>
                <a:latin typeface="Narkisim" panose="020E0502050101010101" pitchFamily="34" charset="-79"/>
                <a:cs typeface="Narkisim" panose="020E0502050101010101" pitchFamily="34" charset="-79"/>
              </a:rPr>
              <a:t>Good to Go!</a:t>
            </a:r>
            <a:endParaRPr lang="en-CA" sz="4000" b="1" i="1" dirty="0">
              <a:solidFill>
                <a:srgbClr val="25679E"/>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146610193"/>
      </p:ext>
    </p:extLst>
  </p:cSld>
  <p:clrMapOvr>
    <a:masterClrMapping/>
  </p:clrMapOvr>
  <p:transition spd="slow" advTm="3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WORKING WITH DATA</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0" y="1333531"/>
            <a:ext cx="6470542"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6" name="TextBox 5"/>
          <p:cNvSpPr txBox="1"/>
          <p:nvPr/>
        </p:nvSpPr>
        <p:spPr>
          <a:xfrm>
            <a:off x="0" y="1333531"/>
            <a:ext cx="6470542"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a:cs typeface="Arial Narrow"/>
              </a:rPr>
              <a:t>REGRESSION</a:t>
            </a:r>
            <a:endParaRPr lang="en-CA" sz="2400" dirty="0">
              <a:solidFill>
                <a:srgbClr val="25679E"/>
              </a:solidFill>
              <a:latin typeface="Narkisim" panose="020E0502050101010101" pitchFamily="34" charset="-79"/>
              <a:cs typeface="Narkisim" panose="020E0502050101010101" pitchFamily="34" charset="-79"/>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22" name="TextBox 21"/>
          <p:cNvSpPr txBox="1"/>
          <p:nvPr/>
        </p:nvSpPr>
        <p:spPr>
          <a:xfrm>
            <a:off x="386117" y="525795"/>
            <a:ext cx="1887055"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Columbia</a:t>
            </a:r>
            <a:endParaRPr lang="en-CA" sz="3600" b="1" dirty="0">
              <a:solidFill>
                <a:srgbClr val="25679E"/>
              </a:solidFill>
              <a:latin typeface="Narkisim" panose="020E0502050101010101" pitchFamily="34" charset="-79"/>
              <a:cs typeface="Narkisim" panose="020E0502050101010101" pitchFamily="34" charset="-79"/>
            </a:endParaRPr>
          </a:p>
        </p:txBody>
      </p:sp>
      <p:sp>
        <p:nvSpPr>
          <p:cNvPr id="9" name="文本框 4"/>
          <p:cNvSpPr txBox="1"/>
          <p:nvPr/>
        </p:nvSpPr>
        <p:spPr>
          <a:xfrm>
            <a:off x="6563532" y="1333531"/>
            <a:ext cx="5628467"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10" name="TextBox 9"/>
          <p:cNvSpPr txBox="1"/>
          <p:nvPr/>
        </p:nvSpPr>
        <p:spPr>
          <a:xfrm>
            <a:off x="6563532" y="1333531"/>
            <a:ext cx="5628467"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a:cs typeface="Arial Narrow"/>
              </a:rPr>
              <a:t>COMMENTS</a:t>
            </a:r>
            <a:endParaRPr lang="en-CA" sz="2400" dirty="0">
              <a:solidFill>
                <a:srgbClr val="25679E"/>
              </a:solidFill>
              <a:latin typeface="Narkisim" panose="020E0502050101010101" pitchFamily="34" charset="-79"/>
              <a:cs typeface="Narkisim" panose="020E0502050101010101" pitchFamily="34" charset="-79"/>
            </a:endParaRPr>
          </a:p>
        </p:txBody>
      </p:sp>
      <p:sp>
        <p:nvSpPr>
          <p:cNvPr id="13" name="TextBox 12"/>
          <p:cNvSpPr txBox="1"/>
          <p:nvPr/>
        </p:nvSpPr>
        <p:spPr>
          <a:xfrm>
            <a:off x="6709857" y="1930968"/>
            <a:ext cx="5353245" cy="4093428"/>
          </a:xfrm>
          <a:prstGeom prst="rect">
            <a:avLst/>
          </a:prstGeom>
          <a:solidFill>
            <a:srgbClr val="F2F2F2">
              <a:alpha val="37000"/>
            </a:srgbClr>
          </a:solidFill>
          <a:ln>
            <a:solidFill>
              <a:srgbClr val="456167"/>
            </a:solidFill>
            <a:prstDash val="dash"/>
          </a:ln>
        </p:spPr>
        <p:txBody>
          <a:bodyPr wrap="square" rtlCol="0">
            <a:spAutoFit/>
          </a:bodyPr>
          <a:lstStyle/>
          <a:p>
            <a:r>
              <a:rPr lang="en-CA" sz="2000" dirty="0">
                <a:latin typeface="Narkisim" panose="020E0502050101010101" pitchFamily="34" charset="-79"/>
                <a:cs typeface="Narkisim" panose="020E0502050101010101" pitchFamily="34" charset="-79"/>
              </a:rPr>
              <a:t>C</a:t>
            </a:r>
            <a:r>
              <a:rPr lang="en-CA" sz="2000" dirty="0" smtClean="0">
                <a:latin typeface="Narkisim" panose="020E0502050101010101" pitchFamily="34" charset="-79"/>
                <a:cs typeface="Narkisim" panose="020E0502050101010101" pitchFamily="34" charset="-79"/>
              </a:rPr>
              <a:t>oal </a:t>
            </a:r>
            <a:r>
              <a:rPr lang="en-CA" sz="2000" dirty="0">
                <a:latin typeface="Narkisim" panose="020E0502050101010101" pitchFamily="34" charset="-79"/>
                <a:cs typeface="Narkisim" panose="020E0502050101010101" pitchFamily="34" charset="-79"/>
              </a:rPr>
              <a:t>does not have a strong influence on exchange rate in Columbia. </a:t>
            </a:r>
            <a:r>
              <a:rPr lang="en-CA" sz="2000" dirty="0" smtClean="0">
                <a:latin typeface="Narkisim" panose="020E0502050101010101" pitchFamily="34" charset="-79"/>
                <a:cs typeface="Narkisim" panose="020E0502050101010101" pitchFamily="34" charset="-79"/>
              </a:rPr>
              <a:t>The p-value </a:t>
            </a:r>
            <a:r>
              <a:rPr lang="en-CA" sz="2000" dirty="0">
                <a:latin typeface="Narkisim" panose="020E0502050101010101" pitchFamily="34" charset="-79"/>
                <a:cs typeface="Narkisim" panose="020E0502050101010101" pitchFamily="34" charset="-79"/>
              </a:rPr>
              <a:t>is </a:t>
            </a:r>
            <a:r>
              <a:rPr lang="en-CA" sz="2000" dirty="0" smtClean="0">
                <a:latin typeface="Narkisim" panose="020E0502050101010101" pitchFamily="34" charset="-79"/>
                <a:cs typeface="Narkisim" panose="020E0502050101010101" pitchFamily="34" charset="-79"/>
              </a:rPr>
              <a:t>0.2482, not </a:t>
            </a:r>
            <a:r>
              <a:rPr lang="en-CA" sz="2000" dirty="0">
                <a:latin typeface="Narkisim" panose="020E0502050101010101" pitchFamily="34" charset="-79"/>
                <a:cs typeface="Narkisim" panose="020E0502050101010101" pitchFamily="34" charset="-79"/>
              </a:rPr>
              <a:t>a strong </a:t>
            </a:r>
            <a:r>
              <a:rPr lang="en-CA" sz="2000" dirty="0" smtClean="0">
                <a:latin typeface="Narkisim" panose="020E0502050101010101" pitchFamily="34" charset="-79"/>
                <a:cs typeface="Narkisim" panose="020E0502050101010101" pitchFamily="34" charset="-79"/>
              </a:rPr>
              <a:t>correlation.</a:t>
            </a:r>
          </a:p>
          <a:p>
            <a:endParaRPr lang="en-CA" sz="2000" b="1" dirty="0">
              <a:solidFill>
                <a:srgbClr val="25679E"/>
              </a:solidFill>
              <a:latin typeface="Narkisim" panose="020E0502050101010101" pitchFamily="34" charset="-79"/>
              <a:cs typeface="Narkisim" panose="020E0502050101010101" pitchFamily="34" charset="-79"/>
            </a:endParaRPr>
          </a:p>
          <a:p>
            <a:r>
              <a:rPr lang="en-CA" sz="2000" dirty="0">
                <a:latin typeface="Narkisim" panose="020E0502050101010101" pitchFamily="34" charset="-79"/>
                <a:cs typeface="Narkisim" panose="020E0502050101010101" pitchFamily="34" charset="-79"/>
              </a:rPr>
              <a:t>The variability of time reveals that </a:t>
            </a:r>
            <a:r>
              <a:rPr lang="en-CA" sz="2000" dirty="0" err="1">
                <a:latin typeface="Narkisim" panose="020E0502050101010101" pitchFamily="34" charset="-79"/>
                <a:cs typeface="Narkisim" panose="020E0502050101010101" pitchFamily="34" charset="-79"/>
              </a:rPr>
              <a:t>FXcolumbia</a:t>
            </a:r>
            <a:r>
              <a:rPr lang="en-CA" sz="2000" dirty="0">
                <a:latin typeface="Narkisim" panose="020E0502050101010101" pitchFamily="34" charset="-79"/>
                <a:cs typeface="Narkisim" panose="020E0502050101010101" pitchFamily="34" charset="-79"/>
              </a:rPr>
              <a:t> and </a:t>
            </a:r>
            <a:r>
              <a:rPr lang="en-CA" sz="2000" dirty="0" err="1">
                <a:latin typeface="Narkisim" panose="020E0502050101010101" pitchFamily="34" charset="-79"/>
                <a:cs typeface="Narkisim" panose="020E0502050101010101" pitchFamily="34" charset="-79"/>
              </a:rPr>
              <a:t>Columbiacoal</a:t>
            </a:r>
            <a:r>
              <a:rPr lang="en-CA" sz="2000" dirty="0">
                <a:latin typeface="Narkisim" panose="020E0502050101010101" pitchFamily="34" charset="-79"/>
                <a:cs typeface="Narkisim" panose="020E0502050101010101" pitchFamily="34" charset="-79"/>
              </a:rPr>
              <a:t> may not the best distributed model, </a:t>
            </a:r>
            <a:r>
              <a:rPr lang="en-CA" sz="2000" dirty="0" smtClean="0">
                <a:latin typeface="Narkisim" panose="020E0502050101010101" pitchFamily="34" charset="-79"/>
                <a:cs typeface="Narkisim" panose="020E0502050101010101" pitchFamily="34" charset="-79"/>
              </a:rPr>
              <a:t>but there may be a </a:t>
            </a:r>
            <a:r>
              <a:rPr lang="en-CA" sz="2000" dirty="0">
                <a:latin typeface="Narkisim" panose="020E0502050101010101" pitchFamily="34" charset="-79"/>
                <a:cs typeface="Narkisim" panose="020E0502050101010101" pitchFamily="34" charset="-79"/>
              </a:rPr>
              <a:t>trend of these two variables. </a:t>
            </a:r>
            <a:endParaRPr lang="en-CA" sz="2000" dirty="0" smtClean="0">
              <a:latin typeface="Narkisim" panose="020E0502050101010101" pitchFamily="34" charset="-79"/>
              <a:cs typeface="Narkisim" panose="020E0502050101010101" pitchFamily="34" charset="-79"/>
            </a:endParaRPr>
          </a:p>
          <a:p>
            <a:endParaRPr lang="en-CA" sz="2000" dirty="0" smtClean="0">
              <a:latin typeface="Narkisim" panose="020E0502050101010101" pitchFamily="34" charset="-79"/>
              <a:cs typeface="Narkisim" panose="020E0502050101010101" pitchFamily="34" charset="-79"/>
            </a:endParaRPr>
          </a:p>
          <a:p>
            <a:r>
              <a:rPr lang="en-CA" sz="2000" dirty="0" smtClean="0">
                <a:latin typeface="Narkisim" panose="020E0502050101010101" pitchFamily="34" charset="-79"/>
                <a:cs typeface="Narkisim" panose="020E0502050101010101" pitchFamily="34" charset="-79"/>
              </a:rPr>
              <a:t>The residual’s volatility may explain </a:t>
            </a:r>
            <a:r>
              <a:rPr lang="en-CA" sz="2000" dirty="0">
                <a:latin typeface="Narkisim" panose="020E0502050101010101" pitchFamily="34" charset="-79"/>
                <a:cs typeface="Narkisim" panose="020E0502050101010101" pitchFamily="34" charset="-79"/>
              </a:rPr>
              <a:t>there is something in play with the coal market. </a:t>
            </a:r>
            <a:endParaRPr lang="en-CA" sz="2000" dirty="0" smtClean="0">
              <a:latin typeface="Narkisim" panose="020E0502050101010101" pitchFamily="34" charset="-79"/>
              <a:cs typeface="Narkisim" panose="020E0502050101010101" pitchFamily="34" charset="-79"/>
            </a:endParaRPr>
          </a:p>
          <a:p>
            <a:endParaRPr lang="en-CA" sz="2000" dirty="0" smtClean="0">
              <a:latin typeface="Narkisim" panose="020E0502050101010101" pitchFamily="34" charset="-79"/>
              <a:cs typeface="Narkisim" panose="020E0502050101010101" pitchFamily="34" charset="-79"/>
            </a:endParaRPr>
          </a:p>
          <a:p>
            <a:r>
              <a:rPr lang="en-CA" sz="2000" dirty="0" smtClean="0">
                <a:latin typeface="Narkisim" panose="020E0502050101010101" pitchFamily="34" charset="-79"/>
                <a:cs typeface="Narkisim" panose="020E0502050101010101" pitchFamily="34" charset="-79"/>
              </a:rPr>
              <a:t>The </a:t>
            </a:r>
            <a:r>
              <a:rPr lang="en-CA" sz="2000" dirty="0">
                <a:latin typeface="Narkisim" panose="020E0502050101010101" pitchFamily="34" charset="-79"/>
                <a:cs typeface="Narkisim" panose="020E0502050101010101" pitchFamily="34" charset="-79"/>
              </a:rPr>
              <a:t>impact on coal price might impact </a:t>
            </a:r>
            <a:r>
              <a:rPr lang="en-CA" sz="2000" dirty="0" smtClean="0">
                <a:latin typeface="Narkisim" panose="020E0502050101010101" pitchFamily="34" charset="-79"/>
                <a:cs typeface="Narkisim" panose="020E0502050101010101" pitchFamily="34" charset="-79"/>
              </a:rPr>
              <a:t>Columbia exchange </a:t>
            </a:r>
            <a:r>
              <a:rPr lang="en-CA" sz="2000" dirty="0">
                <a:latin typeface="Narkisim" panose="020E0502050101010101" pitchFamily="34" charset="-79"/>
                <a:cs typeface="Narkisim" panose="020E0502050101010101" pitchFamily="34" charset="-79"/>
              </a:rPr>
              <a:t>rate.</a:t>
            </a:r>
            <a:endParaRPr lang="en-US" sz="2000" b="1" dirty="0">
              <a:solidFill>
                <a:srgbClr val="25679E"/>
              </a:solidFill>
              <a:latin typeface="Narkisim" panose="020E0502050101010101" pitchFamily="34" charset="-79"/>
              <a:cs typeface="Narkisim" panose="020E0502050101010101" pitchFamily="34" charset="-79"/>
            </a:endParaRPr>
          </a:p>
        </p:txBody>
      </p:sp>
      <p:sp>
        <p:nvSpPr>
          <p:cNvPr id="15" name="TextBox 14"/>
          <p:cNvSpPr txBox="1"/>
          <p:nvPr/>
        </p:nvSpPr>
        <p:spPr>
          <a:xfrm>
            <a:off x="3849217" y="833248"/>
            <a:ext cx="4339650" cy="553998"/>
          </a:xfrm>
          <a:prstGeom prst="rect">
            <a:avLst/>
          </a:prstGeom>
          <a:noFill/>
        </p:spPr>
        <p:txBody>
          <a:bodyPr wrap="none" rtlCol="0">
            <a:spAutoFit/>
          </a:bodyPr>
          <a:lstStyle/>
          <a:p>
            <a:r>
              <a:rPr lang="en-CA" sz="3000" b="1" i="1" dirty="0" smtClean="0">
                <a:latin typeface="Narkisim" panose="020E0502050101010101" pitchFamily="34" charset="-79"/>
                <a:cs typeface="Narkisim" panose="020E0502050101010101" pitchFamily="34" charset="-79"/>
              </a:rPr>
              <a:t>Exchange Rate vs Coal Price</a:t>
            </a:r>
            <a:endParaRPr lang="en-CA" sz="3000" b="1" i="1" dirty="0">
              <a:latin typeface="Narkisim" panose="020E0502050101010101" pitchFamily="34" charset="-79"/>
              <a:cs typeface="Narkisim" panose="020E0502050101010101" pitchFamily="34" charset="-79"/>
            </a:endParaRPr>
          </a:p>
        </p:txBody>
      </p:sp>
      <p:pic>
        <p:nvPicPr>
          <p:cNvPr id="2" name="Picture 1"/>
          <p:cNvPicPr>
            <a:picLocks noChangeAspect="1"/>
          </p:cNvPicPr>
          <p:nvPr/>
        </p:nvPicPr>
        <p:blipFill>
          <a:blip r:embed="rId4"/>
          <a:stretch>
            <a:fillRect/>
          </a:stretch>
        </p:blipFill>
        <p:spPr>
          <a:xfrm>
            <a:off x="12829" y="1858582"/>
            <a:ext cx="6363027" cy="4165814"/>
          </a:xfrm>
          <a:prstGeom prst="rect">
            <a:avLst/>
          </a:prstGeom>
        </p:spPr>
      </p:pic>
    </p:spTree>
    <p:extLst>
      <p:ext uri="{BB962C8B-B14F-4D97-AF65-F5344CB8AC3E}">
        <p14:creationId xmlns:p14="http://schemas.microsoft.com/office/powerpoint/2010/main" val="2852617825"/>
      </p:ext>
    </p:extLst>
  </p:cSld>
  <p:clrMapOvr>
    <a:masterClrMapping/>
  </p:clrMapOvr>
  <p:transition spd="slow" advTm="300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871283"/>
            <a:ext cx="6185918" cy="4153113"/>
          </a:xfrm>
          <a:prstGeom prst="rect">
            <a:avLst/>
          </a:prstGeom>
        </p:spPr>
      </p:pic>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WORKING WITH DATA</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0" y="1333531"/>
            <a:ext cx="6191573"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6" name="TextBox 5"/>
          <p:cNvSpPr txBox="1"/>
          <p:nvPr/>
        </p:nvSpPr>
        <p:spPr>
          <a:xfrm>
            <a:off x="0" y="1333531"/>
            <a:ext cx="6191573"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a:cs typeface="Arial Narrow"/>
              </a:rPr>
              <a:t>REGRESSION</a:t>
            </a:r>
            <a:endParaRPr lang="en-CA" sz="2400" dirty="0">
              <a:solidFill>
                <a:srgbClr val="25679E"/>
              </a:solidFill>
              <a:latin typeface="Narkisim" panose="020E0502050101010101" pitchFamily="34" charset="-79"/>
              <a:cs typeface="Narkisim" panose="020E0502050101010101" pitchFamily="34" charset="-79"/>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22" name="TextBox 21"/>
          <p:cNvSpPr txBox="1"/>
          <p:nvPr/>
        </p:nvSpPr>
        <p:spPr>
          <a:xfrm>
            <a:off x="386117" y="525795"/>
            <a:ext cx="1887055"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Columbia</a:t>
            </a:r>
            <a:endParaRPr lang="en-CA" sz="3600" b="1" dirty="0">
              <a:solidFill>
                <a:srgbClr val="25679E"/>
              </a:solidFill>
              <a:latin typeface="Narkisim" panose="020E0502050101010101" pitchFamily="34" charset="-79"/>
              <a:cs typeface="Narkisim" panose="020E0502050101010101" pitchFamily="34" charset="-79"/>
            </a:endParaRPr>
          </a:p>
        </p:txBody>
      </p:sp>
      <p:sp>
        <p:nvSpPr>
          <p:cNvPr id="9" name="文本框 4"/>
          <p:cNvSpPr txBox="1"/>
          <p:nvPr/>
        </p:nvSpPr>
        <p:spPr>
          <a:xfrm>
            <a:off x="6245818" y="1333531"/>
            <a:ext cx="5946182"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10" name="TextBox 9"/>
          <p:cNvSpPr txBox="1"/>
          <p:nvPr/>
        </p:nvSpPr>
        <p:spPr>
          <a:xfrm>
            <a:off x="6245818" y="1333531"/>
            <a:ext cx="5946182"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a:cs typeface="Arial Narrow"/>
              </a:rPr>
              <a:t>REGRESSION SUMMARY</a:t>
            </a:r>
            <a:endParaRPr lang="en-CA" sz="2400" dirty="0">
              <a:solidFill>
                <a:srgbClr val="25679E"/>
              </a:solidFill>
              <a:latin typeface="Narkisim" panose="020E0502050101010101" pitchFamily="34" charset="-79"/>
              <a:cs typeface="Narkisim" panose="020E0502050101010101" pitchFamily="34" charset="-79"/>
            </a:endParaRPr>
          </a:p>
        </p:txBody>
      </p:sp>
      <p:sp>
        <p:nvSpPr>
          <p:cNvPr id="15" name="TextBox 14"/>
          <p:cNvSpPr txBox="1"/>
          <p:nvPr/>
        </p:nvSpPr>
        <p:spPr>
          <a:xfrm>
            <a:off x="3849217" y="833248"/>
            <a:ext cx="4403770" cy="553998"/>
          </a:xfrm>
          <a:prstGeom prst="rect">
            <a:avLst/>
          </a:prstGeom>
          <a:noFill/>
        </p:spPr>
        <p:txBody>
          <a:bodyPr wrap="none" rtlCol="0">
            <a:spAutoFit/>
          </a:bodyPr>
          <a:lstStyle/>
          <a:p>
            <a:r>
              <a:rPr lang="en-CA" sz="3000" b="1" i="1" dirty="0" smtClean="0">
                <a:latin typeface="Narkisim" panose="020E0502050101010101" pitchFamily="34" charset="-79"/>
                <a:cs typeface="Narkisim" panose="020E0502050101010101" pitchFamily="34" charset="-79"/>
              </a:rPr>
              <a:t>Exchange Rate vs Gold Price</a:t>
            </a:r>
            <a:endParaRPr lang="en-CA" sz="3000" b="1" i="1" dirty="0">
              <a:latin typeface="Narkisim" panose="020E0502050101010101" pitchFamily="34" charset="-79"/>
              <a:cs typeface="Narkisim" panose="020E0502050101010101" pitchFamily="34" charset="-79"/>
            </a:endParaRPr>
          </a:p>
        </p:txBody>
      </p:sp>
      <p:pic>
        <p:nvPicPr>
          <p:cNvPr id="5" name="Picture 4"/>
          <p:cNvPicPr>
            <a:picLocks noChangeAspect="1"/>
          </p:cNvPicPr>
          <p:nvPr/>
        </p:nvPicPr>
        <p:blipFill>
          <a:blip r:embed="rId5"/>
          <a:stretch>
            <a:fillRect/>
          </a:stretch>
        </p:blipFill>
        <p:spPr>
          <a:xfrm>
            <a:off x="6276839" y="1887529"/>
            <a:ext cx="5891963" cy="3777102"/>
          </a:xfrm>
          <a:prstGeom prst="rect">
            <a:avLst/>
          </a:prstGeom>
        </p:spPr>
      </p:pic>
      <p:sp>
        <p:nvSpPr>
          <p:cNvPr id="16" name="TextBox 15"/>
          <p:cNvSpPr txBox="1"/>
          <p:nvPr/>
        </p:nvSpPr>
        <p:spPr>
          <a:xfrm>
            <a:off x="12829" y="6198232"/>
            <a:ext cx="11784682" cy="707886"/>
          </a:xfrm>
          <a:prstGeom prst="rect">
            <a:avLst/>
          </a:prstGeom>
          <a:solidFill>
            <a:srgbClr val="F2F2F2">
              <a:alpha val="37000"/>
            </a:srgbClr>
          </a:solidFill>
          <a:ln>
            <a:solidFill>
              <a:srgbClr val="456167"/>
            </a:solidFill>
            <a:prstDash val="dash"/>
          </a:ln>
        </p:spPr>
        <p:txBody>
          <a:bodyPr wrap="square" rtlCol="0">
            <a:spAutoFit/>
          </a:bodyPr>
          <a:lstStyle/>
          <a:p>
            <a:r>
              <a:rPr lang="en-CA" sz="2000" dirty="0">
                <a:latin typeface="Narkisim" panose="020E0502050101010101" pitchFamily="34" charset="-79"/>
                <a:cs typeface="Narkisim" panose="020E0502050101010101" pitchFamily="34" charset="-79"/>
              </a:rPr>
              <a:t>R</a:t>
            </a:r>
            <a:r>
              <a:rPr lang="en-CA" sz="2000" dirty="0" smtClean="0">
                <a:latin typeface="Narkisim" panose="020E0502050101010101" pitchFamily="34" charset="-79"/>
                <a:cs typeface="Narkisim" panose="020E0502050101010101" pitchFamily="34" charset="-79"/>
              </a:rPr>
              <a:t>esults </a:t>
            </a:r>
            <a:r>
              <a:rPr lang="en-CA" sz="2000" dirty="0">
                <a:latin typeface="Narkisim" panose="020E0502050101010101" pitchFamily="34" charset="-79"/>
                <a:cs typeface="Narkisim" panose="020E0502050101010101" pitchFamily="34" charset="-79"/>
              </a:rPr>
              <a:t>show that gold prices do have a significant influence on exchange rate in </a:t>
            </a:r>
            <a:r>
              <a:rPr lang="en-CA" sz="2000" dirty="0" smtClean="0">
                <a:latin typeface="Narkisim" panose="020E0502050101010101" pitchFamily="34" charset="-79"/>
                <a:cs typeface="Narkisim" panose="020E0502050101010101" pitchFamily="34" charset="-79"/>
              </a:rPr>
              <a:t>Columbia. There </a:t>
            </a:r>
            <a:r>
              <a:rPr lang="en-CA" sz="2000" dirty="0">
                <a:latin typeface="Narkisim" panose="020E0502050101010101" pitchFamily="34" charset="-79"/>
                <a:cs typeface="Narkisim" panose="020E0502050101010101" pitchFamily="34" charset="-79"/>
              </a:rPr>
              <a:t>is a trend with gold price and currency exchange that shows auto correlation. </a:t>
            </a:r>
            <a:r>
              <a:rPr lang="en-CA" sz="2000" dirty="0" smtClean="0">
                <a:latin typeface="Narkisim" panose="020E0502050101010101" pitchFamily="34" charset="-79"/>
                <a:cs typeface="Narkisim" panose="020E0502050101010101" pitchFamily="34" charset="-79"/>
              </a:rPr>
              <a:t>Amazing </a:t>
            </a:r>
            <a:r>
              <a:rPr lang="en-CA" sz="2000" dirty="0">
                <a:latin typeface="Narkisim" panose="020E0502050101010101" pitchFamily="34" charset="-79"/>
                <a:cs typeface="Narkisim" panose="020E0502050101010101" pitchFamily="34" charset="-79"/>
              </a:rPr>
              <a:t>volatility </a:t>
            </a:r>
            <a:r>
              <a:rPr lang="en-CA" sz="2000" dirty="0" smtClean="0">
                <a:latin typeface="Narkisim" panose="020E0502050101010101" pitchFamily="34" charset="-79"/>
                <a:cs typeface="Narkisim" panose="020E0502050101010101" pitchFamily="34" charset="-79"/>
              </a:rPr>
              <a:t>between </a:t>
            </a:r>
            <a:r>
              <a:rPr lang="en-CA" sz="2000" dirty="0" err="1" smtClean="0">
                <a:latin typeface="Narkisim" panose="020E0502050101010101" pitchFamily="34" charset="-79"/>
                <a:cs typeface="Narkisim" panose="020E0502050101010101" pitchFamily="34" charset="-79"/>
              </a:rPr>
              <a:t>FXcolumbia</a:t>
            </a:r>
            <a:r>
              <a:rPr lang="en-CA" sz="2000" dirty="0" smtClean="0">
                <a:latin typeface="Narkisim" panose="020E0502050101010101" pitchFamily="34" charset="-79"/>
                <a:cs typeface="Narkisim" panose="020E0502050101010101" pitchFamily="34" charset="-79"/>
              </a:rPr>
              <a:t> </a:t>
            </a:r>
            <a:r>
              <a:rPr lang="en-CA" sz="2000" dirty="0">
                <a:latin typeface="Narkisim" panose="020E0502050101010101" pitchFamily="34" charset="-79"/>
                <a:cs typeface="Narkisim" panose="020E0502050101010101" pitchFamily="34" charset="-79"/>
              </a:rPr>
              <a:t>and </a:t>
            </a:r>
            <a:r>
              <a:rPr lang="en-CA" sz="2000" dirty="0" err="1" smtClean="0">
                <a:latin typeface="Narkisim" panose="020E0502050101010101" pitchFamily="34" charset="-79"/>
                <a:cs typeface="Narkisim" panose="020E0502050101010101" pitchFamily="34" charset="-79"/>
              </a:rPr>
              <a:t>GoldPrice</a:t>
            </a:r>
            <a:r>
              <a:rPr lang="en-CA" sz="2000" dirty="0">
                <a:latin typeface="Narkisim" panose="020E0502050101010101" pitchFamily="34" charset="-79"/>
                <a:cs typeface="Narkisim" panose="020E0502050101010101" pitchFamily="34" charset="-79"/>
              </a:rPr>
              <a:t>.</a:t>
            </a:r>
            <a:endParaRPr lang="en-US" sz="2000" b="1" dirty="0">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923924976"/>
      </p:ext>
    </p:extLst>
  </p:cSld>
  <p:clrMapOvr>
    <a:masterClrMapping/>
  </p:clrMapOvr>
  <p:transition spd="slow" advTm="300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MODEL TESTING</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2273172" y="791089"/>
            <a:ext cx="7834392" cy="5909310"/>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9" name="TextBox 8"/>
          <p:cNvSpPr txBox="1"/>
          <p:nvPr/>
        </p:nvSpPr>
        <p:spPr>
          <a:xfrm>
            <a:off x="386117" y="525795"/>
            <a:ext cx="1887055"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Columbia</a:t>
            </a:r>
            <a:endParaRPr lang="en-CA" sz="3600" b="1" dirty="0">
              <a:solidFill>
                <a:srgbClr val="25679E"/>
              </a:solidFill>
              <a:latin typeface="Narkisim" panose="020E0502050101010101" pitchFamily="34" charset="-79"/>
              <a:cs typeface="Narkisim" panose="020E0502050101010101" pitchFamily="34" charset="-79"/>
            </a:endParaRPr>
          </a:p>
        </p:txBody>
      </p:sp>
      <p:pic>
        <p:nvPicPr>
          <p:cNvPr id="2" name="Picture 1"/>
          <p:cNvPicPr>
            <a:picLocks noChangeAspect="1"/>
          </p:cNvPicPr>
          <p:nvPr/>
        </p:nvPicPr>
        <p:blipFill>
          <a:blip r:embed="rId4"/>
          <a:stretch>
            <a:fillRect/>
          </a:stretch>
        </p:blipFill>
        <p:spPr>
          <a:xfrm>
            <a:off x="2379702" y="848960"/>
            <a:ext cx="7432595" cy="4800677"/>
          </a:xfrm>
          <a:prstGeom prst="rect">
            <a:avLst/>
          </a:prstGeom>
        </p:spPr>
      </p:pic>
      <p:sp>
        <p:nvSpPr>
          <p:cNvPr id="11" name="TextBox 10"/>
          <p:cNvSpPr txBox="1"/>
          <p:nvPr/>
        </p:nvSpPr>
        <p:spPr>
          <a:xfrm>
            <a:off x="2273172" y="5914931"/>
            <a:ext cx="7834392" cy="707886"/>
          </a:xfrm>
          <a:prstGeom prst="rect">
            <a:avLst/>
          </a:prstGeom>
          <a:solidFill>
            <a:srgbClr val="F2F2F2">
              <a:alpha val="37000"/>
            </a:srgbClr>
          </a:solidFill>
          <a:ln>
            <a:solidFill>
              <a:srgbClr val="456167"/>
            </a:solidFill>
            <a:prstDash val="dash"/>
          </a:ln>
        </p:spPr>
        <p:txBody>
          <a:bodyPr wrap="square" rtlCol="0">
            <a:spAutoFit/>
          </a:bodyPr>
          <a:lstStyle/>
          <a:p>
            <a:r>
              <a:rPr lang="en-CA" sz="2000" dirty="0">
                <a:latin typeface="Narkisim" panose="020E0502050101010101" pitchFamily="34" charset="-79"/>
                <a:cs typeface="Narkisim" panose="020E0502050101010101" pitchFamily="34" charset="-79"/>
              </a:rPr>
              <a:t>Q-Q plot shows normality as the end tails </a:t>
            </a:r>
            <a:r>
              <a:rPr lang="en-CA" sz="2000" dirty="0" smtClean="0">
                <a:latin typeface="Narkisim" panose="020E0502050101010101" pitchFamily="34" charset="-79"/>
                <a:cs typeface="Narkisim" panose="020E0502050101010101" pitchFamily="34" charset="-79"/>
              </a:rPr>
              <a:t>move </a:t>
            </a:r>
            <a:r>
              <a:rPr lang="en-CA" sz="2000" dirty="0">
                <a:latin typeface="Narkisim" panose="020E0502050101010101" pitchFamily="34" charset="-79"/>
                <a:cs typeface="Narkisim" panose="020E0502050101010101" pitchFamily="34" charset="-79"/>
              </a:rPr>
              <a:t>away from the fitted line. This explains the </a:t>
            </a:r>
            <a:r>
              <a:rPr lang="en-CA" sz="2000" dirty="0" smtClean="0">
                <a:latin typeface="Narkisim" panose="020E0502050101010101" pitchFamily="34" charset="-79"/>
                <a:cs typeface="Narkisim" panose="020E0502050101010101" pitchFamily="34" charset="-79"/>
              </a:rPr>
              <a:t>price fluctuations </a:t>
            </a:r>
            <a:r>
              <a:rPr lang="en-CA" sz="2000" dirty="0">
                <a:latin typeface="Narkisim" panose="020E0502050101010101" pitchFamily="34" charset="-79"/>
                <a:cs typeface="Narkisim" panose="020E0502050101010101" pitchFamily="34" charset="-79"/>
              </a:rPr>
              <a:t>between these two variables</a:t>
            </a:r>
            <a:r>
              <a:rPr lang="en-CA" sz="2000" dirty="0" smtClean="0">
                <a:latin typeface="Narkisim" panose="020E0502050101010101" pitchFamily="34" charset="-79"/>
                <a:cs typeface="Narkisim" panose="020E0502050101010101" pitchFamily="34" charset="-79"/>
              </a:rPr>
              <a:t>.</a:t>
            </a:r>
            <a:endParaRPr lang="en-US" sz="2000" b="1" dirty="0">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3124594379"/>
      </p:ext>
    </p:extLst>
  </p:cSld>
  <p:clrMapOvr>
    <a:masterClrMapping/>
  </p:clrMapOvr>
  <p:transition spd="slow" advTm="300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8" name="文本框 4"/>
          <p:cNvSpPr txBox="1"/>
          <p:nvPr/>
        </p:nvSpPr>
        <p:spPr>
          <a:xfrm>
            <a:off x="0" y="1333531"/>
            <a:ext cx="6191573"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WORKING WITH DATA</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6" name="TextBox 5"/>
          <p:cNvSpPr txBox="1"/>
          <p:nvPr/>
        </p:nvSpPr>
        <p:spPr>
          <a:xfrm>
            <a:off x="0" y="1333531"/>
            <a:ext cx="6191573"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a:cs typeface="Arial Narrow"/>
              </a:rPr>
              <a:t>REGRESSION SUMMARY</a:t>
            </a:r>
            <a:endParaRPr lang="en-CA" sz="2400" dirty="0">
              <a:solidFill>
                <a:srgbClr val="25679E"/>
              </a:solidFill>
              <a:latin typeface="Narkisim" panose="020E0502050101010101" pitchFamily="34" charset="-79"/>
              <a:cs typeface="Narkisim" panose="020E0502050101010101" pitchFamily="34" charset="-79"/>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22" name="TextBox 21"/>
          <p:cNvSpPr txBox="1"/>
          <p:nvPr/>
        </p:nvSpPr>
        <p:spPr>
          <a:xfrm>
            <a:off x="386117" y="525795"/>
            <a:ext cx="1887055"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Columbia</a:t>
            </a:r>
            <a:endParaRPr lang="en-CA" sz="3600" b="1" dirty="0">
              <a:solidFill>
                <a:srgbClr val="25679E"/>
              </a:solidFill>
              <a:latin typeface="Narkisim" panose="020E0502050101010101" pitchFamily="34" charset="-79"/>
              <a:cs typeface="Narkisim" panose="020E0502050101010101" pitchFamily="34" charset="-79"/>
            </a:endParaRPr>
          </a:p>
        </p:txBody>
      </p:sp>
      <p:sp>
        <p:nvSpPr>
          <p:cNvPr id="9" name="文本框 4"/>
          <p:cNvSpPr txBox="1"/>
          <p:nvPr/>
        </p:nvSpPr>
        <p:spPr>
          <a:xfrm>
            <a:off x="6245818" y="1333531"/>
            <a:ext cx="5946182"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10" name="TextBox 9"/>
          <p:cNvSpPr txBox="1"/>
          <p:nvPr/>
        </p:nvSpPr>
        <p:spPr>
          <a:xfrm>
            <a:off x="6245818" y="1333531"/>
            <a:ext cx="5946182"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a:cs typeface="Narkisim" panose="020E0502050101010101" pitchFamily="34" charset="-79"/>
              </a:rPr>
              <a:t>MODEL-TESTING</a:t>
            </a:r>
            <a:endParaRPr lang="en-CA" sz="2400" dirty="0">
              <a:solidFill>
                <a:srgbClr val="25679E"/>
              </a:solidFill>
              <a:latin typeface="Narkisim" panose="020E0502050101010101" pitchFamily="34" charset="-79"/>
              <a:cs typeface="Narkisim" panose="020E0502050101010101" pitchFamily="34" charset="-79"/>
            </a:endParaRPr>
          </a:p>
        </p:txBody>
      </p:sp>
      <p:sp>
        <p:nvSpPr>
          <p:cNvPr id="15" name="TextBox 14"/>
          <p:cNvSpPr txBox="1"/>
          <p:nvPr/>
        </p:nvSpPr>
        <p:spPr>
          <a:xfrm>
            <a:off x="3849217" y="833248"/>
            <a:ext cx="4134465" cy="553998"/>
          </a:xfrm>
          <a:prstGeom prst="rect">
            <a:avLst/>
          </a:prstGeom>
          <a:noFill/>
        </p:spPr>
        <p:txBody>
          <a:bodyPr wrap="none" rtlCol="0">
            <a:spAutoFit/>
          </a:bodyPr>
          <a:lstStyle/>
          <a:p>
            <a:r>
              <a:rPr lang="en-CA" sz="3000" b="1" i="1" dirty="0" smtClean="0">
                <a:latin typeface="Narkisim" panose="020E0502050101010101" pitchFamily="34" charset="-79"/>
                <a:cs typeface="Narkisim" panose="020E0502050101010101" pitchFamily="34" charset="-79"/>
              </a:rPr>
              <a:t>Exchange Rate vs Oil Price</a:t>
            </a:r>
            <a:endParaRPr lang="en-CA" sz="3000" b="1" i="1" dirty="0">
              <a:latin typeface="Narkisim" panose="020E0502050101010101" pitchFamily="34" charset="-79"/>
              <a:cs typeface="Narkisim" panose="020E0502050101010101" pitchFamily="34" charset="-79"/>
            </a:endParaRPr>
          </a:p>
        </p:txBody>
      </p:sp>
      <p:sp>
        <p:nvSpPr>
          <p:cNvPr id="16" name="TextBox 15"/>
          <p:cNvSpPr txBox="1"/>
          <p:nvPr/>
        </p:nvSpPr>
        <p:spPr>
          <a:xfrm>
            <a:off x="12828" y="6198232"/>
            <a:ext cx="12146477" cy="707886"/>
          </a:xfrm>
          <a:prstGeom prst="rect">
            <a:avLst/>
          </a:prstGeom>
          <a:solidFill>
            <a:srgbClr val="F2F2F2">
              <a:alpha val="37000"/>
            </a:srgbClr>
          </a:solidFill>
          <a:ln>
            <a:solidFill>
              <a:srgbClr val="456167"/>
            </a:solidFill>
            <a:prstDash val="dash"/>
          </a:ln>
        </p:spPr>
        <p:txBody>
          <a:bodyPr wrap="square" rtlCol="0">
            <a:spAutoFit/>
          </a:bodyPr>
          <a:lstStyle/>
          <a:p>
            <a:r>
              <a:rPr lang="en-CA" sz="2000" dirty="0">
                <a:latin typeface="Narkisim" panose="020E0502050101010101" pitchFamily="34" charset="-79"/>
                <a:cs typeface="Narkisim" panose="020E0502050101010101" pitchFamily="34" charset="-79"/>
              </a:rPr>
              <a:t>O</a:t>
            </a:r>
            <a:r>
              <a:rPr lang="en-CA" sz="2000" dirty="0" smtClean="0">
                <a:latin typeface="Narkisim" panose="020E0502050101010101" pitchFamily="34" charset="-79"/>
                <a:cs typeface="Narkisim" panose="020E0502050101010101" pitchFamily="34" charset="-79"/>
              </a:rPr>
              <a:t>il </a:t>
            </a:r>
            <a:r>
              <a:rPr lang="en-CA" sz="2000" dirty="0">
                <a:latin typeface="Narkisim" panose="020E0502050101010101" pitchFamily="34" charset="-79"/>
                <a:cs typeface="Narkisim" panose="020E0502050101010101" pitchFamily="34" charset="-79"/>
              </a:rPr>
              <a:t>prices are </a:t>
            </a:r>
            <a:r>
              <a:rPr lang="en-CA" sz="2000" dirty="0" smtClean="0">
                <a:latin typeface="Narkisim" panose="020E0502050101010101" pitchFamily="34" charset="-79"/>
                <a:cs typeface="Narkisim" panose="020E0502050101010101" pitchFamily="34" charset="-79"/>
              </a:rPr>
              <a:t>significant, but other commodities </a:t>
            </a:r>
            <a:r>
              <a:rPr lang="en-CA" sz="2000" dirty="0">
                <a:latin typeface="Narkisim" panose="020E0502050101010101" pitchFamily="34" charset="-79"/>
                <a:cs typeface="Narkisim" panose="020E0502050101010101" pitchFamily="34" charset="-79"/>
              </a:rPr>
              <a:t>have strong influence for Columbia exchange rate. The Q-Q plot reveals that the tails not </a:t>
            </a:r>
            <a:r>
              <a:rPr lang="en-CA" sz="2000" dirty="0" smtClean="0">
                <a:latin typeface="Narkisim" panose="020E0502050101010101" pitchFamily="34" charset="-79"/>
                <a:cs typeface="Narkisim" panose="020E0502050101010101" pitchFamily="34" charset="-79"/>
              </a:rPr>
              <a:t>even close </a:t>
            </a:r>
            <a:r>
              <a:rPr lang="en-CA" sz="2000" dirty="0">
                <a:latin typeface="Narkisim" panose="020E0502050101010101" pitchFamily="34" charset="-79"/>
                <a:cs typeface="Narkisim" panose="020E0502050101010101" pitchFamily="34" charset="-79"/>
              </a:rPr>
              <a:t>to the fitted line. </a:t>
            </a:r>
            <a:r>
              <a:rPr lang="en-CA" sz="2000" dirty="0" smtClean="0">
                <a:latin typeface="Narkisim" panose="020E0502050101010101" pitchFamily="34" charset="-79"/>
                <a:cs typeface="Narkisim" panose="020E0502050101010101" pitchFamily="34" charset="-79"/>
              </a:rPr>
              <a:t>Histogram </a:t>
            </a:r>
            <a:r>
              <a:rPr lang="en-CA" sz="2000" dirty="0">
                <a:latin typeface="Narkisim" panose="020E0502050101010101" pitchFamily="34" charset="-79"/>
                <a:cs typeface="Narkisim" panose="020E0502050101010101" pitchFamily="34" charset="-79"/>
              </a:rPr>
              <a:t>tails are very extreme and there is no even distribution.</a:t>
            </a:r>
            <a:endParaRPr lang="en-US" sz="2000" b="1" dirty="0">
              <a:latin typeface="Narkisim" panose="020E0502050101010101" pitchFamily="34" charset="-79"/>
              <a:cs typeface="Narkisim" panose="020E0502050101010101" pitchFamily="34" charset="-79"/>
            </a:endParaRPr>
          </a:p>
        </p:txBody>
      </p:sp>
      <p:pic>
        <p:nvPicPr>
          <p:cNvPr id="2" name="Picture 1"/>
          <p:cNvPicPr>
            <a:picLocks noChangeAspect="1"/>
          </p:cNvPicPr>
          <p:nvPr/>
        </p:nvPicPr>
        <p:blipFill>
          <a:blip r:embed="rId4"/>
          <a:stretch>
            <a:fillRect/>
          </a:stretch>
        </p:blipFill>
        <p:spPr>
          <a:xfrm>
            <a:off x="88659" y="1808914"/>
            <a:ext cx="4369025" cy="660434"/>
          </a:xfrm>
          <a:prstGeom prst="rect">
            <a:avLst/>
          </a:prstGeom>
        </p:spPr>
      </p:pic>
      <p:sp>
        <p:nvSpPr>
          <p:cNvPr id="7" name="TextBox 6"/>
          <p:cNvSpPr txBox="1"/>
          <p:nvPr/>
        </p:nvSpPr>
        <p:spPr>
          <a:xfrm>
            <a:off x="1092631" y="6307810"/>
            <a:ext cx="184731" cy="369332"/>
          </a:xfrm>
          <a:prstGeom prst="rect">
            <a:avLst/>
          </a:prstGeom>
          <a:noFill/>
        </p:spPr>
        <p:txBody>
          <a:bodyPr wrap="none" rtlCol="0">
            <a:spAutoFit/>
          </a:bodyPr>
          <a:lstStyle/>
          <a:p>
            <a:endParaRPr lang="en-CA" dirty="0"/>
          </a:p>
        </p:txBody>
      </p:sp>
      <p:sp>
        <p:nvSpPr>
          <p:cNvPr id="17" name="TextBox 16"/>
          <p:cNvSpPr txBox="1"/>
          <p:nvPr/>
        </p:nvSpPr>
        <p:spPr>
          <a:xfrm>
            <a:off x="88659" y="2483066"/>
            <a:ext cx="5941103" cy="707886"/>
          </a:xfrm>
          <a:prstGeom prst="rect">
            <a:avLst/>
          </a:prstGeom>
          <a:solidFill>
            <a:srgbClr val="F2F2F2">
              <a:alpha val="37000"/>
            </a:srgbClr>
          </a:solidFill>
          <a:ln>
            <a:solidFill>
              <a:srgbClr val="456167"/>
            </a:solidFill>
            <a:prstDash val="dash"/>
          </a:ln>
        </p:spPr>
        <p:txBody>
          <a:bodyPr wrap="square" rtlCol="0">
            <a:spAutoFit/>
          </a:bodyPr>
          <a:lstStyle/>
          <a:p>
            <a:r>
              <a:rPr lang="en-CA" sz="2000" dirty="0" smtClean="0">
                <a:latin typeface="Narkisim" panose="020E0502050101010101" pitchFamily="34" charset="-79"/>
                <a:cs typeface="Narkisim" panose="020E0502050101010101" pitchFamily="34" charset="-79"/>
              </a:rPr>
              <a:t>Strong P-value, but… </a:t>
            </a:r>
            <a:r>
              <a:rPr lang="en-CA" sz="2000" b="1" dirty="0" smtClean="0">
                <a:solidFill>
                  <a:srgbClr val="25679E"/>
                </a:solidFill>
                <a:latin typeface="Arial Narrow"/>
                <a:cs typeface="Narkisim" panose="020E0502050101010101" pitchFamily="34" charset="-79"/>
              </a:rPr>
              <a:t>MODEL-TESTING:</a:t>
            </a:r>
            <a:endParaRPr lang="en-CA" sz="2000" dirty="0">
              <a:solidFill>
                <a:srgbClr val="25679E"/>
              </a:solidFill>
              <a:latin typeface="Narkisim" panose="020E0502050101010101" pitchFamily="34" charset="-79"/>
              <a:cs typeface="Narkisim" panose="020E0502050101010101" pitchFamily="34" charset="-79"/>
            </a:endParaRPr>
          </a:p>
          <a:p>
            <a:endParaRPr lang="en-US" sz="2000" b="1" dirty="0">
              <a:latin typeface="Narkisim" panose="020E0502050101010101" pitchFamily="34" charset="-79"/>
              <a:cs typeface="Narkisim" panose="020E0502050101010101" pitchFamily="34" charset="-79"/>
            </a:endParaRPr>
          </a:p>
        </p:txBody>
      </p:sp>
      <p:pic>
        <p:nvPicPr>
          <p:cNvPr id="8" name="Picture 7"/>
          <p:cNvPicPr>
            <a:picLocks noChangeAspect="1"/>
          </p:cNvPicPr>
          <p:nvPr/>
        </p:nvPicPr>
        <p:blipFill>
          <a:blip r:embed="rId5"/>
          <a:stretch>
            <a:fillRect/>
          </a:stretch>
        </p:blipFill>
        <p:spPr>
          <a:xfrm>
            <a:off x="88659" y="2829465"/>
            <a:ext cx="5941103" cy="3305379"/>
          </a:xfrm>
          <a:prstGeom prst="rect">
            <a:avLst/>
          </a:prstGeom>
        </p:spPr>
      </p:pic>
      <p:pic>
        <p:nvPicPr>
          <p:cNvPr id="11" name="Picture 10"/>
          <p:cNvPicPr>
            <a:picLocks noChangeAspect="1"/>
          </p:cNvPicPr>
          <p:nvPr/>
        </p:nvPicPr>
        <p:blipFill>
          <a:blip r:embed="rId6"/>
          <a:stretch>
            <a:fillRect/>
          </a:stretch>
        </p:blipFill>
        <p:spPr>
          <a:xfrm>
            <a:off x="6245818" y="1797514"/>
            <a:ext cx="5913488" cy="4177084"/>
          </a:xfrm>
          <a:prstGeom prst="rect">
            <a:avLst/>
          </a:prstGeom>
        </p:spPr>
      </p:pic>
    </p:spTree>
    <p:extLst>
      <p:ext uri="{BB962C8B-B14F-4D97-AF65-F5344CB8AC3E}">
        <p14:creationId xmlns:p14="http://schemas.microsoft.com/office/powerpoint/2010/main" val="966700389"/>
      </p:ext>
    </p:extLst>
  </p:cSld>
  <p:clrMapOvr>
    <a:masterClrMapping/>
  </p:clrMapOvr>
  <p:transition spd="slow" advTm="300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245819" y="1811639"/>
            <a:ext cx="5980316" cy="3899486"/>
          </a:xfrm>
          <a:prstGeom prst="rect">
            <a:avLst/>
          </a:prstGeom>
        </p:spPr>
      </p:pic>
      <p:sp>
        <p:nvSpPr>
          <p:cNvPr id="18" name="文本框 4"/>
          <p:cNvSpPr txBox="1"/>
          <p:nvPr/>
        </p:nvSpPr>
        <p:spPr>
          <a:xfrm>
            <a:off x="0" y="1333531"/>
            <a:ext cx="6191573" cy="4524315"/>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smtClean="0">
              <a:latin typeface="Arial Narrow"/>
              <a:cs typeface="Arial Narrow"/>
            </a:endParaRPr>
          </a:p>
        </p:txBody>
      </p:sp>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WORKING WITH DATA</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6" name="TextBox 5"/>
          <p:cNvSpPr txBox="1"/>
          <p:nvPr/>
        </p:nvSpPr>
        <p:spPr>
          <a:xfrm>
            <a:off x="0" y="1333531"/>
            <a:ext cx="6191573"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a:cs typeface="Arial Narrow"/>
              </a:rPr>
              <a:t>REGRESSION SUMMARY</a:t>
            </a:r>
            <a:endParaRPr lang="en-CA" sz="2400" dirty="0">
              <a:solidFill>
                <a:srgbClr val="25679E"/>
              </a:solidFill>
              <a:latin typeface="Narkisim" panose="020E0502050101010101" pitchFamily="34" charset="-79"/>
              <a:cs typeface="Narkisim" panose="020E0502050101010101" pitchFamily="34" charset="-79"/>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22" name="TextBox 21"/>
          <p:cNvSpPr txBox="1"/>
          <p:nvPr/>
        </p:nvSpPr>
        <p:spPr>
          <a:xfrm>
            <a:off x="386117" y="525795"/>
            <a:ext cx="1350050"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Bolivia</a:t>
            </a:r>
            <a:endParaRPr lang="en-CA" sz="3600" b="1" dirty="0">
              <a:solidFill>
                <a:srgbClr val="25679E"/>
              </a:solidFill>
              <a:latin typeface="Narkisim" panose="020E0502050101010101" pitchFamily="34" charset="-79"/>
              <a:cs typeface="Narkisim" panose="020E0502050101010101" pitchFamily="34" charset="-79"/>
            </a:endParaRPr>
          </a:p>
        </p:txBody>
      </p:sp>
      <p:sp>
        <p:nvSpPr>
          <p:cNvPr id="9" name="文本框 4"/>
          <p:cNvSpPr txBox="1"/>
          <p:nvPr/>
        </p:nvSpPr>
        <p:spPr>
          <a:xfrm>
            <a:off x="6245818" y="1333531"/>
            <a:ext cx="5946182" cy="4524315"/>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p:txBody>
      </p:sp>
      <p:sp>
        <p:nvSpPr>
          <p:cNvPr id="10" name="TextBox 9"/>
          <p:cNvSpPr txBox="1"/>
          <p:nvPr/>
        </p:nvSpPr>
        <p:spPr>
          <a:xfrm>
            <a:off x="6245818" y="1333531"/>
            <a:ext cx="5946182"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panose="020B0606020202030204" pitchFamily="34" charset="0"/>
                <a:cs typeface="Narkisim" panose="020E0502050101010101" pitchFamily="34" charset="-79"/>
              </a:rPr>
              <a:t>REGRESSION</a:t>
            </a:r>
            <a:endParaRPr lang="en-CA" sz="2400" b="1" dirty="0">
              <a:solidFill>
                <a:srgbClr val="25679E"/>
              </a:solidFill>
              <a:latin typeface="Arial Narrow" panose="020B0606020202030204" pitchFamily="34" charset="0"/>
              <a:cs typeface="Narkisim" panose="020E0502050101010101" pitchFamily="34" charset="-79"/>
            </a:endParaRPr>
          </a:p>
        </p:txBody>
      </p:sp>
      <p:sp>
        <p:nvSpPr>
          <p:cNvPr id="15" name="TextBox 14"/>
          <p:cNvSpPr txBox="1"/>
          <p:nvPr/>
        </p:nvSpPr>
        <p:spPr>
          <a:xfrm>
            <a:off x="3849217" y="833248"/>
            <a:ext cx="4403770" cy="553998"/>
          </a:xfrm>
          <a:prstGeom prst="rect">
            <a:avLst/>
          </a:prstGeom>
          <a:noFill/>
        </p:spPr>
        <p:txBody>
          <a:bodyPr wrap="none" rtlCol="0">
            <a:spAutoFit/>
          </a:bodyPr>
          <a:lstStyle/>
          <a:p>
            <a:r>
              <a:rPr lang="en-CA" sz="3000" b="1" i="1" dirty="0" smtClean="0">
                <a:latin typeface="Narkisim" panose="020E0502050101010101" pitchFamily="34" charset="-79"/>
                <a:cs typeface="Narkisim" panose="020E0502050101010101" pitchFamily="34" charset="-79"/>
              </a:rPr>
              <a:t>Exchange Rate vs Gold Price</a:t>
            </a:r>
            <a:endParaRPr lang="en-CA" sz="3000" b="1" i="1" dirty="0">
              <a:latin typeface="Narkisim" panose="020E0502050101010101" pitchFamily="34" charset="-79"/>
              <a:cs typeface="Narkisim" panose="020E0502050101010101" pitchFamily="34" charset="-79"/>
            </a:endParaRPr>
          </a:p>
        </p:txBody>
      </p:sp>
      <p:sp>
        <p:nvSpPr>
          <p:cNvPr id="16" name="TextBox 15"/>
          <p:cNvSpPr txBox="1"/>
          <p:nvPr/>
        </p:nvSpPr>
        <p:spPr>
          <a:xfrm>
            <a:off x="-22137" y="5888504"/>
            <a:ext cx="12146477" cy="1015663"/>
          </a:xfrm>
          <a:prstGeom prst="rect">
            <a:avLst/>
          </a:prstGeom>
          <a:solidFill>
            <a:srgbClr val="F2F2F2">
              <a:alpha val="37000"/>
            </a:srgbClr>
          </a:solidFill>
          <a:ln>
            <a:solidFill>
              <a:srgbClr val="456167"/>
            </a:solidFill>
            <a:prstDash val="dash"/>
          </a:ln>
        </p:spPr>
        <p:txBody>
          <a:bodyPr wrap="square" rtlCol="0">
            <a:spAutoFit/>
          </a:bodyPr>
          <a:lstStyle/>
          <a:p>
            <a:r>
              <a:rPr lang="en-CA" sz="2000" dirty="0" smtClean="0">
                <a:latin typeface="Narkisim" panose="020E0502050101010101" pitchFamily="34" charset="-79"/>
                <a:cs typeface="Narkisim" panose="020E0502050101010101" pitchFamily="34" charset="-79"/>
              </a:rPr>
              <a:t>P-value </a:t>
            </a:r>
            <a:r>
              <a:rPr lang="en-CA" sz="2000" dirty="0">
                <a:latin typeface="Narkisim" panose="020E0502050101010101" pitchFamily="34" charset="-79"/>
                <a:cs typeface="Narkisim" panose="020E0502050101010101" pitchFamily="34" charset="-79"/>
              </a:rPr>
              <a:t>of .1091 </a:t>
            </a:r>
            <a:r>
              <a:rPr lang="en-CA" sz="2000" dirty="0" smtClean="0">
                <a:latin typeface="Narkisim" panose="020E0502050101010101" pitchFamily="34" charset="-79"/>
                <a:cs typeface="Narkisim" panose="020E0502050101010101" pitchFamily="34" charset="-79"/>
              </a:rPr>
              <a:t>shows </a:t>
            </a:r>
            <a:r>
              <a:rPr lang="en-CA" sz="2000" dirty="0">
                <a:latin typeface="Narkisim" panose="020E0502050101010101" pitchFamily="34" charset="-79"/>
                <a:cs typeface="Narkisim" panose="020E0502050101010101" pitchFamily="34" charset="-79"/>
              </a:rPr>
              <a:t>that the exchange rate and </a:t>
            </a:r>
            <a:r>
              <a:rPr lang="en-CA" sz="2000" dirty="0" smtClean="0">
                <a:latin typeface="Narkisim" panose="020E0502050101010101" pitchFamily="34" charset="-79"/>
                <a:cs typeface="Narkisim" panose="020E0502050101010101" pitchFamily="34" charset="-79"/>
              </a:rPr>
              <a:t>gold price are </a:t>
            </a:r>
            <a:r>
              <a:rPr lang="en-CA" sz="2000" dirty="0">
                <a:latin typeface="Narkisim" panose="020E0502050101010101" pitchFamily="34" charset="-79"/>
                <a:cs typeface="Narkisim" panose="020E0502050101010101" pitchFamily="34" charset="-79"/>
              </a:rPr>
              <a:t>not strongly correlated. Therefore, </a:t>
            </a:r>
            <a:r>
              <a:rPr lang="en-CA" sz="2000" dirty="0" smtClean="0">
                <a:latin typeface="Narkisim" panose="020E0502050101010101" pitchFamily="34" charset="-79"/>
                <a:cs typeface="Narkisim" panose="020E0502050101010101" pitchFamily="34" charset="-79"/>
              </a:rPr>
              <a:t>gold </a:t>
            </a:r>
            <a:r>
              <a:rPr lang="en-CA" sz="2000" dirty="0">
                <a:latin typeface="Narkisim" panose="020E0502050101010101" pitchFamily="34" charset="-79"/>
                <a:cs typeface="Narkisim" panose="020E0502050101010101" pitchFamily="34" charset="-79"/>
              </a:rPr>
              <a:t>prices do not influence the </a:t>
            </a:r>
            <a:r>
              <a:rPr lang="en-CA" sz="2000" dirty="0" smtClean="0">
                <a:latin typeface="Narkisim" panose="020E0502050101010101" pitchFamily="34" charset="-79"/>
                <a:cs typeface="Narkisim" panose="020E0502050101010101" pitchFamily="34" charset="-79"/>
              </a:rPr>
              <a:t>Bolivia exchange </a:t>
            </a:r>
            <a:r>
              <a:rPr lang="en-CA" sz="2000" dirty="0">
                <a:latin typeface="Narkisim" panose="020E0502050101010101" pitchFamily="34" charset="-79"/>
                <a:cs typeface="Narkisim" panose="020E0502050101010101" pitchFamily="34" charset="-79"/>
              </a:rPr>
              <a:t>rates</a:t>
            </a:r>
            <a:r>
              <a:rPr lang="en-CA" sz="2000" dirty="0" smtClean="0">
                <a:latin typeface="Narkisim" panose="020E0502050101010101" pitchFamily="34" charset="-79"/>
                <a:cs typeface="Narkisim" panose="020E0502050101010101" pitchFamily="34" charset="-79"/>
              </a:rPr>
              <a:t>. The residual shows the </a:t>
            </a:r>
            <a:r>
              <a:rPr lang="en-CA" sz="2000" dirty="0">
                <a:latin typeface="Narkisim" panose="020E0502050101010101" pitchFamily="34" charset="-79"/>
                <a:cs typeface="Narkisim" panose="020E0502050101010101" pitchFamily="34" charset="-79"/>
              </a:rPr>
              <a:t>rate of change between currency and gold </a:t>
            </a:r>
            <a:r>
              <a:rPr lang="en-CA" sz="2000" dirty="0" smtClean="0">
                <a:latin typeface="Narkisim" panose="020E0502050101010101" pitchFamily="34" charset="-79"/>
                <a:cs typeface="Narkisim" panose="020E0502050101010101" pitchFamily="34" charset="-79"/>
              </a:rPr>
              <a:t>price, and shows </a:t>
            </a:r>
            <a:r>
              <a:rPr lang="en-CA" sz="2000" dirty="0">
                <a:latin typeface="Narkisim" panose="020E0502050101010101" pitchFamily="34" charset="-79"/>
                <a:cs typeface="Narkisim" panose="020E0502050101010101" pitchFamily="34" charset="-79"/>
              </a:rPr>
              <a:t>how volatile they are.</a:t>
            </a:r>
            <a:endParaRPr lang="en-US" sz="2000" b="1" dirty="0">
              <a:latin typeface="Narkisim" panose="020E0502050101010101" pitchFamily="34" charset="-79"/>
              <a:cs typeface="Narkisim" panose="020E0502050101010101" pitchFamily="34" charset="-79"/>
            </a:endParaRPr>
          </a:p>
        </p:txBody>
      </p:sp>
      <p:sp>
        <p:nvSpPr>
          <p:cNvPr id="7" name="TextBox 6"/>
          <p:cNvSpPr txBox="1"/>
          <p:nvPr/>
        </p:nvSpPr>
        <p:spPr>
          <a:xfrm>
            <a:off x="1092631" y="6307810"/>
            <a:ext cx="184731" cy="369332"/>
          </a:xfrm>
          <a:prstGeom prst="rect">
            <a:avLst/>
          </a:prstGeom>
          <a:noFill/>
        </p:spPr>
        <p:txBody>
          <a:bodyPr wrap="none" rtlCol="0">
            <a:spAutoFit/>
          </a:bodyPr>
          <a:lstStyle/>
          <a:p>
            <a:endParaRPr lang="en-CA" dirty="0"/>
          </a:p>
        </p:txBody>
      </p:sp>
      <p:pic>
        <p:nvPicPr>
          <p:cNvPr id="4" name="Picture 3"/>
          <p:cNvPicPr>
            <a:picLocks noChangeAspect="1"/>
          </p:cNvPicPr>
          <p:nvPr/>
        </p:nvPicPr>
        <p:blipFill>
          <a:blip r:embed="rId5"/>
          <a:stretch>
            <a:fillRect/>
          </a:stretch>
        </p:blipFill>
        <p:spPr>
          <a:xfrm>
            <a:off x="91973" y="1956601"/>
            <a:ext cx="5959129" cy="3543472"/>
          </a:xfrm>
          <a:prstGeom prst="rect">
            <a:avLst/>
          </a:prstGeom>
        </p:spPr>
      </p:pic>
    </p:spTree>
    <p:extLst>
      <p:ext uri="{BB962C8B-B14F-4D97-AF65-F5344CB8AC3E}">
        <p14:creationId xmlns:p14="http://schemas.microsoft.com/office/powerpoint/2010/main" val="2990216039"/>
      </p:ext>
    </p:extLst>
  </p:cSld>
  <p:clrMapOvr>
    <a:masterClrMapping/>
  </p:clrMapOvr>
  <p:transition spd="slow" advTm="300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6245818" y="1795196"/>
            <a:ext cx="5964814" cy="3474886"/>
          </a:xfrm>
          <a:prstGeom prst="rect">
            <a:avLst/>
          </a:prstGeom>
        </p:spPr>
      </p:pic>
      <p:sp>
        <p:nvSpPr>
          <p:cNvPr id="9" name="文本框 4"/>
          <p:cNvSpPr txBox="1"/>
          <p:nvPr/>
        </p:nvSpPr>
        <p:spPr>
          <a:xfrm>
            <a:off x="6245818" y="1333531"/>
            <a:ext cx="5946182" cy="3970318"/>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p:txBody>
      </p:sp>
      <p:pic>
        <p:nvPicPr>
          <p:cNvPr id="2" name="Picture 1"/>
          <p:cNvPicPr>
            <a:picLocks noChangeAspect="1"/>
          </p:cNvPicPr>
          <p:nvPr/>
        </p:nvPicPr>
        <p:blipFill>
          <a:blip r:embed="rId4"/>
          <a:stretch>
            <a:fillRect/>
          </a:stretch>
        </p:blipFill>
        <p:spPr>
          <a:xfrm>
            <a:off x="0" y="1887528"/>
            <a:ext cx="6211696" cy="3377905"/>
          </a:xfrm>
          <a:prstGeom prst="rect">
            <a:avLst/>
          </a:prstGeom>
        </p:spPr>
      </p:pic>
      <p:sp>
        <p:nvSpPr>
          <p:cNvPr id="18" name="文本框 4"/>
          <p:cNvSpPr txBox="1"/>
          <p:nvPr/>
        </p:nvSpPr>
        <p:spPr>
          <a:xfrm>
            <a:off x="0" y="1333531"/>
            <a:ext cx="6191573" cy="3970318"/>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smtClean="0">
              <a:latin typeface="Arial Narrow"/>
              <a:cs typeface="Arial Narrow"/>
            </a:endParaRPr>
          </a:p>
        </p:txBody>
      </p:sp>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MODEL TESTING</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6" name="TextBox 5"/>
          <p:cNvSpPr txBox="1"/>
          <p:nvPr/>
        </p:nvSpPr>
        <p:spPr>
          <a:xfrm>
            <a:off x="0" y="1333531"/>
            <a:ext cx="6191573"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a:cs typeface="Arial Narrow"/>
              </a:rPr>
              <a:t>NORMAL QQPLOT</a:t>
            </a:r>
            <a:endParaRPr lang="en-CA" sz="2400" dirty="0">
              <a:solidFill>
                <a:srgbClr val="25679E"/>
              </a:solidFill>
              <a:latin typeface="Narkisim" panose="020E0502050101010101" pitchFamily="34" charset="-79"/>
              <a:cs typeface="Narkisim" panose="020E0502050101010101" pitchFamily="34" charset="-79"/>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22" name="TextBox 21"/>
          <p:cNvSpPr txBox="1"/>
          <p:nvPr/>
        </p:nvSpPr>
        <p:spPr>
          <a:xfrm>
            <a:off x="386117" y="525795"/>
            <a:ext cx="1350050"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Bolivia</a:t>
            </a:r>
            <a:endParaRPr lang="en-CA" sz="3600" b="1" dirty="0">
              <a:solidFill>
                <a:srgbClr val="25679E"/>
              </a:solidFill>
              <a:latin typeface="Narkisim" panose="020E0502050101010101" pitchFamily="34" charset="-79"/>
              <a:cs typeface="Narkisim" panose="020E0502050101010101" pitchFamily="34" charset="-79"/>
            </a:endParaRPr>
          </a:p>
        </p:txBody>
      </p:sp>
      <p:sp>
        <p:nvSpPr>
          <p:cNvPr id="10" name="TextBox 9"/>
          <p:cNvSpPr txBox="1"/>
          <p:nvPr/>
        </p:nvSpPr>
        <p:spPr>
          <a:xfrm>
            <a:off x="6245818" y="1333531"/>
            <a:ext cx="5946182"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panose="020B0606020202030204" pitchFamily="34" charset="0"/>
                <a:cs typeface="Narkisim" panose="020E0502050101010101" pitchFamily="34" charset="-79"/>
              </a:rPr>
              <a:t>HISTOGRAM</a:t>
            </a:r>
            <a:endParaRPr lang="en-CA" sz="2400" b="1" dirty="0">
              <a:solidFill>
                <a:srgbClr val="25679E"/>
              </a:solidFill>
              <a:latin typeface="Arial Narrow" panose="020B0606020202030204" pitchFamily="34" charset="0"/>
              <a:cs typeface="Narkisim" panose="020E0502050101010101" pitchFamily="34" charset="-79"/>
            </a:endParaRPr>
          </a:p>
        </p:txBody>
      </p:sp>
      <p:sp>
        <p:nvSpPr>
          <p:cNvPr id="15" name="TextBox 14"/>
          <p:cNvSpPr txBox="1"/>
          <p:nvPr/>
        </p:nvSpPr>
        <p:spPr>
          <a:xfrm>
            <a:off x="3849217" y="833248"/>
            <a:ext cx="4403770" cy="553998"/>
          </a:xfrm>
          <a:prstGeom prst="rect">
            <a:avLst/>
          </a:prstGeom>
          <a:noFill/>
        </p:spPr>
        <p:txBody>
          <a:bodyPr wrap="none" rtlCol="0">
            <a:spAutoFit/>
          </a:bodyPr>
          <a:lstStyle/>
          <a:p>
            <a:r>
              <a:rPr lang="en-CA" sz="3000" b="1" i="1" dirty="0" smtClean="0">
                <a:latin typeface="Narkisim" panose="020E0502050101010101" pitchFamily="34" charset="-79"/>
                <a:cs typeface="Narkisim" panose="020E0502050101010101" pitchFamily="34" charset="-79"/>
              </a:rPr>
              <a:t>Exchange Rate vs Gold Price</a:t>
            </a:r>
            <a:endParaRPr lang="en-CA" sz="3000" b="1" i="1" dirty="0">
              <a:latin typeface="Narkisim" panose="020E0502050101010101" pitchFamily="34" charset="-79"/>
              <a:cs typeface="Narkisim" panose="020E0502050101010101" pitchFamily="34" charset="-79"/>
            </a:endParaRPr>
          </a:p>
        </p:txBody>
      </p:sp>
      <p:sp>
        <p:nvSpPr>
          <p:cNvPr id="16" name="TextBox 15"/>
          <p:cNvSpPr txBox="1"/>
          <p:nvPr/>
        </p:nvSpPr>
        <p:spPr>
          <a:xfrm>
            <a:off x="-22137" y="5341415"/>
            <a:ext cx="12146477" cy="1477328"/>
          </a:xfrm>
          <a:prstGeom prst="rect">
            <a:avLst/>
          </a:prstGeom>
          <a:solidFill>
            <a:srgbClr val="F2F2F2">
              <a:alpha val="37000"/>
            </a:srgbClr>
          </a:solidFill>
          <a:ln>
            <a:solidFill>
              <a:srgbClr val="456167"/>
            </a:solidFill>
            <a:prstDash val="dash"/>
          </a:ln>
        </p:spPr>
        <p:txBody>
          <a:bodyPr wrap="square" rtlCol="0">
            <a:spAutoFit/>
          </a:bodyPr>
          <a:lstStyle/>
          <a:p>
            <a:r>
              <a:rPr lang="en-CA" sz="2000" dirty="0">
                <a:latin typeface="Narkisim" panose="020E0502050101010101" pitchFamily="34" charset="-79"/>
                <a:cs typeface="Narkisim" panose="020E0502050101010101" pitchFamily="34" charset="-79"/>
              </a:rPr>
              <a:t>Q-Q </a:t>
            </a:r>
            <a:r>
              <a:rPr lang="en-CA" sz="2000" dirty="0" smtClean="0">
                <a:latin typeface="Narkisim" panose="020E0502050101010101" pitchFamily="34" charset="-79"/>
                <a:cs typeface="Narkisim" panose="020E0502050101010101" pitchFamily="34" charset="-79"/>
              </a:rPr>
              <a:t>plot shows </a:t>
            </a:r>
            <a:r>
              <a:rPr lang="en-CA" sz="2000" dirty="0">
                <a:latin typeface="Narkisim" panose="020E0502050101010101" pitchFamily="34" charset="-79"/>
                <a:cs typeface="Narkisim" panose="020E0502050101010101" pitchFamily="34" charset="-79"/>
              </a:rPr>
              <a:t>left and right </a:t>
            </a:r>
            <a:r>
              <a:rPr lang="en-CA" sz="2000" dirty="0" smtClean="0">
                <a:latin typeface="Narkisim" panose="020E0502050101010101" pitchFamily="34" charset="-79"/>
                <a:cs typeface="Narkisim" panose="020E0502050101010101" pitchFamily="34" charset="-79"/>
              </a:rPr>
              <a:t>sides </a:t>
            </a:r>
            <a:r>
              <a:rPr lang="en-CA" sz="2000" dirty="0">
                <a:latin typeface="Narkisim" panose="020E0502050101010101" pitchFamily="34" charset="-79"/>
                <a:cs typeface="Narkisim" panose="020E0502050101010101" pitchFamily="34" charset="-79"/>
              </a:rPr>
              <a:t>deflecting off the line. </a:t>
            </a:r>
            <a:r>
              <a:rPr lang="en-CA" sz="2000" dirty="0" smtClean="0">
                <a:latin typeface="Narkisim" panose="020E0502050101010101" pitchFamily="34" charset="-79"/>
                <a:cs typeface="Narkisim" panose="020E0502050101010101" pitchFamily="34" charset="-79"/>
              </a:rPr>
              <a:t>Histogram is skewed to the left. </a:t>
            </a:r>
            <a:r>
              <a:rPr lang="en-CA" sz="2000" dirty="0">
                <a:latin typeface="Narkisim" panose="020E0502050101010101" pitchFamily="34" charset="-79"/>
                <a:cs typeface="Narkisim" panose="020E0502050101010101" pitchFamily="34" charset="-79"/>
              </a:rPr>
              <a:t>This </a:t>
            </a:r>
            <a:r>
              <a:rPr lang="en-CA" sz="2000" dirty="0" smtClean="0">
                <a:latin typeface="Narkisim" panose="020E0502050101010101" pitchFamily="34" charset="-79"/>
                <a:cs typeface="Narkisim" panose="020E0502050101010101" pitchFamily="34" charset="-79"/>
              </a:rPr>
              <a:t>is likely from the volatility of Bolivian exchange rates.</a:t>
            </a:r>
          </a:p>
          <a:p>
            <a:endParaRPr lang="en-CA" sz="1000" b="1" dirty="0">
              <a:latin typeface="Narkisim" panose="020E0502050101010101" pitchFamily="34" charset="-79"/>
              <a:cs typeface="Narkisim" panose="020E0502050101010101" pitchFamily="34" charset="-79"/>
            </a:endParaRPr>
          </a:p>
          <a:p>
            <a:r>
              <a:rPr lang="en-CA" sz="2000" dirty="0">
                <a:solidFill>
                  <a:srgbClr val="25679E"/>
                </a:solidFill>
                <a:latin typeface="Narkisim" panose="020E0502050101010101" pitchFamily="34" charset="-79"/>
                <a:cs typeface="Narkisim" panose="020E0502050101010101" pitchFamily="34" charset="-79"/>
              </a:rPr>
              <a:t>G</a:t>
            </a:r>
            <a:r>
              <a:rPr lang="en-CA" sz="2000" dirty="0" smtClean="0">
                <a:solidFill>
                  <a:srgbClr val="25679E"/>
                </a:solidFill>
                <a:latin typeface="Narkisim" panose="020E0502050101010101" pitchFamily="34" charset="-79"/>
                <a:cs typeface="Narkisim" panose="020E0502050101010101" pitchFamily="34" charset="-79"/>
              </a:rPr>
              <a:t>old </a:t>
            </a:r>
            <a:r>
              <a:rPr lang="en-CA" sz="2000" dirty="0">
                <a:solidFill>
                  <a:srgbClr val="25679E"/>
                </a:solidFill>
                <a:latin typeface="Narkisim" panose="020E0502050101010101" pitchFamily="34" charset="-79"/>
                <a:cs typeface="Narkisim" panose="020E0502050101010101" pitchFamily="34" charset="-79"/>
              </a:rPr>
              <a:t>commodity prices and the Bolivian exchange rate don’t influence </a:t>
            </a:r>
            <a:r>
              <a:rPr lang="en-CA" sz="2000" dirty="0" smtClean="0">
                <a:solidFill>
                  <a:srgbClr val="25679E"/>
                </a:solidFill>
                <a:latin typeface="Narkisim" panose="020E0502050101010101" pitchFamily="34" charset="-79"/>
                <a:cs typeface="Narkisim" panose="020E0502050101010101" pitchFamily="34" charset="-79"/>
              </a:rPr>
              <a:t>each other, but the </a:t>
            </a:r>
            <a:r>
              <a:rPr lang="en-CA" sz="2000" dirty="0">
                <a:solidFill>
                  <a:srgbClr val="25679E"/>
                </a:solidFill>
                <a:latin typeface="Narkisim" panose="020E0502050101010101" pitchFamily="34" charset="-79"/>
                <a:cs typeface="Narkisim" panose="020E0502050101010101" pitchFamily="34" charset="-79"/>
              </a:rPr>
              <a:t>volatile gold price shocks can make an impact on their exchange.</a:t>
            </a:r>
            <a:endParaRPr lang="en-US" sz="2000" b="1" dirty="0">
              <a:solidFill>
                <a:srgbClr val="25679E"/>
              </a:solidFill>
              <a:latin typeface="Narkisim" panose="020E0502050101010101" pitchFamily="34" charset="-79"/>
              <a:cs typeface="Narkisim" panose="020E0502050101010101" pitchFamily="34" charset="-79"/>
            </a:endParaRPr>
          </a:p>
        </p:txBody>
      </p:sp>
      <p:sp>
        <p:nvSpPr>
          <p:cNvPr id="7" name="TextBox 6"/>
          <p:cNvSpPr txBox="1"/>
          <p:nvPr/>
        </p:nvSpPr>
        <p:spPr>
          <a:xfrm>
            <a:off x="1092631" y="6307810"/>
            <a:ext cx="184731" cy="369332"/>
          </a:xfrm>
          <a:prstGeom prst="rect">
            <a:avLst/>
          </a:prstGeom>
          <a:noFill/>
        </p:spPr>
        <p:txBody>
          <a:bodyPr wrap="none" rtlCol="0">
            <a:spAutoFit/>
          </a:bodyPr>
          <a:lstStyle/>
          <a:p>
            <a:endParaRPr lang="en-CA" dirty="0"/>
          </a:p>
        </p:txBody>
      </p:sp>
    </p:spTree>
    <p:extLst>
      <p:ext uri="{BB962C8B-B14F-4D97-AF65-F5344CB8AC3E}">
        <p14:creationId xmlns:p14="http://schemas.microsoft.com/office/powerpoint/2010/main" val="3557146402"/>
      </p:ext>
    </p:extLst>
  </p:cSld>
  <p:clrMapOvr>
    <a:masterClrMapping/>
  </p:clrMapOvr>
  <p:transition spd="slow" advTm="300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Rectangle 42"/>
          <p:cNvSpPr/>
          <p:nvPr/>
        </p:nvSpPr>
        <p:spPr bwMode="auto">
          <a:xfrm>
            <a:off x="0" y="0"/>
            <a:ext cx="12192000" cy="461797"/>
          </a:xfrm>
          <a:prstGeom prst="rect">
            <a:avLst/>
          </a:prstGeom>
          <a:gradFill flip="none" rotWithShape="1">
            <a:gsLst>
              <a:gs pos="9000">
                <a:schemeClr val="tx1">
                  <a:lumMod val="75000"/>
                  <a:lumOff val="25000"/>
                </a:schemeClr>
              </a:gs>
              <a:gs pos="56000">
                <a:srgbClr val="FFFFFF"/>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02" name="Picture 3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303"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COMBINING PLOTS</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304" name="文本框 4"/>
          <p:cNvSpPr txBox="1"/>
          <p:nvPr/>
        </p:nvSpPr>
        <p:spPr>
          <a:xfrm>
            <a:off x="89011" y="672797"/>
            <a:ext cx="6023971" cy="5940088"/>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CA" sz="2000" dirty="0" smtClean="0">
              <a:latin typeface="Narkisim" panose="020E0502050101010101" pitchFamily="34" charset="-79"/>
              <a:cs typeface="Narkisim" panose="020E0502050101010101" pitchFamily="34" charset="-79"/>
            </a:endParaRPr>
          </a:p>
          <a:p>
            <a:endParaRPr lang="en-CA" sz="2000" dirty="0">
              <a:latin typeface="Narkisim" panose="020E0502050101010101" pitchFamily="34" charset="-79"/>
              <a:cs typeface="Narkisim" panose="020E0502050101010101" pitchFamily="34" charset="-79"/>
            </a:endParaRPr>
          </a:p>
          <a:p>
            <a:r>
              <a:rPr lang="en-CA" sz="2000" dirty="0" smtClean="0">
                <a:latin typeface="Narkisim" panose="020E0502050101010101" pitchFamily="34" charset="-79"/>
                <a:cs typeface="Narkisim" panose="020E0502050101010101" pitchFamily="34" charset="-79"/>
              </a:rPr>
              <a:t>Combine </a:t>
            </a:r>
            <a:r>
              <a:rPr lang="en-CA" sz="2000" dirty="0">
                <a:latin typeface="Narkisim" panose="020E0502050101010101" pitchFamily="34" charset="-79"/>
                <a:cs typeface="Narkisim" panose="020E0502050101010101" pitchFamily="34" charset="-79"/>
              </a:rPr>
              <a:t>all the matrices into one to make it easier to create </a:t>
            </a:r>
            <a:r>
              <a:rPr lang="en-CA" sz="2000" dirty="0" err="1">
                <a:latin typeface="Narkisim" panose="020E0502050101010101" pitchFamily="34" charset="-79"/>
                <a:cs typeface="Narkisim" panose="020E0502050101010101" pitchFamily="34" charset="-79"/>
              </a:rPr>
              <a:t>ggplot</a:t>
            </a:r>
            <a:r>
              <a:rPr lang="en-CA" sz="2000" dirty="0">
                <a:latin typeface="Narkisim" panose="020E0502050101010101" pitchFamily="34" charset="-79"/>
                <a:cs typeface="Narkisim" panose="020E0502050101010101" pitchFamily="34" charset="-79"/>
              </a:rPr>
              <a:t> encompassing all data.</a:t>
            </a:r>
          </a:p>
          <a:p>
            <a:endParaRPr lang="en-CA" sz="2000" dirty="0">
              <a:latin typeface="Narkisim" panose="020E0502050101010101" pitchFamily="34" charset="-79"/>
              <a:cs typeface="Narkisim" panose="020E0502050101010101" pitchFamily="34" charset="-79"/>
            </a:endParaRPr>
          </a:p>
          <a:p>
            <a:r>
              <a:rPr lang="en-CA" sz="2000" dirty="0">
                <a:latin typeface="Narkisim" panose="020E0502050101010101" pitchFamily="34" charset="-79"/>
                <a:cs typeface="Narkisim" panose="020E0502050101010101" pitchFamily="34" charset="-79"/>
              </a:rPr>
              <a:t>Use </a:t>
            </a:r>
            <a:r>
              <a:rPr lang="en-CA" sz="2000" dirty="0" err="1">
                <a:latin typeface="Narkisim" panose="020E0502050101010101" pitchFamily="34" charset="-79"/>
                <a:cs typeface="Narkisim" panose="020E0502050101010101" pitchFamily="34" charset="-79"/>
              </a:rPr>
              <a:t>cbind</a:t>
            </a:r>
            <a:r>
              <a:rPr lang="en-CA" sz="2000" dirty="0">
                <a:latin typeface="Narkisim" panose="020E0502050101010101" pitchFamily="34" charset="-79"/>
                <a:cs typeface="Narkisim" panose="020E0502050101010101" pitchFamily="34" charset="-79"/>
              </a:rPr>
              <a:t>: all our data have the same dates. </a:t>
            </a:r>
          </a:p>
          <a:p>
            <a:r>
              <a:rPr lang="en-CA" sz="2000" dirty="0">
                <a:latin typeface="Narkisim" panose="020E0502050101010101" pitchFamily="34" charset="-79"/>
                <a:cs typeface="Narkisim" panose="020E0502050101010101" pitchFamily="34" charset="-79"/>
              </a:rPr>
              <a:t>*Tip: -review the data(</a:t>
            </a:r>
            <a:r>
              <a:rPr lang="en-CA" sz="2000" dirty="0" err="1">
                <a:latin typeface="Narkisim" panose="020E0502050101010101" pitchFamily="34" charset="-79"/>
                <a:cs typeface="Narkisim" panose="020E0502050101010101" pitchFamily="34" charset="-79"/>
              </a:rPr>
              <a:t>ie</a:t>
            </a:r>
            <a:r>
              <a:rPr lang="en-CA" sz="2000" dirty="0">
                <a:latin typeface="Narkisim" panose="020E0502050101010101" pitchFamily="34" charset="-79"/>
                <a:cs typeface="Narkisim" panose="020E0502050101010101" pitchFamily="34" charset="-79"/>
              </a:rPr>
              <a:t>. duplicate function removed Maize and needed to be manually added</a:t>
            </a:r>
          </a:p>
          <a:p>
            <a:r>
              <a:rPr lang="en-CA" sz="2000" dirty="0">
                <a:latin typeface="Narkisim" panose="020E0502050101010101" pitchFamily="34" charset="-79"/>
                <a:cs typeface="Narkisim" panose="020E0502050101010101" pitchFamily="34" charset="-79"/>
              </a:rPr>
              <a:t>        -to organize better, we can rearrange the columns</a:t>
            </a:r>
          </a:p>
          <a:p>
            <a:endParaRPr lang="en-CA" sz="2000" dirty="0">
              <a:latin typeface="Narkisim" panose="020E0502050101010101" pitchFamily="34" charset="-79"/>
              <a:cs typeface="Narkisim" panose="020E0502050101010101" pitchFamily="34" charset="-79"/>
            </a:endParaRPr>
          </a:p>
          <a:p>
            <a:r>
              <a:rPr lang="en-CA" sz="2000" dirty="0">
                <a:latin typeface="Narkisim" panose="020E0502050101010101" pitchFamily="34" charset="-79"/>
                <a:cs typeface="Narkisim" panose="020E0502050101010101" pitchFamily="34" charset="-79"/>
              </a:rPr>
              <a:t>```{r, warning=FALSE, results='hide'}</a:t>
            </a:r>
          </a:p>
          <a:p>
            <a:r>
              <a:rPr lang="en-CA" sz="2000" dirty="0" err="1">
                <a:latin typeface="Narkisim" panose="020E0502050101010101" pitchFamily="34" charset="-79"/>
                <a:cs typeface="Narkisim" panose="020E0502050101010101" pitchFamily="34" charset="-79"/>
              </a:rPr>
              <a:t>alldata</a:t>
            </a:r>
            <a:r>
              <a:rPr lang="en-CA" sz="2000" dirty="0">
                <a:latin typeface="Narkisim" panose="020E0502050101010101" pitchFamily="34" charset="-79"/>
                <a:cs typeface="Narkisim" panose="020E0502050101010101" pitchFamily="34" charset="-79"/>
              </a:rPr>
              <a:t> &lt;- </a:t>
            </a:r>
            <a:r>
              <a:rPr lang="en-CA" sz="2000" dirty="0" err="1">
                <a:latin typeface="Narkisim" panose="020E0502050101010101" pitchFamily="34" charset="-79"/>
                <a:cs typeface="Narkisim" panose="020E0502050101010101" pitchFamily="34" charset="-79"/>
              </a:rPr>
              <a:t>cbind</a:t>
            </a:r>
            <a:r>
              <a:rPr lang="en-CA" sz="2000" dirty="0">
                <a:latin typeface="Narkisim" panose="020E0502050101010101" pitchFamily="34" charset="-79"/>
                <a:cs typeface="Narkisim" panose="020E0502050101010101" pitchFamily="34" charset="-79"/>
              </a:rPr>
              <a:t>(Bolivia, Columbia, Brazil, Guyana, </a:t>
            </a:r>
            <a:r>
              <a:rPr lang="en-CA" sz="2000" dirty="0" err="1">
                <a:latin typeface="Narkisim" panose="020E0502050101010101" pitchFamily="34" charset="-79"/>
                <a:cs typeface="Narkisim" panose="020E0502050101010101" pitchFamily="34" charset="-79"/>
              </a:rPr>
              <a:t>arg.data</a:t>
            </a:r>
            <a:r>
              <a:rPr lang="en-CA" sz="2000" dirty="0">
                <a:latin typeface="Narkisim" panose="020E0502050101010101" pitchFamily="34" charset="-79"/>
                <a:cs typeface="Narkisim" panose="020E0502050101010101" pitchFamily="34" charset="-79"/>
              </a:rPr>
              <a:t>, </a:t>
            </a:r>
            <a:r>
              <a:rPr lang="en-CA" sz="2000" dirty="0" err="1">
                <a:latin typeface="Narkisim" panose="020E0502050101010101" pitchFamily="34" charset="-79"/>
                <a:cs typeface="Narkisim" panose="020E0502050101010101" pitchFamily="34" charset="-79"/>
              </a:rPr>
              <a:t>par.x</a:t>
            </a:r>
            <a:r>
              <a:rPr lang="en-CA" sz="2000" dirty="0">
                <a:latin typeface="Narkisim" panose="020E0502050101010101" pitchFamily="34" charset="-79"/>
                <a:cs typeface="Narkisim" panose="020E0502050101010101" pitchFamily="34" charset="-79"/>
              </a:rPr>
              <a:t>)</a:t>
            </a:r>
          </a:p>
          <a:p>
            <a:r>
              <a:rPr lang="en-CA" sz="2000" dirty="0" err="1">
                <a:latin typeface="Narkisim" panose="020E0502050101010101" pitchFamily="34" charset="-79"/>
                <a:cs typeface="Narkisim" panose="020E0502050101010101" pitchFamily="34" charset="-79"/>
              </a:rPr>
              <a:t>duplicated.columns</a:t>
            </a:r>
            <a:r>
              <a:rPr lang="en-CA" sz="2000" dirty="0">
                <a:latin typeface="Narkisim" panose="020E0502050101010101" pitchFamily="34" charset="-79"/>
                <a:cs typeface="Narkisim" panose="020E0502050101010101" pitchFamily="34" charset="-79"/>
              </a:rPr>
              <a:t> &lt;- duplicated(t(</a:t>
            </a:r>
            <a:r>
              <a:rPr lang="en-CA" sz="2000" dirty="0" err="1">
                <a:latin typeface="Narkisim" panose="020E0502050101010101" pitchFamily="34" charset="-79"/>
                <a:cs typeface="Narkisim" panose="020E0502050101010101" pitchFamily="34" charset="-79"/>
              </a:rPr>
              <a:t>alldata</a:t>
            </a:r>
            <a:r>
              <a:rPr lang="en-CA" sz="2000" dirty="0">
                <a:latin typeface="Narkisim" panose="020E0502050101010101" pitchFamily="34" charset="-79"/>
                <a:cs typeface="Narkisim" panose="020E0502050101010101" pitchFamily="34" charset="-79"/>
              </a:rPr>
              <a:t>))</a:t>
            </a:r>
          </a:p>
          <a:p>
            <a:r>
              <a:rPr lang="en-CA" sz="2000" dirty="0" err="1">
                <a:latin typeface="Narkisim" panose="020E0502050101010101" pitchFamily="34" charset="-79"/>
                <a:cs typeface="Narkisim" panose="020E0502050101010101" pitchFamily="34" charset="-79"/>
              </a:rPr>
              <a:t>all.data</a:t>
            </a:r>
            <a:r>
              <a:rPr lang="en-CA" sz="2000" dirty="0">
                <a:latin typeface="Narkisim" panose="020E0502050101010101" pitchFamily="34" charset="-79"/>
                <a:cs typeface="Narkisim" panose="020E0502050101010101" pitchFamily="34" charset="-79"/>
              </a:rPr>
              <a:t> &lt;- </a:t>
            </a:r>
            <a:r>
              <a:rPr lang="en-CA" sz="2000" dirty="0" err="1">
                <a:latin typeface="Narkisim" panose="020E0502050101010101" pitchFamily="34" charset="-79"/>
                <a:cs typeface="Narkisim" panose="020E0502050101010101" pitchFamily="34" charset="-79"/>
              </a:rPr>
              <a:t>alldata</a:t>
            </a:r>
            <a:r>
              <a:rPr lang="en-CA" sz="2000" dirty="0">
                <a:latin typeface="Narkisim" panose="020E0502050101010101" pitchFamily="34" charset="-79"/>
                <a:cs typeface="Narkisim" panose="020E0502050101010101" pitchFamily="34" charset="-79"/>
              </a:rPr>
              <a:t>[, !</a:t>
            </a:r>
            <a:r>
              <a:rPr lang="en-CA" sz="2000" dirty="0" err="1">
                <a:latin typeface="Narkisim" panose="020E0502050101010101" pitchFamily="34" charset="-79"/>
                <a:cs typeface="Narkisim" panose="020E0502050101010101" pitchFamily="34" charset="-79"/>
              </a:rPr>
              <a:t>duplicated.columns</a:t>
            </a:r>
            <a:r>
              <a:rPr lang="en-CA" sz="2000" dirty="0">
                <a:latin typeface="Narkisim" panose="020E0502050101010101" pitchFamily="34" charset="-79"/>
                <a:cs typeface="Narkisim" panose="020E0502050101010101" pitchFamily="34" charset="-79"/>
              </a:rPr>
              <a:t>]</a:t>
            </a:r>
          </a:p>
          <a:p>
            <a:r>
              <a:rPr lang="en-CA" sz="2000" dirty="0" err="1">
                <a:latin typeface="Narkisim" panose="020E0502050101010101" pitchFamily="34" charset="-79"/>
                <a:cs typeface="Narkisim" panose="020E0502050101010101" pitchFamily="34" charset="-79"/>
              </a:rPr>
              <a:t>all.data</a:t>
            </a:r>
            <a:r>
              <a:rPr lang="en-CA" sz="2000" dirty="0">
                <a:latin typeface="Narkisim" panose="020E0502050101010101" pitchFamily="34" charset="-79"/>
                <a:cs typeface="Narkisim" panose="020E0502050101010101" pitchFamily="34" charset="-79"/>
              </a:rPr>
              <a:t> &lt;- </a:t>
            </a:r>
            <a:r>
              <a:rPr lang="en-CA" sz="2000" dirty="0" err="1">
                <a:latin typeface="Narkisim" panose="020E0502050101010101" pitchFamily="34" charset="-79"/>
                <a:cs typeface="Narkisim" panose="020E0502050101010101" pitchFamily="34" charset="-79"/>
              </a:rPr>
              <a:t>cbind</a:t>
            </a:r>
            <a:r>
              <a:rPr lang="en-CA" sz="2000" dirty="0">
                <a:latin typeface="Narkisim" panose="020E0502050101010101" pitchFamily="34" charset="-79"/>
                <a:cs typeface="Narkisim" panose="020E0502050101010101" pitchFamily="34" charset="-79"/>
              </a:rPr>
              <a:t>(</a:t>
            </a:r>
            <a:r>
              <a:rPr lang="en-CA" sz="2000" dirty="0" err="1">
                <a:latin typeface="Narkisim" panose="020E0502050101010101" pitchFamily="34" charset="-79"/>
                <a:cs typeface="Narkisim" panose="020E0502050101010101" pitchFamily="34" charset="-79"/>
              </a:rPr>
              <a:t>all.data</a:t>
            </a:r>
            <a:r>
              <a:rPr lang="en-CA" sz="2000" dirty="0">
                <a:latin typeface="Narkisim" panose="020E0502050101010101" pitchFamily="34" charset="-79"/>
                <a:cs typeface="Narkisim" panose="020E0502050101010101" pitchFamily="34" charset="-79"/>
              </a:rPr>
              <a:t>, </a:t>
            </a:r>
            <a:r>
              <a:rPr lang="en-CA" sz="2000" dirty="0" err="1">
                <a:latin typeface="Narkisim" panose="020E0502050101010101" pitchFamily="34" charset="-79"/>
                <a:cs typeface="Narkisim" panose="020E0502050101010101" pitchFamily="34" charset="-79"/>
              </a:rPr>
              <a:t>com$Maize</a:t>
            </a:r>
            <a:r>
              <a:rPr lang="en-CA" sz="2000" dirty="0">
                <a:latin typeface="Narkisim" panose="020E0502050101010101" pitchFamily="34" charset="-79"/>
                <a:cs typeface="Narkisim" panose="020E0502050101010101" pitchFamily="34" charset="-79"/>
              </a:rPr>
              <a:t>)</a:t>
            </a:r>
          </a:p>
          <a:p>
            <a:r>
              <a:rPr lang="en-CA" sz="2000" dirty="0">
                <a:latin typeface="Narkisim" panose="020E0502050101010101" pitchFamily="34" charset="-79"/>
                <a:cs typeface="Narkisim" panose="020E0502050101010101" pitchFamily="34" charset="-79"/>
              </a:rPr>
              <a:t>names(</a:t>
            </a:r>
            <a:r>
              <a:rPr lang="en-CA" sz="2000" dirty="0" err="1">
                <a:latin typeface="Narkisim" panose="020E0502050101010101" pitchFamily="34" charset="-79"/>
                <a:cs typeface="Narkisim" panose="020E0502050101010101" pitchFamily="34" charset="-79"/>
              </a:rPr>
              <a:t>all.data</a:t>
            </a:r>
            <a:r>
              <a:rPr lang="en-CA" sz="2000" dirty="0">
                <a:latin typeface="Narkisim" panose="020E0502050101010101" pitchFamily="34" charset="-79"/>
                <a:cs typeface="Narkisim" panose="020E0502050101010101" pitchFamily="34" charset="-79"/>
              </a:rPr>
              <a:t>)[21] &lt;- "Maize"</a:t>
            </a:r>
          </a:p>
          <a:p>
            <a:r>
              <a:rPr lang="en-CA" sz="2000" dirty="0">
                <a:latin typeface="Narkisim" panose="020E0502050101010101" pitchFamily="34" charset="-79"/>
                <a:cs typeface="Narkisim" panose="020E0502050101010101" pitchFamily="34" charset="-79"/>
              </a:rPr>
              <a:t>names(</a:t>
            </a:r>
            <a:r>
              <a:rPr lang="en-CA" sz="2000" dirty="0" err="1">
                <a:latin typeface="Narkisim" panose="020E0502050101010101" pitchFamily="34" charset="-79"/>
                <a:cs typeface="Narkisim" panose="020E0502050101010101" pitchFamily="34" charset="-79"/>
              </a:rPr>
              <a:t>all.data</a:t>
            </a:r>
            <a:r>
              <a:rPr lang="en-CA" sz="2000" dirty="0">
                <a:latin typeface="Narkisim" panose="020E0502050101010101" pitchFamily="34" charset="-79"/>
                <a:cs typeface="Narkisim" panose="020E0502050101010101" pitchFamily="34" charset="-79"/>
              </a:rPr>
              <a:t>)</a:t>
            </a:r>
          </a:p>
          <a:p>
            <a:r>
              <a:rPr lang="en-CA" sz="2000" dirty="0">
                <a:latin typeface="Narkisim" panose="020E0502050101010101" pitchFamily="34" charset="-79"/>
                <a:cs typeface="Narkisim" panose="020E0502050101010101" pitchFamily="34" charset="-79"/>
              </a:rPr>
              <a:t>```</a:t>
            </a:r>
          </a:p>
        </p:txBody>
      </p:sp>
      <p:sp>
        <p:nvSpPr>
          <p:cNvPr id="320" name="TextBox 319"/>
          <p:cNvSpPr txBox="1"/>
          <p:nvPr/>
        </p:nvSpPr>
        <p:spPr>
          <a:xfrm>
            <a:off x="89011" y="672797"/>
            <a:ext cx="6023971"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a:cs typeface="Narkisim" panose="020E0502050101010101" pitchFamily="34" charset="-79"/>
              </a:rPr>
              <a:t>COMBINING MATRICES</a:t>
            </a:r>
            <a:endParaRPr lang="en-CA" sz="2400" dirty="0">
              <a:solidFill>
                <a:srgbClr val="25679E"/>
              </a:solidFill>
              <a:latin typeface="Narkisim" panose="020E0502050101010101" pitchFamily="34" charset="-79"/>
              <a:cs typeface="Narkisim" panose="020E0502050101010101" pitchFamily="34" charset="-79"/>
            </a:endParaRPr>
          </a:p>
        </p:txBody>
      </p:sp>
      <p:sp>
        <p:nvSpPr>
          <p:cNvPr id="321" name="文本框 4"/>
          <p:cNvSpPr txBox="1"/>
          <p:nvPr/>
        </p:nvSpPr>
        <p:spPr>
          <a:xfrm>
            <a:off x="6168029" y="672797"/>
            <a:ext cx="6023971" cy="6109365"/>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CA" sz="2000" dirty="0" smtClean="0">
              <a:latin typeface="Narkisim" panose="020E0502050101010101" pitchFamily="34" charset="-79"/>
              <a:cs typeface="Narkisim" panose="020E0502050101010101" pitchFamily="34" charset="-79"/>
            </a:endParaRPr>
          </a:p>
          <a:p>
            <a:endParaRPr lang="en-CA" sz="2000" dirty="0" smtClean="0">
              <a:latin typeface="Narkisim" panose="020E0502050101010101" pitchFamily="34" charset="-79"/>
              <a:cs typeface="Narkisim" panose="020E0502050101010101" pitchFamily="34" charset="-79"/>
            </a:endParaRPr>
          </a:p>
          <a:p>
            <a:r>
              <a:rPr lang="en-CA" sz="2000" dirty="0" smtClean="0">
                <a:latin typeface="Narkisim" panose="020E0502050101010101" pitchFamily="34" charset="-79"/>
                <a:cs typeface="Narkisim" panose="020E0502050101010101" pitchFamily="34" charset="-79"/>
              </a:rPr>
              <a:t>1</a:t>
            </a:r>
            <a:r>
              <a:rPr lang="en-CA" sz="2000" dirty="0">
                <a:latin typeface="Narkisim" panose="020E0502050101010101" pitchFamily="34" charset="-79"/>
                <a:cs typeface="Narkisim" panose="020E0502050101010101" pitchFamily="34" charset="-79"/>
              </a:rPr>
              <a:t>. We must select the data that we need - in this case the exchange rates. _Since we renamed the variable names, it is easier for us to call them._</a:t>
            </a:r>
          </a:p>
          <a:p>
            <a:r>
              <a:rPr lang="en-CA" sz="2000" dirty="0">
                <a:latin typeface="Narkisim" panose="020E0502050101010101" pitchFamily="34" charset="-79"/>
                <a:cs typeface="Narkisim" panose="020E0502050101010101" pitchFamily="34" charset="-79"/>
              </a:rPr>
              <a:t>2. Use mutate to the data to create a rate.</a:t>
            </a:r>
          </a:p>
          <a:p>
            <a:r>
              <a:rPr lang="en-CA" sz="2000" dirty="0">
                <a:latin typeface="Narkisim" panose="020E0502050101010101" pitchFamily="34" charset="-79"/>
                <a:cs typeface="Narkisim" panose="020E0502050101010101" pitchFamily="34" charset="-79"/>
              </a:rPr>
              <a:t>3. </a:t>
            </a:r>
            <a:r>
              <a:rPr lang="en-CA" sz="2000" dirty="0" smtClean="0">
                <a:latin typeface="Narkisim" panose="020E0502050101010101" pitchFamily="34" charset="-79"/>
                <a:cs typeface="Narkisim" panose="020E0502050101010101" pitchFamily="34" charset="-79"/>
              </a:rPr>
              <a:t>Added </a:t>
            </a:r>
            <a:r>
              <a:rPr lang="en-CA" sz="2000" dirty="0">
                <a:latin typeface="Narkisim" panose="020E0502050101010101" pitchFamily="34" charset="-79"/>
                <a:cs typeface="Narkisim" panose="020E0502050101010101" pitchFamily="34" charset="-79"/>
              </a:rPr>
              <a:t>a sequence of numbers so that there is a general percent change in y for all the variables to compare to. </a:t>
            </a:r>
          </a:p>
          <a:p>
            <a:r>
              <a:rPr lang="en-CA" sz="1500" dirty="0">
                <a:latin typeface="Narkisim" panose="020E0502050101010101" pitchFamily="34" charset="-79"/>
                <a:cs typeface="Narkisim" panose="020E0502050101010101" pitchFamily="34" charset="-79"/>
              </a:rPr>
              <a:t>**Remember to add the piping functions and not to add on the last one or else it will go on infinitely</a:t>
            </a:r>
            <a:r>
              <a:rPr lang="en-CA" sz="1500" dirty="0" smtClean="0">
                <a:latin typeface="Narkisim" panose="020E0502050101010101" pitchFamily="34" charset="-79"/>
                <a:cs typeface="Narkisim" panose="020E0502050101010101" pitchFamily="34" charset="-79"/>
              </a:rPr>
              <a:t>**</a:t>
            </a:r>
            <a:endParaRPr lang="en-CA" sz="1500" dirty="0">
              <a:latin typeface="Narkisim" panose="020E0502050101010101" pitchFamily="34" charset="-79"/>
              <a:cs typeface="Narkisim" panose="020E0502050101010101" pitchFamily="34" charset="-79"/>
            </a:endParaRPr>
          </a:p>
          <a:p>
            <a:endParaRPr lang="en-CA" sz="500" dirty="0">
              <a:latin typeface="Narkisim" panose="020E0502050101010101" pitchFamily="34" charset="-79"/>
              <a:cs typeface="Narkisim" panose="020E0502050101010101" pitchFamily="34" charset="-79"/>
            </a:endParaRPr>
          </a:p>
          <a:p>
            <a:r>
              <a:rPr lang="en-CA" sz="1400" dirty="0">
                <a:latin typeface="Narkisim" panose="020E0502050101010101" pitchFamily="34" charset="-79"/>
                <a:cs typeface="Narkisim" panose="020E0502050101010101" pitchFamily="34" charset="-79"/>
              </a:rPr>
              <a:t>```{r, warning=FALSE, results='hide'}</a:t>
            </a:r>
          </a:p>
          <a:p>
            <a:r>
              <a:rPr lang="en-CA" sz="1400" dirty="0" err="1">
                <a:latin typeface="Narkisim" panose="020E0502050101010101" pitchFamily="34" charset="-79"/>
                <a:cs typeface="Narkisim" panose="020E0502050101010101" pitchFamily="34" charset="-79"/>
              </a:rPr>
              <a:t>FX.delta</a:t>
            </a:r>
            <a:r>
              <a:rPr lang="en-CA" sz="1400" dirty="0">
                <a:latin typeface="Narkisim" panose="020E0502050101010101" pitchFamily="34" charset="-79"/>
                <a:cs typeface="Narkisim" panose="020E0502050101010101" pitchFamily="34" charset="-79"/>
              </a:rPr>
              <a:t> &lt;- </a:t>
            </a:r>
            <a:r>
              <a:rPr lang="en-CA" sz="1400" dirty="0" err="1">
                <a:latin typeface="Narkisim" panose="020E0502050101010101" pitchFamily="34" charset="-79"/>
                <a:cs typeface="Narkisim" panose="020E0502050101010101" pitchFamily="34" charset="-79"/>
              </a:rPr>
              <a:t>all.data</a:t>
            </a:r>
            <a:r>
              <a:rPr lang="en-CA" sz="1400" dirty="0">
                <a:latin typeface="Narkisim" panose="020E0502050101010101" pitchFamily="34" charset="-79"/>
                <a:cs typeface="Narkisim" panose="020E0502050101010101" pitchFamily="34" charset="-79"/>
              </a:rPr>
              <a:t> %&gt;%</a:t>
            </a:r>
          </a:p>
          <a:p>
            <a:r>
              <a:rPr lang="en-CA" sz="1400" dirty="0">
                <a:latin typeface="Narkisim" panose="020E0502050101010101" pitchFamily="34" charset="-79"/>
                <a:cs typeface="Narkisim" panose="020E0502050101010101" pitchFamily="34" charset="-79"/>
              </a:rPr>
              <a:t>  select(Date, </a:t>
            </a:r>
            <a:r>
              <a:rPr lang="en-CA" sz="1400" dirty="0" err="1">
                <a:latin typeface="Narkisim" panose="020E0502050101010101" pitchFamily="34" charset="-79"/>
                <a:cs typeface="Narkisim" panose="020E0502050101010101" pitchFamily="34" charset="-79"/>
              </a:rPr>
              <a:t>FXBrazil</a:t>
            </a:r>
            <a:r>
              <a:rPr lang="en-CA" sz="1400" dirty="0">
                <a:latin typeface="Narkisim" panose="020E0502050101010101" pitchFamily="34" charset="-79"/>
                <a:cs typeface="Narkisim" panose="020E0502050101010101" pitchFamily="34" charset="-79"/>
              </a:rPr>
              <a:t>, </a:t>
            </a:r>
            <a:r>
              <a:rPr lang="en-CA" sz="1400" dirty="0" err="1">
                <a:latin typeface="Narkisim" panose="020E0502050101010101" pitchFamily="34" charset="-79"/>
                <a:cs typeface="Narkisim" panose="020E0502050101010101" pitchFamily="34" charset="-79"/>
              </a:rPr>
              <a:t>FXArgentina</a:t>
            </a:r>
            <a:r>
              <a:rPr lang="en-CA" sz="1400" dirty="0">
                <a:latin typeface="Narkisim" panose="020E0502050101010101" pitchFamily="34" charset="-79"/>
                <a:cs typeface="Narkisim" panose="020E0502050101010101" pitchFamily="34" charset="-79"/>
              </a:rPr>
              <a:t>, </a:t>
            </a:r>
            <a:r>
              <a:rPr lang="en-CA" sz="1400" dirty="0" err="1">
                <a:latin typeface="Narkisim" panose="020E0502050101010101" pitchFamily="34" charset="-79"/>
                <a:cs typeface="Narkisim" panose="020E0502050101010101" pitchFamily="34" charset="-79"/>
              </a:rPr>
              <a:t>FXcolumbia</a:t>
            </a:r>
            <a:r>
              <a:rPr lang="en-CA" sz="1400" dirty="0">
                <a:latin typeface="Narkisim" panose="020E0502050101010101" pitchFamily="34" charset="-79"/>
                <a:cs typeface="Narkisim" panose="020E0502050101010101" pitchFamily="34" charset="-79"/>
              </a:rPr>
              <a:t>, </a:t>
            </a:r>
            <a:r>
              <a:rPr lang="en-CA" sz="1400" dirty="0" err="1">
                <a:latin typeface="Narkisim" panose="020E0502050101010101" pitchFamily="34" charset="-79"/>
                <a:cs typeface="Narkisim" panose="020E0502050101010101" pitchFamily="34" charset="-79"/>
              </a:rPr>
              <a:t>FXboliva</a:t>
            </a:r>
            <a:r>
              <a:rPr lang="en-CA" sz="1400" dirty="0">
                <a:latin typeface="Narkisim" panose="020E0502050101010101" pitchFamily="34" charset="-79"/>
                <a:cs typeface="Narkisim" panose="020E0502050101010101" pitchFamily="34" charset="-79"/>
              </a:rPr>
              <a:t>, </a:t>
            </a:r>
            <a:r>
              <a:rPr lang="en-CA" sz="1400" dirty="0" err="1">
                <a:latin typeface="Narkisim" panose="020E0502050101010101" pitchFamily="34" charset="-79"/>
                <a:cs typeface="Narkisim" panose="020E0502050101010101" pitchFamily="34" charset="-79"/>
              </a:rPr>
              <a:t>FXParaguay</a:t>
            </a:r>
            <a:r>
              <a:rPr lang="en-CA" sz="1400" dirty="0">
                <a:latin typeface="Narkisim" panose="020E0502050101010101" pitchFamily="34" charset="-79"/>
                <a:cs typeface="Narkisim" panose="020E0502050101010101" pitchFamily="34" charset="-79"/>
              </a:rPr>
              <a:t>, </a:t>
            </a:r>
            <a:r>
              <a:rPr lang="en-CA" sz="1400" dirty="0" err="1">
                <a:latin typeface="Narkisim" panose="020E0502050101010101" pitchFamily="34" charset="-79"/>
                <a:cs typeface="Narkisim" panose="020E0502050101010101" pitchFamily="34" charset="-79"/>
              </a:rPr>
              <a:t>FXGuyana</a:t>
            </a:r>
            <a:r>
              <a:rPr lang="en-CA" sz="1400" dirty="0">
                <a:latin typeface="Narkisim" panose="020E0502050101010101" pitchFamily="34" charset="-79"/>
                <a:cs typeface="Narkisim" panose="020E0502050101010101" pitchFamily="34" charset="-79"/>
              </a:rPr>
              <a:t>) %&gt;%</a:t>
            </a:r>
          </a:p>
          <a:p>
            <a:r>
              <a:rPr lang="en-CA" sz="1400" dirty="0">
                <a:latin typeface="Narkisim" panose="020E0502050101010101" pitchFamily="34" charset="-79"/>
                <a:cs typeface="Narkisim" panose="020E0502050101010101" pitchFamily="34" charset="-79"/>
              </a:rPr>
              <a:t>  mutate(</a:t>
            </a:r>
            <a:r>
              <a:rPr lang="en-CA" sz="1400" dirty="0" err="1">
                <a:latin typeface="Narkisim" panose="020E0502050101010101" pitchFamily="34" charset="-79"/>
                <a:cs typeface="Narkisim" panose="020E0502050101010101" pitchFamily="34" charset="-79"/>
              </a:rPr>
              <a:t>Brazil.delta</a:t>
            </a:r>
            <a:r>
              <a:rPr lang="en-CA" sz="1400" dirty="0">
                <a:latin typeface="Narkisim" panose="020E0502050101010101" pitchFamily="34" charset="-79"/>
                <a:cs typeface="Narkisim" panose="020E0502050101010101" pitchFamily="34" charset="-79"/>
              </a:rPr>
              <a:t> = 100*((</a:t>
            </a:r>
            <a:r>
              <a:rPr lang="en-CA" sz="1400" dirty="0" err="1">
                <a:latin typeface="Narkisim" panose="020E0502050101010101" pitchFamily="34" charset="-79"/>
                <a:cs typeface="Narkisim" panose="020E0502050101010101" pitchFamily="34" charset="-79"/>
              </a:rPr>
              <a:t>FXBrazil</a:t>
            </a:r>
            <a:r>
              <a:rPr lang="en-CA" sz="1400" dirty="0">
                <a:latin typeface="Narkisim" panose="020E0502050101010101" pitchFamily="34" charset="-79"/>
                <a:cs typeface="Narkisim" panose="020E0502050101010101" pitchFamily="34" charset="-79"/>
              </a:rPr>
              <a:t> - lag(</a:t>
            </a:r>
            <a:r>
              <a:rPr lang="en-CA" sz="1400" dirty="0" err="1">
                <a:latin typeface="Narkisim" panose="020E0502050101010101" pitchFamily="34" charset="-79"/>
                <a:cs typeface="Narkisim" panose="020E0502050101010101" pitchFamily="34" charset="-79"/>
              </a:rPr>
              <a:t>FXBrazil</a:t>
            </a:r>
            <a:r>
              <a:rPr lang="en-CA" sz="1400" dirty="0">
                <a:latin typeface="Narkisim" panose="020E0502050101010101" pitchFamily="34" charset="-79"/>
                <a:cs typeface="Narkisim" panose="020E0502050101010101" pitchFamily="34" charset="-79"/>
              </a:rPr>
              <a:t>)))/</a:t>
            </a:r>
            <a:r>
              <a:rPr lang="en-CA" sz="1400" dirty="0" err="1">
                <a:latin typeface="Narkisim" panose="020E0502050101010101" pitchFamily="34" charset="-79"/>
                <a:cs typeface="Narkisim" panose="020E0502050101010101" pitchFamily="34" charset="-79"/>
              </a:rPr>
              <a:t>FXBrazil</a:t>
            </a:r>
            <a:r>
              <a:rPr lang="en-CA" sz="1400" dirty="0">
                <a:latin typeface="Narkisim" panose="020E0502050101010101" pitchFamily="34" charset="-79"/>
                <a:cs typeface="Narkisim" panose="020E0502050101010101" pitchFamily="34" charset="-79"/>
              </a:rPr>
              <a:t>) %&gt;%</a:t>
            </a:r>
          </a:p>
          <a:p>
            <a:r>
              <a:rPr lang="en-CA" sz="1400" dirty="0">
                <a:latin typeface="Narkisim" panose="020E0502050101010101" pitchFamily="34" charset="-79"/>
                <a:cs typeface="Narkisim" panose="020E0502050101010101" pitchFamily="34" charset="-79"/>
              </a:rPr>
              <a:t>  mutate(</a:t>
            </a:r>
            <a:r>
              <a:rPr lang="en-CA" sz="1400" dirty="0" err="1">
                <a:latin typeface="Narkisim" panose="020E0502050101010101" pitchFamily="34" charset="-79"/>
                <a:cs typeface="Narkisim" panose="020E0502050101010101" pitchFamily="34" charset="-79"/>
              </a:rPr>
              <a:t>Argentina.delta</a:t>
            </a:r>
            <a:r>
              <a:rPr lang="en-CA" sz="1400" dirty="0">
                <a:latin typeface="Narkisim" panose="020E0502050101010101" pitchFamily="34" charset="-79"/>
                <a:cs typeface="Narkisim" panose="020E0502050101010101" pitchFamily="34" charset="-79"/>
              </a:rPr>
              <a:t> = 100*((</a:t>
            </a:r>
            <a:r>
              <a:rPr lang="en-CA" sz="1400" dirty="0" err="1">
                <a:latin typeface="Narkisim" panose="020E0502050101010101" pitchFamily="34" charset="-79"/>
                <a:cs typeface="Narkisim" panose="020E0502050101010101" pitchFamily="34" charset="-79"/>
              </a:rPr>
              <a:t>FXArgentina</a:t>
            </a:r>
            <a:r>
              <a:rPr lang="en-CA" sz="1400" dirty="0">
                <a:latin typeface="Narkisim" panose="020E0502050101010101" pitchFamily="34" charset="-79"/>
                <a:cs typeface="Narkisim" panose="020E0502050101010101" pitchFamily="34" charset="-79"/>
              </a:rPr>
              <a:t> - lag(</a:t>
            </a:r>
            <a:r>
              <a:rPr lang="en-CA" sz="1400" dirty="0" err="1">
                <a:latin typeface="Narkisim" panose="020E0502050101010101" pitchFamily="34" charset="-79"/>
                <a:cs typeface="Narkisim" panose="020E0502050101010101" pitchFamily="34" charset="-79"/>
              </a:rPr>
              <a:t>FXArgentina</a:t>
            </a:r>
            <a:r>
              <a:rPr lang="en-CA" sz="1400" dirty="0">
                <a:latin typeface="Narkisim" panose="020E0502050101010101" pitchFamily="34" charset="-79"/>
                <a:cs typeface="Narkisim" panose="020E0502050101010101" pitchFamily="34" charset="-79"/>
              </a:rPr>
              <a:t>)))/</a:t>
            </a:r>
            <a:r>
              <a:rPr lang="en-CA" sz="1400" dirty="0" err="1">
                <a:latin typeface="Narkisim" panose="020E0502050101010101" pitchFamily="34" charset="-79"/>
                <a:cs typeface="Narkisim" panose="020E0502050101010101" pitchFamily="34" charset="-79"/>
              </a:rPr>
              <a:t>FXArgentina</a:t>
            </a:r>
            <a:r>
              <a:rPr lang="en-CA" sz="1400" dirty="0">
                <a:latin typeface="Narkisim" panose="020E0502050101010101" pitchFamily="34" charset="-79"/>
                <a:cs typeface="Narkisim" panose="020E0502050101010101" pitchFamily="34" charset="-79"/>
              </a:rPr>
              <a:t>) %&gt;%</a:t>
            </a:r>
          </a:p>
          <a:p>
            <a:r>
              <a:rPr lang="en-CA" sz="1400" dirty="0">
                <a:latin typeface="Narkisim" panose="020E0502050101010101" pitchFamily="34" charset="-79"/>
                <a:cs typeface="Narkisim" panose="020E0502050101010101" pitchFamily="34" charset="-79"/>
              </a:rPr>
              <a:t>  mutate(</a:t>
            </a:r>
            <a:r>
              <a:rPr lang="en-CA" sz="1400" dirty="0" err="1">
                <a:latin typeface="Narkisim" panose="020E0502050101010101" pitchFamily="34" charset="-79"/>
                <a:cs typeface="Narkisim" panose="020E0502050101010101" pitchFamily="34" charset="-79"/>
              </a:rPr>
              <a:t>Columbia.delta</a:t>
            </a:r>
            <a:r>
              <a:rPr lang="en-CA" sz="1400" dirty="0">
                <a:latin typeface="Narkisim" panose="020E0502050101010101" pitchFamily="34" charset="-79"/>
                <a:cs typeface="Narkisim" panose="020E0502050101010101" pitchFamily="34" charset="-79"/>
              </a:rPr>
              <a:t> = 100*((</a:t>
            </a:r>
            <a:r>
              <a:rPr lang="en-CA" sz="1400" dirty="0" err="1">
                <a:latin typeface="Narkisim" panose="020E0502050101010101" pitchFamily="34" charset="-79"/>
                <a:cs typeface="Narkisim" panose="020E0502050101010101" pitchFamily="34" charset="-79"/>
              </a:rPr>
              <a:t>FXcolumbia</a:t>
            </a:r>
            <a:r>
              <a:rPr lang="en-CA" sz="1400" dirty="0">
                <a:latin typeface="Narkisim" panose="020E0502050101010101" pitchFamily="34" charset="-79"/>
                <a:cs typeface="Narkisim" panose="020E0502050101010101" pitchFamily="34" charset="-79"/>
              </a:rPr>
              <a:t> - lag(</a:t>
            </a:r>
            <a:r>
              <a:rPr lang="en-CA" sz="1400" dirty="0" err="1">
                <a:latin typeface="Narkisim" panose="020E0502050101010101" pitchFamily="34" charset="-79"/>
                <a:cs typeface="Narkisim" panose="020E0502050101010101" pitchFamily="34" charset="-79"/>
              </a:rPr>
              <a:t>FXcolumbia</a:t>
            </a:r>
            <a:r>
              <a:rPr lang="en-CA" sz="1400" dirty="0">
                <a:latin typeface="Narkisim" panose="020E0502050101010101" pitchFamily="34" charset="-79"/>
                <a:cs typeface="Narkisim" panose="020E0502050101010101" pitchFamily="34" charset="-79"/>
              </a:rPr>
              <a:t>)))/</a:t>
            </a:r>
            <a:r>
              <a:rPr lang="en-CA" sz="1400" dirty="0" err="1">
                <a:latin typeface="Narkisim" panose="020E0502050101010101" pitchFamily="34" charset="-79"/>
                <a:cs typeface="Narkisim" panose="020E0502050101010101" pitchFamily="34" charset="-79"/>
              </a:rPr>
              <a:t>FXcolumbia</a:t>
            </a:r>
            <a:r>
              <a:rPr lang="en-CA" sz="1400" dirty="0">
                <a:latin typeface="Narkisim" panose="020E0502050101010101" pitchFamily="34" charset="-79"/>
                <a:cs typeface="Narkisim" panose="020E0502050101010101" pitchFamily="34" charset="-79"/>
              </a:rPr>
              <a:t>) %&gt;%</a:t>
            </a:r>
          </a:p>
          <a:p>
            <a:r>
              <a:rPr lang="en-CA" sz="1400" dirty="0">
                <a:latin typeface="Narkisim" panose="020E0502050101010101" pitchFamily="34" charset="-79"/>
                <a:cs typeface="Narkisim" panose="020E0502050101010101" pitchFamily="34" charset="-79"/>
              </a:rPr>
              <a:t>  mutate(</a:t>
            </a:r>
            <a:r>
              <a:rPr lang="en-CA" sz="1400" dirty="0" err="1">
                <a:latin typeface="Narkisim" panose="020E0502050101010101" pitchFamily="34" charset="-79"/>
                <a:cs typeface="Narkisim" panose="020E0502050101010101" pitchFamily="34" charset="-79"/>
              </a:rPr>
              <a:t>Bolivia.delta</a:t>
            </a:r>
            <a:r>
              <a:rPr lang="en-CA" sz="1400" dirty="0">
                <a:latin typeface="Narkisim" panose="020E0502050101010101" pitchFamily="34" charset="-79"/>
                <a:cs typeface="Narkisim" panose="020E0502050101010101" pitchFamily="34" charset="-79"/>
              </a:rPr>
              <a:t> = 100*((</a:t>
            </a:r>
            <a:r>
              <a:rPr lang="en-CA" sz="1400" dirty="0" err="1">
                <a:latin typeface="Narkisim" panose="020E0502050101010101" pitchFamily="34" charset="-79"/>
                <a:cs typeface="Narkisim" panose="020E0502050101010101" pitchFamily="34" charset="-79"/>
              </a:rPr>
              <a:t>FXboliva</a:t>
            </a:r>
            <a:r>
              <a:rPr lang="en-CA" sz="1400" dirty="0">
                <a:latin typeface="Narkisim" panose="020E0502050101010101" pitchFamily="34" charset="-79"/>
                <a:cs typeface="Narkisim" panose="020E0502050101010101" pitchFamily="34" charset="-79"/>
              </a:rPr>
              <a:t> - lag(</a:t>
            </a:r>
            <a:r>
              <a:rPr lang="en-CA" sz="1400" dirty="0" err="1">
                <a:latin typeface="Narkisim" panose="020E0502050101010101" pitchFamily="34" charset="-79"/>
                <a:cs typeface="Narkisim" panose="020E0502050101010101" pitchFamily="34" charset="-79"/>
              </a:rPr>
              <a:t>FXboliva</a:t>
            </a:r>
            <a:r>
              <a:rPr lang="en-CA" sz="1400" dirty="0">
                <a:latin typeface="Narkisim" panose="020E0502050101010101" pitchFamily="34" charset="-79"/>
                <a:cs typeface="Narkisim" panose="020E0502050101010101" pitchFamily="34" charset="-79"/>
              </a:rPr>
              <a:t>)))/</a:t>
            </a:r>
            <a:r>
              <a:rPr lang="en-CA" sz="1400" dirty="0" err="1">
                <a:latin typeface="Narkisim" panose="020E0502050101010101" pitchFamily="34" charset="-79"/>
                <a:cs typeface="Narkisim" panose="020E0502050101010101" pitchFamily="34" charset="-79"/>
              </a:rPr>
              <a:t>FXboliva</a:t>
            </a:r>
            <a:r>
              <a:rPr lang="en-CA" sz="1400" dirty="0">
                <a:latin typeface="Narkisim" panose="020E0502050101010101" pitchFamily="34" charset="-79"/>
                <a:cs typeface="Narkisim" panose="020E0502050101010101" pitchFamily="34" charset="-79"/>
              </a:rPr>
              <a:t>) %&gt;% </a:t>
            </a:r>
          </a:p>
          <a:p>
            <a:r>
              <a:rPr lang="en-CA" sz="1400" dirty="0">
                <a:latin typeface="Narkisim" panose="020E0502050101010101" pitchFamily="34" charset="-79"/>
                <a:cs typeface="Narkisim" panose="020E0502050101010101" pitchFamily="34" charset="-79"/>
              </a:rPr>
              <a:t>  mutate(</a:t>
            </a:r>
            <a:r>
              <a:rPr lang="en-CA" sz="1400" dirty="0" err="1">
                <a:latin typeface="Narkisim" panose="020E0502050101010101" pitchFamily="34" charset="-79"/>
                <a:cs typeface="Narkisim" panose="020E0502050101010101" pitchFamily="34" charset="-79"/>
              </a:rPr>
              <a:t>Paraguay.delta</a:t>
            </a:r>
            <a:r>
              <a:rPr lang="en-CA" sz="1400" dirty="0">
                <a:latin typeface="Narkisim" panose="020E0502050101010101" pitchFamily="34" charset="-79"/>
                <a:cs typeface="Narkisim" panose="020E0502050101010101" pitchFamily="34" charset="-79"/>
              </a:rPr>
              <a:t> = 100*((</a:t>
            </a:r>
            <a:r>
              <a:rPr lang="en-CA" sz="1400" dirty="0" err="1">
                <a:latin typeface="Narkisim" panose="020E0502050101010101" pitchFamily="34" charset="-79"/>
                <a:cs typeface="Narkisim" panose="020E0502050101010101" pitchFamily="34" charset="-79"/>
              </a:rPr>
              <a:t>FXParaguay</a:t>
            </a:r>
            <a:r>
              <a:rPr lang="en-CA" sz="1400" dirty="0">
                <a:latin typeface="Narkisim" panose="020E0502050101010101" pitchFamily="34" charset="-79"/>
                <a:cs typeface="Narkisim" panose="020E0502050101010101" pitchFamily="34" charset="-79"/>
              </a:rPr>
              <a:t> - lag(</a:t>
            </a:r>
            <a:r>
              <a:rPr lang="en-CA" sz="1400" dirty="0" err="1">
                <a:latin typeface="Narkisim" panose="020E0502050101010101" pitchFamily="34" charset="-79"/>
                <a:cs typeface="Narkisim" panose="020E0502050101010101" pitchFamily="34" charset="-79"/>
              </a:rPr>
              <a:t>FXParaguay</a:t>
            </a:r>
            <a:r>
              <a:rPr lang="en-CA" sz="1400" dirty="0">
                <a:latin typeface="Narkisim" panose="020E0502050101010101" pitchFamily="34" charset="-79"/>
                <a:cs typeface="Narkisim" panose="020E0502050101010101" pitchFamily="34" charset="-79"/>
              </a:rPr>
              <a:t>)))/</a:t>
            </a:r>
            <a:r>
              <a:rPr lang="en-CA" sz="1400" dirty="0" err="1">
                <a:latin typeface="Narkisim" panose="020E0502050101010101" pitchFamily="34" charset="-79"/>
                <a:cs typeface="Narkisim" panose="020E0502050101010101" pitchFamily="34" charset="-79"/>
              </a:rPr>
              <a:t>FXParaguay</a:t>
            </a:r>
            <a:r>
              <a:rPr lang="en-CA" sz="1400" dirty="0">
                <a:latin typeface="Narkisim" panose="020E0502050101010101" pitchFamily="34" charset="-79"/>
                <a:cs typeface="Narkisim" panose="020E0502050101010101" pitchFamily="34" charset="-79"/>
              </a:rPr>
              <a:t>) %&gt;%</a:t>
            </a:r>
          </a:p>
          <a:p>
            <a:r>
              <a:rPr lang="en-CA" sz="1400" dirty="0">
                <a:latin typeface="Narkisim" panose="020E0502050101010101" pitchFamily="34" charset="-79"/>
                <a:cs typeface="Narkisim" panose="020E0502050101010101" pitchFamily="34" charset="-79"/>
              </a:rPr>
              <a:t>  mutate(</a:t>
            </a:r>
            <a:r>
              <a:rPr lang="en-CA" sz="1400" dirty="0" err="1">
                <a:latin typeface="Narkisim" panose="020E0502050101010101" pitchFamily="34" charset="-79"/>
                <a:cs typeface="Narkisim" panose="020E0502050101010101" pitchFamily="34" charset="-79"/>
              </a:rPr>
              <a:t>Guyana.delta</a:t>
            </a:r>
            <a:r>
              <a:rPr lang="en-CA" sz="1400" dirty="0">
                <a:latin typeface="Narkisim" panose="020E0502050101010101" pitchFamily="34" charset="-79"/>
                <a:cs typeface="Narkisim" panose="020E0502050101010101" pitchFamily="34" charset="-79"/>
              </a:rPr>
              <a:t> = 100*((</a:t>
            </a:r>
            <a:r>
              <a:rPr lang="en-CA" sz="1400" dirty="0" err="1">
                <a:latin typeface="Narkisim" panose="020E0502050101010101" pitchFamily="34" charset="-79"/>
                <a:cs typeface="Narkisim" panose="020E0502050101010101" pitchFamily="34" charset="-79"/>
              </a:rPr>
              <a:t>FXGuyana</a:t>
            </a:r>
            <a:r>
              <a:rPr lang="en-CA" sz="1400" dirty="0">
                <a:latin typeface="Narkisim" panose="020E0502050101010101" pitchFamily="34" charset="-79"/>
                <a:cs typeface="Narkisim" panose="020E0502050101010101" pitchFamily="34" charset="-79"/>
              </a:rPr>
              <a:t> - lag(</a:t>
            </a:r>
            <a:r>
              <a:rPr lang="en-CA" sz="1400" dirty="0" err="1">
                <a:latin typeface="Narkisim" panose="020E0502050101010101" pitchFamily="34" charset="-79"/>
                <a:cs typeface="Narkisim" panose="020E0502050101010101" pitchFamily="34" charset="-79"/>
              </a:rPr>
              <a:t>FXGuyana</a:t>
            </a:r>
            <a:r>
              <a:rPr lang="en-CA" sz="1400" dirty="0">
                <a:latin typeface="Narkisim" panose="020E0502050101010101" pitchFamily="34" charset="-79"/>
                <a:cs typeface="Narkisim" panose="020E0502050101010101" pitchFamily="34" charset="-79"/>
              </a:rPr>
              <a:t>)))/</a:t>
            </a:r>
            <a:r>
              <a:rPr lang="en-CA" sz="1400" dirty="0" err="1">
                <a:latin typeface="Narkisim" panose="020E0502050101010101" pitchFamily="34" charset="-79"/>
                <a:cs typeface="Narkisim" panose="020E0502050101010101" pitchFamily="34" charset="-79"/>
              </a:rPr>
              <a:t>FXGuyana</a:t>
            </a:r>
            <a:r>
              <a:rPr lang="en-CA" sz="1400" dirty="0">
                <a:latin typeface="Narkisim" panose="020E0502050101010101" pitchFamily="34" charset="-79"/>
                <a:cs typeface="Narkisim" panose="020E0502050101010101" pitchFamily="34" charset="-79"/>
              </a:rPr>
              <a:t>) %&gt;%</a:t>
            </a:r>
          </a:p>
          <a:p>
            <a:r>
              <a:rPr lang="en-CA" sz="1400" dirty="0">
                <a:latin typeface="Narkisim" panose="020E0502050101010101" pitchFamily="34" charset="-79"/>
                <a:cs typeface="Narkisim" panose="020E0502050101010101" pitchFamily="34" charset="-79"/>
              </a:rPr>
              <a:t>  mutate(</a:t>
            </a:r>
            <a:r>
              <a:rPr lang="en-CA" sz="1400" dirty="0" err="1">
                <a:latin typeface="Narkisim" panose="020E0502050101010101" pitchFamily="34" charset="-79"/>
                <a:cs typeface="Narkisim" panose="020E0502050101010101" pitchFamily="34" charset="-79"/>
              </a:rPr>
              <a:t>Percentage.Change</a:t>
            </a:r>
            <a:r>
              <a:rPr lang="en-CA" sz="1400" dirty="0">
                <a:latin typeface="Narkisim" panose="020E0502050101010101" pitchFamily="34" charset="-79"/>
                <a:cs typeface="Narkisim" panose="020E0502050101010101" pitchFamily="34" charset="-79"/>
              </a:rPr>
              <a:t>= </a:t>
            </a:r>
            <a:r>
              <a:rPr lang="en-CA" sz="1400" dirty="0" err="1">
                <a:latin typeface="Narkisim" panose="020E0502050101010101" pitchFamily="34" charset="-79"/>
                <a:cs typeface="Narkisim" panose="020E0502050101010101" pitchFamily="34" charset="-79"/>
              </a:rPr>
              <a:t>seq</a:t>
            </a:r>
            <a:r>
              <a:rPr lang="en-CA" sz="1400" dirty="0">
                <a:latin typeface="Narkisim" panose="020E0502050101010101" pitchFamily="34" charset="-79"/>
                <a:cs typeface="Narkisim" panose="020E0502050101010101" pitchFamily="34" charset="-79"/>
              </a:rPr>
              <a:t>(-100,100, by=3.35))</a:t>
            </a:r>
          </a:p>
          <a:p>
            <a:r>
              <a:rPr lang="en-CA" sz="1400" dirty="0" err="1" smtClean="0">
                <a:latin typeface="Narkisim" panose="020E0502050101010101" pitchFamily="34" charset="-79"/>
                <a:cs typeface="Narkisim" panose="020E0502050101010101" pitchFamily="34" charset="-79"/>
              </a:rPr>
              <a:t>FX.delta</a:t>
            </a:r>
            <a:endParaRPr lang="en-CA" sz="1400" dirty="0" smtClean="0">
              <a:latin typeface="Narkisim" panose="020E0502050101010101" pitchFamily="34" charset="-79"/>
              <a:cs typeface="Narkisim" panose="020E0502050101010101" pitchFamily="34" charset="-79"/>
            </a:endParaRPr>
          </a:p>
          <a:p>
            <a:r>
              <a:rPr lang="en-CA" sz="1400" dirty="0" smtClean="0">
                <a:latin typeface="Narkisim" panose="020E0502050101010101" pitchFamily="34" charset="-79"/>
                <a:cs typeface="Narkisim" panose="020E0502050101010101" pitchFamily="34" charset="-79"/>
              </a:rPr>
              <a:t>```</a:t>
            </a:r>
            <a:endParaRPr lang="en-CA" sz="1400" dirty="0">
              <a:latin typeface="Narkisim" panose="020E0502050101010101" pitchFamily="34" charset="-79"/>
              <a:cs typeface="Narkisim" panose="020E0502050101010101" pitchFamily="34" charset="-79"/>
            </a:endParaRPr>
          </a:p>
        </p:txBody>
      </p:sp>
      <p:sp>
        <p:nvSpPr>
          <p:cNvPr id="322" name="TextBox 321"/>
          <p:cNvSpPr txBox="1"/>
          <p:nvPr/>
        </p:nvSpPr>
        <p:spPr>
          <a:xfrm>
            <a:off x="6168029" y="672797"/>
            <a:ext cx="6023971"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a:cs typeface="Narkisim" panose="020E0502050101010101" pitchFamily="34" charset="-79"/>
              </a:rPr>
              <a:t>RATES OF CHANGE WITH PLYR</a:t>
            </a:r>
            <a:endParaRPr lang="en-CA" sz="2400" dirty="0">
              <a:solidFill>
                <a:srgbClr val="25679E"/>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853123475"/>
      </p:ext>
    </p:extLst>
  </p:cSld>
  <p:clrMapOvr>
    <a:masterClrMapping/>
  </p:clrMapOvr>
  <p:transition spd="slow" advTm="300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090152" y="1134462"/>
            <a:ext cx="6286823" cy="4527783"/>
          </a:xfrm>
          <a:prstGeom prst="rect">
            <a:avLst/>
          </a:prstGeom>
        </p:spPr>
      </p:pic>
      <p:sp>
        <p:nvSpPr>
          <p:cNvPr id="43" name="Rectangle 42"/>
          <p:cNvSpPr/>
          <p:nvPr/>
        </p:nvSpPr>
        <p:spPr bwMode="auto">
          <a:xfrm>
            <a:off x="0" y="0"/>
            <a:ext cx="12192000" cy="461797"/>
          </a:xfrm>
          <a:prstGeom prst="rect">
            <a:avLst/>
          </a:prstGeom>
          <a:gradFill flip="none" rotWithShape="1">
            <a:gsLst>
              <a:gs pos="9000">
                <a:schemeClr val="tx1">
                  <a:lumMod val="75000"/>
                  <a:lumOff val="25000"/>
                </a:schemeClr>
              </a:gs>
              <a:gs pos="56000">
                <a:srgbClr val="FFFFFF"/>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02" name="Picture 30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303"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COMBINING PLOTS</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304" name="文本框 4"/>
          <p:cNvSpPr txBox="1"/>
          <p:nvPr/>
        </p:nvSpPr>
        <p:spPr>
          <a:xfrm>
            <a:off x="89011" y="672797"/>
            <a:ext cx="11725361" cy="5940088"/>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p:txBody>
      </p:sp>
      <p:sp>
        <p:nvSpPr>
          <p:cNvPr id="320" name="TextBox 319"/>
          <p:cNvSpPr txBox="1"/>
          <p:nvPr/>
        </p:nvSpPr>
        <p:spPr>
          <a:xfrm>
            <a:off x="89011" y="672797"/>
            <a:ext cx="11725361"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a:cs typeface="Narkisim" panose="020E0502050101010101" pitchFamily="34" charset="-79"/>
              </a:rPr>
              <a:t>EXCHANGE RATE GGPLOT</a:t>
            </a:r>
            <a:endParaRPr lang="en-CA" sz="2400" dirty="0">
              <a:solidFill>
                <a:srgbClr val="25679E"/>
              </a:solidFill>
              <a:latin typeface="Narkisim" panose="020E0502050101010101" pitchFamily="34" charset="-79"/>
              <a:cs typeface="Narkisim" panose="020E0502050101010101" pitchFamily="34" charset="-79"/>
            </a:endParaRPr>
          </a:p>
        </p:txBody>
      </p:sp>
      <p:sp>
        <p:nvSpPr>
          <p:cNvPr id="3" name="TextBox 2"/>
          <p:cNvSpPr txBox="1"/>
          <p:nvPr/>
        </p:nvSpPr>
        <p:spPr>
          <a:xfrm>
            <a:off x="840186" y="5670194"/>
            <a:ext cx="10786757" cy="1015663"/>
          </a:xfrm>
          <a:prstGeom prst="rect">
            <a:avLst/>
          </a:prstGeom>
          <a:noFill/>
        </p:spPr>
        <p:txBody>
          <a:bodyPr wrap="square" rtlCol="0">
            <a:spAutoFit/>
          </a:bodyPr>
          <a:lstStyle/>
          <a:p>
            <a:r>
              <a:rPr lang="en-CA" sz="2000" dirty="0">
                <a:latin typeface="Narkisim" panose="020E0502050101010101" pitchFamily="34" charset="-79"/>
                <a:cs typeface="Narkisim" panose="020E0502050101010101" pitchFamily="34" charset="-79"/>
              </a:rPr>
              <a:t>Argentina, Brazil, and Columbia seem most volatile compared to the other countries. The most stable currency is </a:t>
            </a:r>
            <a:r>
              <a:rPr lang="en-CA" sz="2000" dirty="0" err="1">
                <a:latin typeface="Narkisim" panose="020E0502050101010101" pitchFamily="34" charset="-79"/>
                <a:cs typeface="Narkisim" panose="020E0502050101010101" pitchFamily="34" charset="-79"/>
              </a:rPr>
              <a:t>Bolivia,yet</a:t>
            </a:r>
            <a:r>
              <a:rPr lang="en-CA" sz="2000" dirty="0">
                <a:latin typeface="Narkisim" panose="020E0502050101010101" pitchFamily="34" charset="-79"/>
                <a:cs typeface="Narkisim" panose="020E0502050101010101" pitchFamily="34" charset="-79"/>
              </a:rPr>
              <a:t> Bolivia is the poorest country in South America. It is natural for some currencies to be heavily correlated with commodity prices. So we need look further in Commodity prices.</a:t>
            </a:r>
          </a:p>
        </p:txBody>
      </p:sp>
    </p:spTree>
    <p:extLst>
      <p:ext uri="{BB962C8B-B14F-4D97-AF65-F5344CB8AC3E}">
        <p14:creationId xmlns:p14="http://schemas.microsoft.com/office/powerpoint/2010/main" val="1832538143"/>
      </p:ext>
    </p:extLst>
  </p:cSld>
  <p:clrMapOvr>
    <a:masterClrMapping/>
  </p:clrMapOvr>
  <p:transition spd="slow" advTm="300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4" name="文本框 4"/>
          <p:cNvSpPr txBox="1"/>
          <p:nvPr/>
        </p:nvSpPr>
        <p:spPr>
          <a:xfrm>
            <a:off x="89011" y="672797"/>
            <a:ext cx="11725361" cy="5940088"/>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p:txBody>
      </p:sp>
      <p:sp>
        <p:nvSpPr>
          <p:cNvPr id="43" name="Rectangle 42"/>
          <p:cNvSpPr/>
          <p:nvPr/>
        </p:nvSpPr>
        <p:spPr bwMode="auto">
          <a:xfrm>
            <a:off x="0" y="0"/>
            <a:ext cx="12192000" cy="461797"/>
          </a:xfrm>
          <a:prstGeom prst="rect">
            <a:avLst/>
          </a:prstGeom>
          <a:gradFill flip="none" rotWithShape="1">
            <a:gsLst>
              <a:gs pos="9000">
                <a:schemeClr val="tx1">
                  <a:lumMod val="75000"/>
                  <a:lumOff val="25000"/>
                </a:schemeClr>
              </a:gs>
              <a:gs pos="56000">
                <a:srgbClr val="FFFFFF"/>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02" name="Picture 3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303"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COMBINING PLOTS</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320" name="TextBox 319"/>
          <p:cNvSpPr txBox="1"/>
          <p:nvPr/>
        </p:nvSpPr>
        <p:spPr>
          <a:xfrm>
            <a:off x="89011" y="672797"/>
            <a:ext cx="11725361"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b="1" dirty="0" smtClean="0">
                <a:solidFill>
                  <a:srgbClr val="25679E"/>
                </a:solidFill>
                <a:latin typeface="Arial Narrow"/>
                <a:cs typeface="Narkisim" panose="020E0502050101010101" pitchFamily="34" charset="-79"/>
              </a:rPr>
              <a:t>COMMODITIES GGPLOT</a:t>
            </a:r>
            <a:endParaRPr lang="en-CA" sz="2400" dirty="0">
              <a:solidFill>
                <a:srgbClr val="25679E"/>
              </a:solidFill>
              <a:latin typeface="Narkisim" panose="020E0502050101010101" pitchFamily="34" charset="-79"/>
              <a:cs typeface="Narkisim" panose="020E0502050101010101" pitchFamily="34" charset="-79"/>
            </a:endParaRPr>
          </a:p>
        </p:txBody>
      </p:sp>
      <p:sp>
        <p:nvSpPr>
          <p:cNvPr id="3" name="TextBox 2"/>
          <p:cNvSpPr txBox="1"/>
          <p:nvPr/>
        </p:nvSpPr>
        <p:spPr>
          <a:xfrm>
            <a:off x="307498" y="5670194"/>
            <a:ext cx="11319446" cy="1015663"/>
          </a:xfrm>
          <a:prstGeom prst="rect">
            <a:avLst/>
          </a:prstGeom>
          <a:noFill/>
        </p:spPr>
        <p:txBody>
          <a:bodyPr wrap="square" rtlCol="0">
            <a:spAutoFit/>
          </a:bodyPr>
          <a:lstStyle/>
          <a:p>
            <a:r>
              <a:rPr lang="en-CA" sz="2000" dirty="0" smtClean="0">
                <a:latin typeface="Narkisim" panose="020E0502050101010101" pitchFamily="34" charset="-79"/>
                <a:cs typeface="Narkisim" panose="020E0502050101010101" pitchFamily="34" charset="-79"/>
              </a:rPr>
              <a:t>We plot </a:t>
            </a:r>
            <a:r>
              <a:rPr lang="en-CA" sz="2000" dirty="0">
                <a:latin typeface="Narkisim" panose="020E0502050101010101" pitchFamily="34" charset="-79"/>
                <a:cs typeface="Narkisim" panose="020E0502050101010101" pitchFamily="34" charset="-79"/>
              </a:rPr>
              <a:t>all commodities to show the general percent change of prices for the last 5 years. We know in general that most people in developed countries cannot buy commodities. Developed countries need to export their commodity resources to survive. We plot all of these commodity stocks together to show relationship as a whole.</a:t>
            </a:r>
          </a:p>
        </p:txBody>
      </p:sp>
      <p:pic>
        <p:nvPicPr>
          <p:cNvPr id="4" name="Picture 3"/>
          <p:cNvPicPr>
            <a:picLocks noChangeAspect="1"/>
          </p:cNvPicPr>
          <p:nvPr/>
        </p:nvPicPr>
        <p:blipFill>
          <a:blip r:embed="rId4"/>
          <a:stretch>
            <a:fillRect/>
          </a:stretch>
        </p:blipFill>
        <p:spPr>
          <a:xfrm>
            <a:off x="2933537" y="1158758"/>
            <a:ext cx="6324925" cy="4540483"/>
          </a:xfrm>
          <a:prstGeom prst="rect">
            <a:avLst/>
          </a:prstGeom>
        </p:spPr>
      </p:pic>
    </p:spTree>
    <p:extLst>
      <p:ext uri="{BB962C8B-B14F-4D97-AF65-F5344CB8AC3E}">
        <p14:creationId xmlns:p14="http://schemas.microsoft.com/office/powerpoint/2010/main" val="2740843733"/>
      </p:ext>
    </p:extLst>
  </p:cSld>
  <p:clrMapOvr>
    <a:masterClrMapping/>
  </p:clrMapOvr>
  <p:transition spd="slow" advTm="300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4" name="文本框 4"/>
          <p:cNvSpPr txBox="1"/>
          <p:nvPr/>
        </p:nvSpPr>
        <p:spPr>
          <a:xfrm>
            <a:off x="89011" y="688981"/>
            <a:ext cx="11725361" cy="5940088"/>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p:txBody>
      </p:sp>
      <p:sp>
        <p:nvSpPr>
          <p:cNvPr id="43" name="Rectangle 42"/>
          <p:cNvSpPr/>
          <p:nvPr/>
        </p:nvSpPr>
        <p:spPr bwMode="auto">
          <a:xfrm>
            <a:off x="0" y="0"/>
            <a:ext cx="12192000" cy="461797"/>
          </a:xfrm>
          <a:prstGeom prst="rect">
            <a:avLst/>
          </a:prstGeom>
          <a:gradFill flip="none" rotWithShape="1">
            <a:gsLst>
              <a:gs pos="9000">
                <a:schemeClr val="tx1">
                  <a:lumMod val="75000"/>
                  <a:lumOff val="25000"/>
                </a:schemeClr>
              </a:gs>
              <a:gs pos="56000">
                <a:srgbClr val="FFFFFF"/>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02" name="Picture 3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303"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COMBINING PLOTS</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320" name="TextBox 319"/>
          <p:cNvSpPr txBox="1"/>
          <p:nvPr/>
        </p:nvSpPr>
        <p:spPr>
          <a:xfrm>
            <a:off x="89011" y="672797"/>
            <a:ext cx="11725361"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dirty="0" smtClean="0">
                <a:solidFill>
                  <a:srgbClr val="25679E"/>
                </a:solidFill>
                <a:latin typeface="Narkisim" panose="020E0502050101010101" pitchFamily="34" charset="-79"/>
                <a:cs typeface="Narkisim" panose="020E0502050101010101" pitchFamily="34" charset="-79"/>
              </a:rPr>
              <a:t>Brazil </a:t>
            </a:r>
            <a:r>
              <a:rPr lang="en-CA" sz="2400" dirty="0">
                <a:solidFill>
                  <a:srgbClr val="25679E"/>
                </a:solidFill>
                <a:latin typeface="Narkisim" panose="020E0502050101010101" pitchFamily="34" charset="-79"/>
                <a:cs typeface="Narkisim" panose="020E0502050101010101" pitchFamily="34" charset="-79"/>
              </a:rPr>
              <a:t>Commodities Price Change Rates vs Exchange </a:t>
            </a:r>
            <a:r>
              <a:rPr lang="en-CA" sz="2400" dirty="0" smtClean="0">
                <a:solidFill>
                  <a:srgbClr val="25679E"/>
                </a:solidFill>
                <a:latin typeface="Narkisim" panose="020E0502050101010101" pitchFamily="34" charset="-79"/>
                <a:cs typeface="Narkisim" panose="020E0502050101010101" pitchFamily="34" charset="-79"/>
              </a:rPr>
              <a:t>Rates</a:t>
            </a:r>
            <a:endParaRPr lang="en-CA" sz="2400" dirty="0">
              <a:solidFill>
                <a:srgbClr val="25679E"/>
              </a:solidFill>
              <a:latin typeface="Narkisim" panose="020E0502050101010101" pitchFamily="34" charset="-79"/>
              <a:cs typeface="Narkisim" panose="020E0502050101010101" pitchFamily="34" charset="-79"/>
            </a:endParaRPr>
          </a:p>
        </p:txBody>
      </p:sp>
      <p:sp>
        <p:nvSpPr>
          <p:cNvPr id="3" name="TextBox 2"/>
          <p:cNvSpPr txBox="1"/>
          <p:nvPr/>
        </p:nvSpPr>
        <p:spPr>
          <a:xfrm>
            <a:off x="547525" y="5888396"/>
            <a:ext cx="11319446" cy="707886"/>
          </a:xfrm>
          <a:prstGeom prst="rect">
            <a:avLst/>
          </a:prstGeom>
          <a:noFill/>
        </p:spPr>
        <p:txBody>
          <a:bodyPr wrap="square" rtlCol="0">
            <a:spAutoFit/>
          </a:bodyPr>
          <a:lstStyle/>
          <a:p>
            <a:r>
              <a:rPr lang="en-CA" sz="2000" dirty="0" smtClean="0">
                <a:latin typeface="Narkisim" panose="020E0502050101010101" pitchFamily="34" charset="-79"/>
                <a:cs typeface="Narkisim" panose="020E0502050101010101" pitchFamily="34" charset="-79"/>
              </a:rPr>
              <a:t>We </a:t>
            </a:r>
            <a:r>
              <a:rPr lang="en-CA" sz="2000" dirty="0">
                <a:latin typeface="Narkisim" panose="020E0502050101010101" pitchFamily="34" charset="-79"/>
                <a:cs typeface="Narkisim" panose="020E0502050101010101" pitchFamily="34" charset="-79"/>
              </a:rPr>
              <a:t>see that oranges are the most volatile in the past 5 years. Additionally, mid 2012, there was a large price decrease for both corn and oranges.</a:t>
            </a:r>
          </a:p>
        </p:txBody>
      </p:sp>
      <p:sp>
        <p:nvSpPr>
          <p:cNvPr id="2" name="TextBox 1"/>
          <p:cNvSpPr txBox="1"/>
          <p:nvPr/>
        </p:nvSpPr>
        <p:spPr>
          <a:xfrm>
            <a:off x="9418319" y="1412472"/>
            <a:ext cx="2501250" cy="1754326"/>
          </a:xfrm>
          <a:prstGeom prst="rect">
            <a:avLst/>
          </a:prstGeom>
          <a:noFill/>
        </p:spPr>
        <p:txBody>
          <a:bodyPr wrap="square" rtlCol="0">
            <a:spAutoFit/>
          </a:bodyPr>
          <a:lstStyle/>
          <a:p>
            <a:r>
              <a:rPr lang="en-CA" dirty="0" smtClean="0">
                <a:latin typeface="Narkisim" panose="020E0502050101010101" pitchFamily="34" charset="-79"/>
                <a:cs typeface="Narkisim" panose="020E0502050101010101" pitchFamily="34" charset="-79"/>
              </a:rPr>
              <a:t>We </a:t>
            </a:r>
            <a:r>
              <a:rPr lang="en-CA" dirty="0">
                <a:latin typeface="Narkisim" panose="020E0502050101010101" pitchFamily="34" charset="-79"/>
                <a:cs typeface="Narkisim" panose="020E0502050101010101" pitchFamily="34" charset="-79"/>
              </a:rPr>
              <a:t>create a matrix of all percentage changes of commodities and exchange rates. Use theme(), </a:t>
            </a:r>
            <a:r>
              <a:rPr lang="en-CA" dirty="0" err="1">
                <a:latin typeface="Narkisim" panose="020E0502050101010101" pitchFamily="34" charset="-79"/>
                <a:cs typeface="Narkisim" panose="020E0502050101010101" pitchFamily="34" charset="-79"/>
              </a:rPr>
              <a:t>ggtitle</a:t>
            </a:r>
            <a:r>
              <a:rPr lang="en-CA" dirty="0">
                <a:latin typeface="Narkisim" panose="020E0502050101010101" pitchFamily="34" charset="-79"/>
                <a:cs typeface="Narkisim" panose="020E0502050101010101" pitchFamily="34" charset="-79"/>
              </a:rPr>
              <a:t>() for visual </a:t>
            </a:r>
            <a:r>
              <a:rPr lang="en-CA" dirty="0" smtClean="0">
                <a:latin typeface="Narkisim" panose="020E0502050101010101" pitchFamily="34" charset="-79"/>
                <a:cs typeface="Narkisim" panose="020E0502050101010101" pitchFamily="34" charset="-79"/>
              </a:rPr>
              <a:t>effect</a:t>
            </a:r>
            <a:endParaRPr lang="en-CA" dirty="0">
              <a:latin typeface="Narkisim" panose="020E0502050101010101" pitchFamily="34" charset="-79"/>
              <a:cs typeface="Narkisim" panose="020E0502050101010101" pitchFamily="34" charset="-79"/>
            </a:endParaRPr>
          </a:p>
        </p:txBody>
      </p:sp>
      <p:pic>
        <p:nvPicPr>
          <p:cNvPr id="5" name="Picture 4"/>
          <p:cNvPicPr>
            <a:picLocks noChangeAspect="1"/>
          </p:cNvPicPr>
          <p:nvPr/>
        </p:nvPicPr>
        <p:blipFill>
          <a:blip r:embed="rId4"/>
          <a:stretch>
            <a:fillRect/>
          </a:stretch>
        </p:blipFill>
        <p:spPr>
          <a:xfrm>
            <a:off x="2613727" y="1177809"/>
            <a:ext cx="6632035" cy="4740032"/>
          </a:xfrm>
          <a:prstGeom prst="rect">
            <a:avLst/>
          </a:prstGeom>
        </p:spPr>
      </p:pic>
    </p:spTree>
    <p:extLst>
      <p:ext uri="{BB962C8B-B14F-4D97-AF65-F5344CB8AC3E}">
        <p14:creationId xmlns:p14="http://schemas.microsoft.com/office/powerpoint/2010/main" val="2299823943"/>
      </p:ext>
    </p:extLst>
  </p:cSld>
  <p:clrMapOvr>
    <a:masterClrMapping/>
  </p:clrMapOvr>
  <p:transition spd="slow" advTm="3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OUR RESEARCH</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305014" y="1055369"/>
            <a:ext cx="5059064" cy="1200329"/>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pPr marL="285750" indent="-285750">
              <a:buFontTx/>
              <a:buChar char="-"/>
            </a:pPr>
            <a:endParaRPr lang="en-US" b="1" dirty="0">
              <a:latin typeface="Arial Narrow"/>
              <a:cs typeface="Arial Narrow"/>
            </a:endParaRPr>
          </a:p>
          <a:p>
            <a:pPr marL="285750" indent="-285750">
              <a:buFontTx/>
              <a:buChar char="-"/>
            </a:pPr>
            <a:endParaRPr lang="en-US" b="1" dirty="0" smtClean="0">
              <a:latin typeface="Arial Narrow"/>
              <a:cs typeface="Arial Narrow"/>
            </a:endParaRPr>
          </a:p>
          <a:p>
            <a:pPr marL="285750" indent="-285750">
              <a:buFontTx/>
              <a:buChar char="-"/>
            </a:pPr>
            <a:endParaRPr lang="en-US" b="1" dirty="0">
              <a:latin typeface="Arial Narrow"/>
              <a:cs typeface="Arial Narrow"/>
            </a:endParaRPr>
          </a:p>
        </p:txBody>
      </p:sp>
      <p:sp>
        <p:nvSpPr>
          <p:cNvPr id="6" name="TextBox 5"/>
          <p:cNvSpPr txBox="1"/>
          <p:nvPr/>
        </p:nvSpPr>
        <p:spPr>
          <a:xfrm>
            <a:off x="317485" y="1055369"/>
            <a:ext cx="5049969" cy="4016484"/>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500" b="1" dirty="0" smtClean="0">
                <a:solidFill>
                  <a:srgbClr val="25679E"/>
                </a:solidFill>
                <a:latin typeface="Arial Narrow"/>
                <a:cs typeface="Arial Narrow"/>
              </a:rPr>
              <a:t>Our </a:t>
            </a:r>
            <a:r>
              <a:rPr lang="en-CA" sz="2500" b="1" dirty="0">
                <a:solidFill>
                  <a:srgbClr val="25679E"/>
                </a:solidFill>
                <a:latin typeface="Arial Narrow"/>
                <a:cs typeface="Arial Narrow"/>
              </a:rPr>
              <a:t>team decided to focus data regarding exchange rate and </a:t>
            </a:r>
            <a:r>
              <a:rPr lang="en-CA" sz="2500" b="1" dirty="0" smtClean="0">
                <a:solidFill>
                  <a:srgbClr val="25679E"/>
                </a:solidFill>
                <a:latin typeface="Arial Narrow"/>
                <a:cs typeface="Arial Narrow"/>
              </a:rPr>
              <a:t>commodities</a:t>
            </a:r>
            <a:endParaRPr lang="en-CA" sz="2500" b="1" dirty="0">
              <a:solidFill>
                <a:srgbClr val="25679E"/>
              </a:solidFill>
              <a:latin typeface="Arial Narrow"/>
              <a:cs typeface="Arial Narrow"/>
            </a:endParaRPr>
          </a:p>
          <a:p>
            <a:pPr algn="ctr"/>
            <a:endParaRPr lang="en-CA" b="1" dirty="0">
              <a:latin typeface="Arial Narrow"/>
              <a:cs typeface="Arial Narrow"/>
            </a:endParaRPr>
          </a:p>
          <a:p>
            <a:r>
              <a:rPr lang="en-CA" b="1" dirty="0" smtClean="0">
                <a:latin typeface="Arial Narrow"/>
                <a:cs typeface="Arial Narrow"/>
              </a:rPr>
              <a:t>Where</a:t>
            </a:r>
            <a:r>
              <a:rPr lang="en-CA" b="1" dirty="0">
                <a:latin typeface="Arial Narrow"/>
                <a:cs typeface="Arial Narrow"/>
              </a:rPr>
              <a:t>: South America, </a:t>
            </a:r>
            <a:r>
              <a:rPr lang="en-CA" b="1" dirty="0" smtClean="0">
                <a:latin typeface="Arial Narrow"/>
                <a:cs typeface="Arial Narrow"/>
              </a:rPr>
              <a:t>segregate </a:t>
            </a:r>
            <a:r>
              <a:rPr lang="en-CA" b="1" dirty="0">
                <a:latin typeface="Arial Narrow"/>
                <a:cs typeface="Arial Narrow"/>
              </a:rPr>
              <a:t>by GDP: top 3, bottom </a:t>
            </a:r>
            <a:r>
              <a:rPr lang="en-CA" b="1" dirty="0" smtClean="0">
                <a:latin typeface="Arial Narrow"/>
                <a:cs typeface="Arial Narrow"/>
              </a:rPr>
              <a:t>3 countries</a:t>
            </a:r>
          </a:p>
          <a:p>
            <a:endParaRPr lang="en-CA" b="1" dirty="0" smtClean="0">
              <a:latin typeface="Arial Narrow"/>
              <a:cs typeface="Arial Narrow"/>
            </a:endParaRPr>
          </a:p>
          <a:p>
            <a:r>
              <a:rPr lang="en-CA" b="1" dirty="0" smtClean="0">
                <a:latin typeface="Arial Narrow"/>
                <a:cs typeface="Arial Narrow"/>
              </a:rPr>
              <a:t>Commodities</a:t>
            </a:r>
            <a:r>
              <a:rPr lang="en-CA" b="1" dirty="0">
                <a:latin typeface="Arial Narrow"/>
                <a:cs typeface="Arial Narrow"/>
              </a:rPr>
              <a:t>: top commodities/exports each country </a:t>
            </a:r>
            <a:r>
              <a:rPr lang="en-CA" b="1" dirty="0" smtClean="0">
                <a:latin typeface="Arial Narrow"/>
                <a:cs typeface="Arial Narrow"/>
              </a:rPr>
              <a:t>had</a:t>
            </a:r>
          </a:p>
          <a:p>
            <a:endParaRPr lang="en-CA" b="1" dirty="0">
              <a:latin typeface="Arial Narrow"/>
              <a:cs typeface="Arial Narrow"/>
            </a:endParaRPr>
          </a:p>
          <a:p>
            <a:r>
              <a:rPr lang="en-CA" b="1" dirty="0" smtClean="0">
                <a:latin typeface="Arial Narrow"/>
                <a:cs typeface="Arial Narrow"/>
              </a:rPr>
              <a:t>Exchange </a:t>
            </a:r>
            <a:r>
              <a:rPr lang="en-CA" b="1" dirty="0">
                <a:latin typeface="Arial Narrow"/>
                <a:cs typeface="Arial Narrow"/>
              </a:rPr>
              <a:t>rate: country vs. USD</a:t>
            </a:r>
          </a:p>
          <a:p>
            <a:endParaRPr lang="en-CA" b="1" dirty="0">
              <a:latin typeface="Arial Narrow"/>
              <a:cs typeface="Arial Narrow"/>
            </a:endParaRPr>
          </a:p>
          <a:p>
            <a:r>
              <a:rPr lang="en-CA" b="1" dirty="0" smtClean="0">
                <a:latin typeface="Arial Narrow"/>
                <a:cs typeface="Arial Narrow"/>
              </a:rPr>
              <a:t>When</a:t>
            </a:r>
            <a:r>
              <a:rPr lang="en-CA" b="1" dirty="0">
                <a:latin typeface="Arial Narrow"/>
                <a:cs typeface="Arial Narrow"/>
              </a:rPr>
              <a:t>: Jan 1, 2010 to Dec 31, </a:t>
            </a:r>
            <a:r>
              <a:rPr lang="en-CA" b="1" dirty="0" smtClean="0">
                <a:latin typeface="Arial Narrow"/>
                <a:cs typeface="Arial Narrow"/>
              </a:rPr>
              <a:t>2014</a:t>
            </a:r>
            <a:endParaRPr lang="en-CA" b="1" dirty="0">
              <a:latin typeface="Arial Narrow"/>
              <a:cs typeface="Arial Narrow"/>
            </a:endParaRPr>
          </a:p>
        </p:txBody>
      </p:sp>
      <p:pic>
        <p:nvPicPr>
          <p:cNvPr id="7" name="Picture 6"/>
          <p:cNvPicPr>
            <a:picLocks noChangeAspect="1"/>
          </p:cNvPicPr>
          <p:nvPr/>
        </p:nvPicPr>
        <p:blipFill>
          <a:blip r:embed="rId2"/>
          <a:stretch>
            <a:fillRect/>
          </a:stretch>
        </p:blipFill>
        <p:spPr>
          <a:xfrm>
            <a:off x="5517870" y="3138485"/>
            <a:ext cx="578130" cy="5781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050554432"/>
              </p:ext>
            </p:extLst>
          </p:nvPr>
        </p:nvGraphicFramePr>
        <p:xfrm>
          <a:off x="6735338" y="1634132"/>
          <a:ext cx="4713248" cy="3437721"/>
        </p:xfrm>
        <a:graphic>
          <a:graphicData uri="http://schemas.openxmlformats.org/drawingml/2006/table">
            <a:tbl>
              <a:tblPr/>
              <a:tblGrid>
                <a:gridCol w="790684"/>
                <a:gridCol w="1313198"/>
                <a:gridCol w="2609366"/>
              </a:tblGrid>
              <a:tr h="491103">
                <a:tc>
                  <a:txBody>
                    <a:bodyPr/>
                    <a:lstStyle/>
                    <a:p>
                      <a:pPr>
                        <a:spcBef>
                          <a:spcPts val="0"/>
                        </a:spcBef>
                        <a:spcAft>
                          <a:spcPts val="0"/>
                        </a:spcAft>
                      </a:pPr>
                      <a:r>
                        <a:rPr lang="en-CA" sz="2000" dirty="0">
                          <a:effectLst/>
                          <a:latin typeface="Narkisim" panose="020E0502050101010101" pitchFamily="34" charset="-79"/>
                          <a:cs typeface="Narkisim" panose="020E0502050101010101" pitchFamily="34" charset="-79"/>
                        </a:rPr>
                        <a:t>Rank</a:t>
                      </a:r>
                    </a:p>
                  </a:txBody>
                  <a:tcPr marL="68580" marR="6858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Country</a:t>
                      </a:r>
                    </a:p>
                  </a:txBody>
                  <a:tcPr marL="68580" marR="6858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Commodity</a:t>
                      </a:r>
                    </a:p>
                  </a:txBody>
                  <a:tcPr marL="68580" marR="68580" anchor="b">
                    <a:lnL>
                      <a:noFill/>
                    </a:lnL>
                    <a:lnR>
                      <a:noFill/>
                    </a:lnR>
                    <a:lnT>
                      <a:noFill/>
                    </a:lnT>
                    <a:lnB w="12700" cap="flat" cmpd="sng" algn="ctr">
                      <a:solidFill>
                        <a:srgbClr val="000000"/>
                      </a:solidFill>
                      <a:prstDash val="solid"/>
                      <a:round/>
                      <a:headEnd type="none" w="med" len="med"/>
                      <a:tailEnd type="none" w="med" len="med"/>
                    </a:lnB>
                  </a:tcPr>
                </a:tc>
              </a:tr>
              <a:tr h="491103">
                <a:tc>
                  <a:txBody>
                    <a:bodyPr/>
                    <a:lstStyle/>
                    <a:p>
                      <a:pPr>
                        <a:spcBef>
                          <a:spcPts val="0"/>
                        </a:spcBef>
                        <a:spcAft>
                          <a:spcPts val="0"/>
                        </a:spcAft>
                      </a:pPr>
                      <a:r>
                        <a:rPr lang="en-CA" sz="2000" dirty="0">
                          <a:effectLst/>
                          <a:latin typeface="Narkisim" panose="020E0502050101010101" pitchFamily="34" charset="-79"/>
                          <a:cs typeface="Narkisim" panose="020E0502050101010101" pitchFamily="34" charset="-79"/>
                        </a:rPr>
                        <a:t>1</a:t>
                      </a:r>
                    </a:p>
                  </a:txBody>
                  <a:tcPr marL="68580" marR="6858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Brazil</a:t>
                      </a:r>
                    </a:p>
                  </a:txBody>
                  <a:tcPr marL="68580" marR="6858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Coffee, Corn, Soybean</a:t>
                      </a:r>
                    </a:p>
                  </a:txBody>
                  <a:tcPr marL="68580" marR="68580">
                    <a:lnL>
                      <a:noFill/>
                    </a:lnL>
                    <a:lnR>
                      <a:noFill/>
                    </a:lnR>
                    <a:lnT w="12700" cap="flat" cmpd="sng" algn="ctr">
                      <a:solidFill>
                        <a:srgbClr val="000000"/>
                      </a:solidFill>
                      <a:prstDash val="solid"/>
                      <a:round/>
                      <a:headEnd type="none" w="med" len="med"/>
                      <a:tailEnd type="none" w="med" len="med"/>
                    </a:lnT>
                    <a:lnB>
                      <a:noFill/>
                    </a:lnB>
                  </a:tcPr>
                </a:tc>
              </a:tr>
              <a:tr h="491103">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2</a:t>
                      </a:r>
                    </a:p>
                  </a:txBody>
                  <a:tcPr marL="68580" marR="68580">
                    <a:lnL>
                      <a:noFill/>
                    </a:lnL>
                    <a:lnR>
                      <a:noFill/>
                    </a:lnR>
                    <a:lnT>
                      <a:noFill/>
                    </a:lnT>
                    <a:lnB>
                      <a:noFill/>
                    </a:lnB>
                  </a:tcPr>
                </a:tc>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Argentina</a:t>
                      </a:r>
                    </a:p>
                  </a:txBody>
                  <a:tcPr marL="68580" marR="68580">
                    <a:lnL>
                      <a:noFill/>
                    </a:lnL>
                    <a:lnR>
                      <a:noFill/>
                    </a:lnR>
                    <a:lnT>
                      <a:noFill/>
                    </a:lnT>
                    <a:lnB>
                      <a:noFill/>
                    </a:lnB>
                  </a:tcPr>
                </a:tc>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Soybean, Corn, Wheat</a:t>
                      </a:r>
                    </a:p>
                  </a:txBody>
                  <a:tcPr marL="68580" marR="68580">
                    <a:lnL>
                      <a:noFill/>
                    </a:lnL>
                    <a:lnR>
                      <a:noFill/>
                    </a:lnR>
                    <a:lnT>
                      <a:noFill/>
                    </a:lnT>
                    <a:lnB>
                      <a:noFill/>
                    </a:lnB>
                  </a:tcPr>
                </a:tc>
              </a:tr>
              <a:tr h="491103">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3</a:t>
                      </a:r>
                    </a:p>
                  </a:txBody>
                  <a:tcPr marL="68580" marR="68580">
                    <a:lnL>
                      <a:noFill/>
                    </a:lnL>
                    <a:lnR>
                      <a:noFill/>
                    </a:lnR>
                    <a:lnT>
                      <a:noFill/>
                    </a:lnT>
                    <a:lnB>
                      <a:noFill/>
                    </a:lnB>
                  </a:tcPr>
                </a:tc>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Columbia</a:t>
                      </a:r>
                    </a:p>
                  </a:txBody>
                  <a:tcPr marL="68580" marR="68580">
                    <a:lnL>
                      <a:noFill/>
                    </a:lnL>
                    <a:lnR>
                      <a:noFill/>
                    </a:lnR>
                    <a:lnT>
                      <a:noFill/>
                    </a:lnT>
                    <a:lnB>
                      <a:noFill/>
                    </a:lnB>
                  </a:tcPr>
                </a:tc>
                <a:tc>
                  <a:txBody>
                    <a:bodyPr/>
                    <a:lstStyle/>
                    <a:p>
                      <a:pPr>
                        <a:spcBef>
                          <a:spcPts val="0"/>
                        </a:spcBef>
                        <a:spcAft>
                          <a:spcPts val="0"/>
                        </a:spcAft>
                      </a:pPr>
                      <a:r>
                        <a:rPr lang="en-CA" sz="2000" dirty="0">
                          <a:effectLst/>
                          <a:latin typeface="Narkisim" panose="020E0502050101010101" pitchFamily="34" charset="-79"/>
                          <a:cs typeface="Narkisim" panose="020E0502050101010101" pitchFamily="34" charset="-79"/>
                        </a:rPr>
                        <a:t>Oil, Gold, Coal</a:t>
                      </a:r>
                    </a:p>
                  </a:txBody>
                  <a:tcPr marL="68580" marR="68580">
                    <a:lnL>
                      <a:noFill/>
                    </a:lnL>
                    <a:lnR>
                      <a:noFill/>
                    </a:lnR>
                    <a:lnT>
                      <a:noFill/>
                    </a:lnT>
                    <a:lnB>
                      <a:noFill/>
                    </a:lnB>
                  </a:tcPr>
                </a:tc>
              </a:tr>
              <a:tr h="491103">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10</a:t>
                      </a:r>
                    </a:p>
                  </a:txBody>
                  <a:tcPr marL="68580" marR="68580">
                    <a:lnL>
                      <a:noFill/>
                    </a:lnL>
                    <a:lnR>
                      <a:noFill/>
                    </a:lnR>
                    <a:lnT>
                      <a:noFill/>
                    </a:lnT>
                    <a:lnB>
                      <a:noFill/>
                    </a:lnB>
                  </a:tcPr>
                </a:tc>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Guyana</a:t>
                      </a:r>
                    </a:p>
                  </a:txBody>
                  <a:tcPr marL="68580" marR="68580">
                    <a:lnL>
                      <a:noFill/>
                    </a:lnL>
                    <a:lnR>
                      <a:noFill/>
                    </a:lnR>
                    <a:lnT>
                      <a:noFill/>
                    </a:lnT>
                    <a:lnB>
                      <a:noFill/>
                    </a:lnB>
                  </a:tcPr>
                </a:tc>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Gold, Rice Aluminum</a:t>
                      </a:r>
                    </a:p>
                  </a:txBody>
                  <a:tcPr marL="68580" marR="68580">
                    <a:lnL>
                      <a:noFill/>
                    </a:lnL>
                    <a:lnR>
                      <a:noFill/>
                    </a:lnR>
                    <a:lnT>
                      <a:noFill/>
                    </a:lnT>
                    <a:lnB>
                      <a:noFill/>
                    </a:lnB>
                  </a:tcPr>
                </a:tc>
              </a:tr>
              <a:tr h="491103">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11</a:t>
                      </a:r>
                    </a:p>
                  </a:txBody>
                  <a:tcPr marL="68580" marR="68580">
                    <a:lnL>
                      <a:noFill/>
                    </a:lnL>
                    <a:lnR>
                      <a:noFill/>
                    </a:lnR>
                    <a:lnT>
                      <a:noFill/>
                    </a:lnT>
                    <a:lnB>
                      <a:noFill/>
                    </a:lnB>
                  </a:tcPr>
                </a:tc>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Paraguay</a:t>
                      </a:r>
                    </a:p>
                  </a:txBody>
                  <a:tcPr marL="68580" marR="68580">
                    <a:lnL>
                      <a:noFill/>
                    </a:lnL>
                    <a:lnR>
                      <a:noFill/>
                    </a:lnR>
                    <a:lnT>
                      <a:noFill/>
                    </a:lnT>
                    <a:lnB>
                      <a:noFill/>
                    </a:lnB>
                  </a:tcPr>
                </a:tc>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Soybean, Beef, Corn</a:t>
                      </a:r>
                    </a:p>
                  </a:txBody>
                  <a:tcPr marL="68580" marR="68580">
                    <a:lnL>
                      <a:noFill/>
                    </a:lnL>
                    <a:lnR>
                      <a:noFill/>
                    </a:lnR>
                    <a:lnT>
                      <a:noFill/>
                    </a:lnT>
                    <a:lnB>
                      <a:noFill/>
                    </a:lnB>
                  </a:tcPr>
                </a:tc>
              </a:tr>
              <a:tr h="491103">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12</a:t>
                      </a:r>
                    </a:p>
                  </a:txBody>
                  <a:tcPr marL="68580" marR="68580">
                    <a:lnL>
                      <a:noFill/>
                    </a:lnL>
                    <a:lnR>
                      <a:noFill/>
                    </a:lnR>
                    <a:lnT>
                      <a:noFill/>
                    </a:lnT>
                    <a:lnB>
                      <a:noFill/>
                    </a:lnB>
                  </a:tcPr>
                </a:tc>
                <a:tc>
                  <a:txBody>
                    <a:bodyPr/>
                    <a:lstStyle/>
                    <a:p>
                      <a:pPr>
                        <a:spcBef>
                          <a:spcPts val="0"/>
                        </a:spcBef>
                        <a:spcAft>
                          <a:spcPts val="0"/>
                        </a:spcAft>
                      </a:pPr>
                      <a:r>
                        <a:rPr lang="en-CA" sz="2000">
                          <a:effectLst/>
                          <a:latin typeface="Narkisim" panose="020E0502050101010101" pitchFamily="34" charset="-79"/>
                          <a:cs typeface="Narkisim" panose="020E0502050101010101" pitchFamily="34" charset="-79"/>
                        </a:rPr>
                        <a:t>Bolivia</a:t>
                      </a:r>
                    </a:p>
                  </a:txBody>
                  <a:tcPr marL="68580" marR="68580">
                    <a:lnL>
                      <a:noFill/>
                    </a:lnL>
                    <a:lnR>
                      <a:noFill/>
                    </a:lnR>
                    <a:lnT>
                      <a:noFill/>
                    </a:lnT>
                    <a:lnB>
                      <a:noFill/>
                    </a:lnB>
                  </a:tcPr>
                </a:tc>
                <a:tc>
                  <a:txBody>
                    <a:bodyPr/>
                    <a:lstStyle/>
                    <a:p>
                      <a:pPr>
                        <a:spcBef>
                          <a:spcPts val="0"/>
                        </a:spcBef>
                        <a:spcAft>
                          <a:spcPts val="0"/>
                        </a:spcAft>
                      </a:pPr>
                      <a:r>
                        <a:rPr lang="en-CA" sz="2000" dirty="0">
                          <a:effectLst/>
                          <a:latin typeface="Narkisim" panose="020E0502050101010101" pitchFamily="34" charset="-79"/>
                          <a:cs typeface="Narkisim" panose="020E0502050101010101" pitchFamily="34" charset="-79"/>
                        </a:rPr>
                        <a:t>Zinc, Gas, Gold</a:t>
                      </a:r>
                    </a:p>
                  </a:txBody>
                  <a:tcPr marL="68580" marR="68580">
                    <a:lnL>
                      <a:noFill/>
                    </a:lnL>
                    <a:lnR>
                      <a:noFill/>
                    </a:lnR>
                    <a:lnT>
                      <a:noFill/>
                    </a:lnT>
                    <a:lnB>
                      <a:noFill/>
                    </a:lnB>
                  </a:tcPr>
                </a:tc>
              </a:tr>
            </a:tbl>
          </a:graphicData>
        </a:graphic>
      </p:graphicFrame>
      <p:sp>
        <p:nvSpPr>
          <p:cNvPr id="25" name="文本框 4"/>
          <p:cNvSpPr txBox="1"/>
          <p:nvPr/>
        </p:nvSpPr>
        <p:spPr>
          <a:xfrm>
            <a:off x="6377519" y="1051936"/>
            <a:ext cx="5248627" cy="4247317"/>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26" name="TextBox 25"/>
          <p:cNvSpPr txBox="1"/>
          <p:nvPr/>
        </p:nvSpPr>
        <p:spPr>
          <a:xfrm>
            <a:off x="6374143" y="1051936"/>
            <a:ext cx="5248627" cy="492443"/>
          </a:xfrm>
          <a:prstGeom prst="rect">
            <a:avLst/>
          </a:prstGeom>
          <a:solidFill>
            <a:srgbClr val="F2F2F2">
              <a:alpha val="37000"/>
            </a:srgbClr>
          </a:solidFill>
          <a:ln>
            <a:solidFill>
              <a:srgbClr val="456167"/>
            </a:solidFill>
            <a:prstDash val="dash"/>
          </a:ln>
        </p:spPr>
        <p:txBody>
          <a:bodyPr wrap="square" rtlCol="0">
            <a:spAutoFit/>
          </a:bodyPr>
          <a:lstStyle/>
          <a:p>
            <a:pPr algn="ctr"/>
            <a:r>
              <a:rPr lang="en-US" sz="2600" b="1" dirty="0" smtClean="0">
                <a:solidFill>
                  <a:srgbClr val="25679E"/>
                </a:solidFill>
                <a:latin typeface="Arial Narrow"/>
                <a:cs typeface="Arial Narrow"/>
              </a:rPr>
              <a:t>OUR CHOICES FOR RESEARCH</a:t>
            </a:r>
            <a:endParaRPr lang="en-US" sz="2600" b="1" dirty="0">
              <a:solidFill>
                <a:srgbClr val="25679E"/>
              </a:solidFill>
              <a:latin typeface="Arial Narrow"/>
              <a:cs typeface="Arial Narrow"/>
            </a:endParaRPr>
          </a:p>
        </p:txBody>
      </p:sp>
    </p:spTree>
    <p:extLst>
      <p:ext uri="{BB962C8B-B14F-4D97-AF65-F5344CB8AC3E}">
        <p14:creationId xmlns:p14="http://schemas.microsoft.com/office/powerpoint/2010/main" val="422028522"/>
      </p:ext>
    </p:extLst>
  </p:cSld>
  <p:clrMapOvr>
    <a:masterClrMapping/>
  </p:clrMapOvr>
  <p:transition spd="slow" advTm="300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4" name="文本框 4"/>
          <p:cNvSpPr txBox="1"/>
          <p:nvPr/>
        </p:nvSpPr>
        <p:spPr>
          <a:xfrm>
            <a:off x="89011" y="688981"/>
            <a:ext cx="11725361" cy="5940088"/>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p:txBody>
      </p:sp>
      <p:sp>
        <p:nvSpPr>
          <p:cNvPr id="43" name="Rectangle 42"/>
          <p:cNvSpPr/>
          <p:nvPr/>
        </p:nvSpPr>
        <p:spPr bwMode="auto">
          <a:xfrm>
            <a:off x="0" y="0"/>
            <a:ext cx="12192000" cy="461797"/>
          </a:xfrm>
          <a:prstGeom prst="rect">
            <a:avLst/>
          </a:prstGeom>
          <a:gradFill flip="none" rotWithShape="1">
            <a:gsLst>
              <a:gs pos="9000">
                <a:schemeClr val="tx1">
                  <a:lumMod val="75000"/>
                  <a:lumOff val="25000"/>
                </a:schemeClr>
              </a:gs>
              <a:gs pos="56000">
                <a:srgbClr val="FFFFFF"/>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02" name="Picture 3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303"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COMBINING PLOTS</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320" name="TextBox 319"/>
          <p:cNvSpPr txBox="1"/>
          <p:nvPr/>
        </p:nvSpPr>
        <p:spPr>
          <a:xfrm>
            <a:off x="89011" y="672797"/>
            <a:ext cx="11725361"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dirty="0" smtClean="0">
                <a:solidFill>
                  <a:srgbClr val="25679E"/>
                </a:solidFill>
                <a:latin typeface="Narkisim" panose="020E0502050101010101" pitchFamily="34" charset="-79"/>
                <a:cs typeface="Narkisim" panose="020E0502050101010101" pitchFamily="34" charset="-79"/>
              </a:rPr>
              <a:t>Guyana </a:t>
            </a:r>
            <a:r>
              <a:rPr lang="en-CA" sz="2400" dirty="0">
                <a:solidFill>
                  <a:srgbClr val="25679E"/>
                </a:solidFill>
                <a:latin typeface="Narkisim" panose="020E0502050101010101" pitchFamily="34" charset="-79"/>
                <a:cs typeface="Narkisim" panose="020E0502050101010101" pitchFamily="34" charset="-79"/>
              </a:rPr>
              <a:t>Commodities Price Change Rates vs Exchange </a:t>
            </a:r>
            <a:r>
              <a:rPr lang="en-CA" sz="2400" dirty="0" smtClean="0">
                <a:solidFill>
                  <a:srgbClr val="25679E"/>
                </a:solidFill>
                <a:latin typeface="Narkisim" panose="020E0502050101010101" pitchFamily="34" charset="-79"/>
                <a:cs typeface="Narkisim" panose="020E0502050101010101" pitchFamily="34" charset="-79"/>
              </a:rPr>
              <a:t>Rates</a:t>
            </a:r>
            <a:endParaRPr lang="en-CA" sz="2400" dirty="0">
              <a:solidFill>
                <a:srgbClr val="25679E"/>
              </a:solidFill>
              <a:latin typeface="Narkisim" panose="020E0502050101010101" pitchFamily="34" charset="-79"/>
              <a:cs typeface="Narkisim" panose="020E0502050101010101" pitchFamily="34" charset="-79"/>
            </a:endParaRPr>
          </a:p>
        </p:txBody>
      </p:sp>
      <p:sp>
        <p:nvSpPr>
          <p:cNvPr id="3" name="TextBox 2"/>
          <p:cNvSpPr txBox="1"/>
          <p:nvPr/>
        </p:nvSpPr>
        <p:spPr>
          <a:xfrm>
            <a:off x="3201712" y="6139249"/>
            <a:ext cx="6678663" cy="400110"/>
          </a:xfrm>
          <a:prstGeom prst="rect">
            <a:avLst/>
          </a:prstGeom>
          <a:noFill/>
        </p:spPr>
        <p:txBody>
          <a:bodyPr wrap="square" rtlCol="0">
            <a:spAutoFit/>
          </a:bodyPr>
          <a:lstStyle/>
          <a:p>
            <a:r>
              <a:rPr lang="en-CA" sz="2000" dirty="0" smtClean="0">
                <a:latin typeface="Narkisim" panose="020E0502050101010101" pitchFamily="34" charset="-79"/>
                <a:cs typeface="Narkisim" panose="020E0502050101010101" pitchFamily="34" charset="-79"/>
              </a:rPr>
              <a:t>The </a:t>
            </a:r>
            <a:r>
              <a:rPr lang="en-CA" sz="2000" dirty="0">
                <a:latin typeface="Narkisim" panose="020E0502050101010101" pitchFamily="34" charset="-79"/>
                <a:cs typeface="Narkisim" panose="020E0502050101010101" pitchFamily="34" charset="-79"/>
              </a:rPr>
              <a:t>highest volatility occurs for Gold prices in the last 5 </a:t>
            </a:r>
            <a:r>
              <a:rPr lang="en-CA" sz="2000" dirty="0" smtClean="0">
                <a:latin typeface="Narkisim" panose="020E0502050101010101" pitchFamily="34" charset="-79"/>
                <a:cs typeface="Narkisim" panose="020E0502050101010101" pitchFamily="34" charset="-79"/>
              </a:rPr>
              <a:t>years.</a:t>
            </a:r>
            <a:endParaRPr lang="en-CA" sz="2000" dirty="0">
              <a:latin typeface="Narkisim" panose="020E0502050101010101" pitchFamily="34" charset="-79"/>
              <a:cs typeface="Narkisim" panose="020E0502050101010101" pitchFamily="34" charset="-79"/>
            </a:endParaRPr>
          </a:p>
        </p:txBody>
      </p:sp>
      <p:pic>
        <p:nvPicPr>
          <p:cNvPr id="4" name="Picture 3"/>
          <p:cNvPicPr>
            <a:picLocks noChangeAspect="1"/>
          </p:cNvPicPr>
          <p:nvPr/>
        </p:nvPicPr>
        <p:blipFill>
          <a:blip r:embed="rId4"/>
          <a:stretch>
            <a:fillRect/>
          </a:stretch>
        </p:blipFill>
        <p:spPr>
          <a:xfrm>
            <a:off x="2933537" y="1184159"/>
            <a:ext cx="7098248" cy="5038616"/>
          </a:xfrm>
          <a:prstGeom prst="rect">
            <a:avLst/>
          </a:prstGeom>
        </p:spPr>
      </p:pic>
    </p:spTree>
    <p:extLst>
      <p:ext uri="{BB962C8B-B14F-4D97-AF65-F5344CB8AC3E}">
        <p14:creationId xmlns:p14="http://schemas.microsoft.com/office/powerpoint/2010/main" val="2368867283"/>
      </p:ext>
    </p:extLst>
  </p:cSld>
  <p:clrMapOvr>
    <a:masterClrMapping/>
  </p:clrMapOvr>
  <p:transition spd="slow" advTm="3000">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4" name="文本框 4"/>
          <p:cNvSpPr txBox="1"/>
          <p:nvPr/>
        </p:nvSpPr>
        <p:spPr>
          <a:xfrm>
            <a:off x="89011" y="688981"/>
            <a:ext cx="11725361" cy="5940088"/>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p:txBody>
      </p:sp>
      <p:sp>
        <p:nvSpPr>
          <p:cNvPr id="43" name="Rectangle 42"/>
          <p:cNvSpPr/>
          <p:nvPr/>
        </p:nvSpPr>
        <p:spPr bwMode="auto">
          <a:xfrm>
            <a:off x="0" y="0"/>
            <a:ext cx="12192000" cy="461797"/>
          </a:xfrm>
          <a:prstGeom prst="rect">
            <a:avLst/>
          </a:prstGeom>
          <a:gradFill flip="none" rotWithShape="1">
            <a:gsLst>
              <a:gs pos="9000">
                <a:schemeClr val="tx1">
                  <a:lumMod val="75000"/>
                  <a:lumOff val="25000"/>
                </a:schemeClr>
              </a:gs>
              <a:gs pos="56000">
                <a:srgbClr val="FFFFFF"/>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02" name="Picture 3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303"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COMBINING PLOTS</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320" name="TextBox 319"/>
          <p:cNvSpPr txBox="1"/>
          <p:nvPr/>
        </p:nvSpPr>
        <p:spPr>
          <a:xfrm>
            <a:off x="89011" y="672797"/>
            <a:ext cx="11725361"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dirty="0" smtClean="0">
                <a:solidFill>
                  <a:srgbClr val="25679E"/>
                </a:solidFill>
                <a:latin typeface="Narkisim" panose="020E0502050101010101" pitchFamily="34" charset="-79"/>
                <a:cs typeface="Narkisim" panose="020E0502050101010101" pitchFamily="34" charset="-79"/>
              </a:rPr>
              <a:t>Columbia </a:t>
            </a:r>
            <a:r>
              <a:rPr lang="en-CA" sz="2400" dirty="0">
                <a:solidFill>
                  <a:srgbClr val="25679E"/>
                </a:solidFill>
                <a:latin typeface="Narkisim" panose="020E0502050101010101" pitchFamily="34" charset="-79"/>
                <a:cs typeface="Narkisim" panose="020E0502050101010101" pitchFamily="34" charset="-79"/>
              </a:rPr>
              <a:t>Commodities Price Change Rates vs Exchange </a:t>
            </a:r>
            <a:r>
              <a:rPr lang="en-CA" sz="2400" dirty="0" smtClean="0">
                <a:solidFill>
                  <a:srgbClr val="25679E"/>
                </a:solidFill>
                <a:latin typeface="Narkisim" panose="020E0502050101010101" pitchFamily="34" charset="-79"/>
                <a:cs typeface="Narkisim" panose="020E0502050101010101" pitchFamily="34" charset="-79"/>
              </a:rPr>
              <a:t>Rates</a:t>
            </a:r>
            <a:endParaRPr lang="en-CA" sz="2400" dirty="0">
              <a:solidFill>
                <a:srgbClr val="25679E"/>
              </a:solidFill>
              <a:latin typeface="Narkisim" panose="020E0502050101010101" pitchFamily="34" charset="-79"/>
              <a:cs typeface="Narkisim" panose="020E0502050101010101" pitchFamily="34" charset="-79"/>
            </a:endParaRPr>
          </a:p>
        </p:txBody>
      </p:sp>
      <p:pic>
        <p:nvPicPr>
          <p:cNvPr id="4" name="Picture 3"/>
          <p:cNvPicPr>
            <a:picLocks noChangeAspect="1"/>
          </p:cNvPicPr>
          <p:nvPr/>
        </p:nvPicPr>
        <p:blipFill>
          <a:blip r:embed="rId4"/>
          <a:stretch>
            <a:fillRect/>
          </a:stretch>
        </p:blipFill>
        <p:spPr>
          <a:xfrm>
            <a:off x="2657791" y="1150646"/>
            <a:ext cx="7256212" cy="5283935"/>
          </a:xfrm>
          <a:prstGeom prst="rect">
            <a:avLst/>
          </a:prstGeom>
        </p:spPr>
      </p:pic>
    </p:spTree>
    <p:extLst>
      <p:ext uri="{BB962C8B-B14F-4D97-AF65-F5344CB8AC3E}">
        <p14:creationId xmlns:p14="http://schemas.microsoft.com/office/powerpoint/2010/main" val="4229088855"/>
      </p:ext>
    </p:extLst>
  </p:cSld>
  <p:clrMapOvr>
    <a:masterClrMapping/>
  </p:clrMapOvr>
  <p:transition spd="slow" advTm="3000">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4" name="文本框 4"/>
          <p:cNvSpPr txBox="1"/>
          <p:nvPr/>
        </p:nvSpPr>
        <p:spPr>
          <a:xfrm>
            <a:off x="89011" y="688981"/>
            <a:ext cx="11725361" cy="5940088"/>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p:txBody>
      </p:sp>
      <p:sp>
        <p:nvSpPr>
          <p:cNvPr id="43" name="Rectangle 42"/>
          <p:cNvSpPr/>
          <p:nvPr/>
        </p:nvSpPr>
        <p:spPr bwMode="auto">
          <a:xfrm>
            <a:off x="0" y="0"/>
            <a:ext cx="12192000" cy="461797"/>
          </a:xfrm>
          <a:prstGeom prst="rect">
            <a:avLst/>
          </a:prstGeom>
          <a:gradFill flip="none" rotWithShape="1">
            <a:gsLst>
              <a:gs pos="9000">
                <a:schemeClr val="tx1">
                  <a:lumMod val="75000"/>
                  <a:lumOff val="25000"/>
                </a:schemeClr>
              </a:gs>
              <a:gs pos="56000">
                <a:srgbClr val="FFFFFF"/>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02" name="Picture 3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303"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COMBINING PLOTS</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320" name="TextBox 319"/>
          <p:cNvSpPr txBox="1"/>
          <p:nvPr/>
        </p:nvSpPr>
        <p:spPr>
          <a:xfrm>
            <a:off x="89011" y="672797"/>
            <a:ext cx="11725361"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dirty="0" smtClean="0">
                <a:solidFill>
                  <a:srgbClr val="25679E"/>
                </a:solidFill>
                <a:latin typeface="Narkisim" panose="020E0502050101010101" pitchFamily="34" charset="-79"/>
                <a:cs typeface="Narkisim" panose="020E0502050101010101" pitchFamily="34" charset="-79"/>
              </a:rPr>
              <a:t>Bolivia </a:t>
            </a:r>
            <a:r>
              <a:rPr lang="en-CA" sz="2400" dirty="0">
                <a:solidFill>
                  <a:srgbClr val="25679E"/>
                </a:solidFill>
                <a:latin typeface="Narkisim" panose="020E0502050101010101" pitchFamily="34" charset="-79"/>
                <a:cs typeface="Narkisim" panose="020E0502050101010101" pitchFamily="34" charset="-79"/>
              </a:rPr>
              <a:t>Commodities Price Change Rates vs Exchange </a:t>
            </a:r>
            <a:r>
              <a:rPr lang="en-CA" sz="2400" dirty="0" smtClean="0">
                <a:solidFill>
                  <a:srgbClr val="25679E"/>
                </a:solidFill>
                <a:latin typeface="Narkisim" panose="020E0502050101010101" pitchFamily="34" charset="-79"/>
                <a:cs typeface="Narkisim" panose="020E0502050101010101" pitchFamily="34" charset="-79"/>
              </a:rPr>
              <a:t>Rates</a:t>
            </a:r>
            <a:endParaRPr lang="en-CA" sz="2400" dirty="0">
              <a:solidFill>
                <a:srgbClr val="25679E"/>
              </a:solidFill>
              <a:latin typeface="Narkisim" panose="020E0502050101010101" pitchFamily="34" charset="-79"/>
              <a:cs typeface="Narkisim" panose="020E0502050101010101" pitchFamily="34" charset="-79"/>
            </a:endParaRPr>
          </a:p>
        </p:txBody>
      </p:sp>
      <p:pic>
        <p:nvPicPr>
          <p:cNvPr id="2" name="Picture 1"/>
          <p:cNvPicPr>
            <a:picLocks noChangeAspect="1"/>
          </p:cNvPicPr>
          <p:nvPr/>
        </p:nvPicPr>
        <p:blipFill>
          <a:blip r:embed="rId4"/>
          <a:stretch>
            <a:fillRect/>
          </a:stretch>
        </p:blipFill>
        <p:spPr>
          <a:xfrm>
            <a:off x="2346410" y="1150646"/>
            <a:ext cx="7584702" cy="5231083"/>
          </a:xfrm>
          <a:prstGeom prst="rect">
            <a:avLst/>
          </a:prstGeom>
        </p:spPr>
      </p:pic>
    </p:spTree>
    <p:extLst>
      <p:ext uri="{BB962C8B-B14F-4D97-AF65-F5344CB8AC3E}">
        <p14:creationId xmlns:p14="http://schemas.microsoft.com/office/powerpoint/2010/main" val="212734479"/>
      </p:ext>
    </p:extLst>
  </p:cSld>
  <p:clrMapOvr>
    <a:masterClrMapping/>
  </p:clrMapOvr>
  <p:transition spd="slow" advTm="3000">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4" name="文本框 4"/>
          <p:cNvSpPr txBox="1"/>
          <p:nvPr/>
        </p:nvSpPr>
        <p:spPr>
          <a:xfrm>
            <a:off x="89011" y="688981"/>
            <a:ext cx="11725361" cy="5940088"/>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p:txBody>
      </p:sp>
      <p:sp>
        <p:nvSpPr>
          <p:cNvPr id="43" name="Rectangle 42"/>
          <p:cNvSpPr/>
          <p:nvPr/>
        </p:nvSpPr>
        <p:spPr bwMode="auto">
          <a:xfrm>
            <a:off x="0" y="0"/>
            <a:ext cx="12192000" cy="461797"/>
          </a:xfrm>
          <a:prstGeom prst="rect">
            <a:avLst/>
          </a:prstGeom>
          <a:gradFill flip="none" rotWithShape="1">
            <a:gsLst>
              <a:gs pos="9000">
                <a:schemeClr val="tx1">
                  <a:lumMod val="75000"/>
                  <a:lumOff val="25000"/>
                </a:schemeClr>
              </a:gs>
              <a:gs pos="56000">
                <a:srgbClr val="FFFFFF"/>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02" name="Picture 3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303"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COMBINING PLOTS</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320" name="TextBox 319"/>
          <p:cNvSpPr txBox="1"/>
          <p:nvPr/>
        </p:nvSpPr>
        <p:spPr>
          <a:xfrm>
            <a:off x="89011" y="672797"/>
            <a:ext cx="11725361"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dirty="0" smtClean="0">
                <a:solidFill>
                  <a:srgbClr val="25679E"/>
                </a:solidFill>
                <a:latin typeface="Narkisim" panose="020E0502050101010101" pitchFamily="34" charset="-79"/>
                <a:cs typeface="Narkisim" panose="020E0502050101010101" pitchFamily="34" charset="-79"/>
              </a:rPr>
              <a:t>Argentina </a:t>
            </a:r>
            <a:r>
              <a:rPr lang="en-CA" sz="2400" dirty="0">
                <a:solidFill>
                  <a:srgbClr val="25679E"/>
                </a:solidFill>
                <a:latin typeface="Narkisim" panose="020E0502050101010101" pitchFamily="34" charset="-79"/>
                <a:cs typeface="Narkisim" panose="020E0502050101010101" pitchFamily="34" charset="-79"/>
              </a:rPr>
              <a:t>Commodities Price Change Rates vs Exchange </a:t>
            </a:r>
            <a:r>
              <a:rPr lang="en-CA" sz="2400" dirty="0" smtClean="0">
                <a:solidFill>
                  <a:srgbClr val="25679E"/>
                </a:solidFill>
                <a:latin typeface="Narkisim" panose="020E0502050101010101" pitchFamily="34" charset="-79"/>
                <a:cs typeface="Narkisim" panose="020E0502050101010101" pitchFamily="34" charset="-79"/>
              </a:rPr>
              <a:t>Rates</a:t>
            </a:r>
            <a:endParaRPr lang="en-CA" sz="2400" dirty="0">
              <a:solidFill>
                <a:srgbClr val="25679E"/>
              </a:solidFill>
              <a:latin typeface="Narkisim" panose="020E0502050101010101" pitchFamily="34" charset="-79"/>
              <a:cs typeface="Narkisim" panose="020E0502050101010101" pitchFamily="34" charset="-79"/>
            </a:endParaRPr>
          </a:p>
        </p:txBody>
      </p:sp>
      <p:pic>
        <p:nvPicPr>
          <p:cNvPr id="3" name="Picture 2"/>
          <p:cNvPicPr>
            <a:picLocks noChangeAspect="1"/>
          </p:cNvPicPr>
          <p:nvPr/>
        </p:nvPicPr>
        <p:blipFill>
          <a:blip r:embed="rId4"/>
          <a:stretch>
            <a:fillRect/>
          </a:stretch>
        </p:blipFill>
        <p:spPr>
          <a:xfrm>
            <a:off x="2943063" y="1177809"/>
            <a:ext cx="6597480" cy="4710587"/>
          </a:xfrm>
          <a:prstGeom prst="rect">
            <a:avLst/>
          </a:prstGeom>
        </p:spPr>
      </p:pic>
      <p:sp>
        <p:nvSpPr>
          <p:cNvPr id="9" name="TextBox 8"/>
          <p:cNvSpPr txBox="1"/>
          <p:nvPr/>
        </p:nvSpPr>
        <p:spPr>
          <a:xfrm>
            <a:off x="547525" y="5888396"/>
            <a:ext cx="11319446" cy="707886"/>
          </a:xfrm>
          <a:prstGeom prst="rect">
            <a:avLst/>
          </a:prstGeom>
          <a:noFill/>
        </p:spPr>
        <p:txBody>
          <a:bodyPr wrap="square" rtlCol="0">
            <a:spAutoFit/>
          </a:bodyPr>
          <a:lstStyle/>
          <a:p>
            <a:r>
              <a:rPr lang="en-CA" sz="2000" dirty="0">
                <a:latin typeface="Narkisim" panose="020E0502050101010101" pitchFamily="34" charset="-79"/>
                <a:cs typeface="Narkisim" panose="020E0502050101010101" pitchFamily="34" charset="-79"/>
              </a:rPr>
              <a:t>We see that the shocks generally range between -10% and 10%. However, wheat and soybean had large drops in mid 2010 and 2012. Furthermore, the Argentina Exchange rate had a large drop of about -25% in 2014.</a:t>
            </a:r>
          </a:p>
        </p:txBody>
      </p:sp>
    </p:spTree>
    <p:extLst>
      <p:ext uri="{BB962C8B-B14F-4D97-AF65-F5344CB8AC3E}">
        <p14:creationId xmlns:p14="http://schemas.microsoft.com/office/powerpoint/2010/main" val="113614755"/>
      </p:ext>
    </p:extLst>
  </p:cSld>
  <p:clrMapOvr>
    <a:masterClrMapping/>
  </p:clrMapOvr>
  <p:transition spd="slow" advTm="3000">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4" name="文本框 4"/>
          <p:cNvSpPr txBox="1"/>
          <p:nvPr/>
        </p:nvSpPr>
        <p:spPr>
          <a:xfrm>
            <a:off x="89011" y="688981"/>
            <a:ext cx="11725361" cy="5940088"/>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a:p>
            <a:endParaRPr lang="en-CA" sz="2000" dirty="0">
              <a:solidFill>
                <a:schemeClr val="bg1"/>
              </a:solidFill>
              <a:latin typeface="Narkisim" panose="020E0502050101010101" pitchFamily="34" charset="-79"/>
              <a:cs typeface="Narkisim" panose="020E0502050101010101" pitchFamily="34" charset="-79"/>
            </a:endParaRPr>
          </a:p>
          <a:p>
            <a:endParaRPr lang="en-CA" sz="2000" dirty="0" smtClean="0">
              <a:solidFill>
                <a:schemeClr val="bg1"/>
              </a:solidFill>
              <a:latin typeface="Narkisim" panose="020E0502050101010101" pitchFamily="34" charset="-79"/>
              <a:cs typeface="Narkisim" panose="020E0502050101010101" pitchFamily="34" charset="-79"/>
            </a:endParaRPr>
          </a:p>
        </p:txBody>
      </p:sp>
      <p:sp>
        <p:nvSpPr>
          <p:cNvPr id="43" name="Rectangle 42"/>
          <p:cNvSpPr/>
          <p:nvPr/>
        </p:nvSpPr>
        <p:spPr bwMode="auto">
          <a:xfrm>
            <a:off x="0" y="0"/>
            <a:ext cx="12192000" cy="461797"/>
          </a:xfrm>
          <a:prstGeom prst="rect">
            <a:avLst/>
          </a:prstGeom>
          <a:gradFill flip="none" rotWithShape="1">
            <a:gsLst>
              <a:gs pos="9000">
                <a:schemeClr val="tx1">
                  <a:lumMod val="75000"/>
                  <a:lumOff val="25000"/>
                </a:schemeClr>
              </a:gs>
              <a:gs pos="56000">
                <a:srgbClr val="FFFFFF"/>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02" name="Picture 3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303"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COMBINING PLOTS</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320" name="TextBox 319"/>
          <p:cNvSpPr txBox="1"/>
          <p:nvPr/>
        </p:nvSpPr>
        <p:spPr>
          <a:xfrm>
            <a:off x="89011" y="672797"/>
            <a:ext cx="11725361" cy="461665"/>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2400" dirty="0" smtClean="0">
                <a:solidFill>
                  <a:srgbClr val="25679E"/>
                </a:solidFill>
                <a:latin typeface="Narkisim" panose="020E0502050101010101" pitchFamily="34" charset="-79"/>
                <a:cs typeface="Narkisim" panose="020E0502050101010101" pitchFamily="34" charset="-79"/>
              </a:rPr>
              <a:t>Paraguay </a:t>
            </a:r>
            <a:r>
              <a:rPr lang="en-CA" sz="2400" dirty="0">
                <a:solidFill>
                  <a:srgbClr val="25679E"/>
                </a:solidFill>
                <a:latin typeface="Narkisim" panose="020E0502050101010101" pitchFamily="34" charset="-79"/>
                <a:cs typeface="Narkisim" panose="020E0502050101010101" pitchFamily="34" charset="-79"/>
              </a:rPr>
              <a:t>Commodities Price Change Rates vs Exchange </a:t>
            </a:r>
            <a:r>
              <a:rPr lang="en-CA" sz="2400" dirty="0" smtClean="0">
                <a:solidFill>
                  <a:srgbClr val="25679E"/>
                </a:solidFill>
                <a:latin typeface="Narkisim" panose="020E0502050101010101" pitchFamily="34" charset="-79"/>
                <a:cs typeface="Narkisim" panose="020E0502050101010101" pitchFamily="34" charset="-79"/>
              </a:rPr>
              <a:t>Rates</a:t>
            </a:r>
            <a:endParaRPr lang="en-CA" sz="2400" dirty="0">
              <a:solidFill>
                <a:srgbClr val="25679E"/>
              </a:solidFill>
              <a:latin typeface="Narkisim" panose="020E0502050101010101" pitchFamily="34" charset="-79"/>
              <a:cs typeface="Narkisim" panose="020E0502050101010101" pitchFamily="34" charset="-79"/>
            </a:endParaRPr>
          </a:p>
        </p:txBody>
      </p:sp>
      <p:sp>
        <p:nvSpPr>
          <p:cNvPr id="9" name="TextBox 8"/>
          <p:cNvSpPr txBox="1"/>
          <p:nvPr/>
        </p:nvSpPr>
        <p:spPr>
          <a:xfrm>
            <a:off x="194209" y="5888396"/>
            <a:ext cx="11672762" cy="400110"/>
          </a:xfrm>
          <a:prstGeom prst="rect">
            <a:avLst/>
          </a:prstGeom>
          <a:noFill/>
        </p:spPr>
        <p:txBody>
          <a:bodyPr wrap="square" rtlCol="0">
            <a:spAutoFit/>
          </a:bodyPr>
          <a:lstStyle/>
          <a:p>
            <a:r>
              <a:rPr lang="en-CA" sz="2000" dirty="0">
                <a:latin typeface="Narkisim" panose="020E0502050101010101" pitchFamily="34" charset="-79"/>
                <a:cs typeface="Narkisim" panose="020E0502050101010101" pitchFamily="34" charset="-79"/>
              </a:rPr>
              <a:t>We see that once again the volatility ranges between -10 and 10%. The largest drop occurred mid 2012 in Corn prices.</a:t>
            </a:r>
          </a:p>
        </p:txBody>
      </p:sp>
      <p:pic>
        <p:nvPicPr>
          <p:cNvPr id="2" name="Picture 1"/>
          <p:cNvPicPr>
            <a:picLocks noChangeAspect="1"/>
          </p:cNvPicPr>
          <p:nvPr/>
        </p:nvPicPr>
        <p:blipFill>
          <a:blip r:embed="rId4"/>
          <a:stretch>
            <a:fillRect/>
          </a:stretch>
        </p:blipFill>
        <p:spPr>
          <a:xfrm>
            <a:off x="2968464" y="1158758"/>
            <a:ext cx="6597279" cy="4788888"/>
          </a:xfrm>
          <a:prstGeom prst="rect">
            <a:avLst/>
          </a:prstGeom>
        </p:spPr>
      </p:pic>
    </p:spTree>
    <p:extLst>
      <p:ext uri="{BB962C8B-B14F-4D97-AF65-F5344CB8AC3E}">
        <p14:creationId xmlns:p14="http://schemas.microsoft.com/office/powerpoint/2010/main" val="3543692007"/>
      </p:ext>
    </p:extLst>
  </p:cSld>
  <p:clrMapOvr>
    <a:masterClrMapping/>
  </p:clrMapOvr>
  <p:transition spd="slow" advTm="3000">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CONCLUSION</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305014" y="1055369"/>
            <a:ext cx="11777004" cy="1200329"/>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pPr marL="285750" indent="-285750">
              <a:buFontTx/>
              <a:buChar char="-"/>
            </a:pPr>
            <a:endParaRPr lang="en-US" b="1" dirty="0">
              <a:latin typeface="Arial Narrow"/>
              <a:cs typeface="Arial Narrow"/>
            </a:endParaRPr>
          </a:p>
          <a:p>
            <a:pPr marL="285750" indent="-285750">
              <a:buFontTx/>
              <a:buChar char="-"/>
            </a:pPr>
            <a:endParaRPr lang="en-US" b="1" dirty="0" smtClean="0">
              <a:latin typeface="Arial Narrow"/>
              <a:cs typeface="Arial Narrow"/>
            </a:endParaRPr>
          </a:p>
          <a:p>
            <a:pPr marL="285750" indent="-285750">
              <a:buFontTx/>
              <a:buChar char="-"/>
            </a:pPr>
            <a:endParaRPr lang="en-US" b="1" dirty="0">
              <a:latin typeface="Arial Narrow"/>
              <a:cs typeface="Arial Narrow"/>
            </a:endParaRPr>
          </a:p>
        </p:txBody>
      </p:sp>
      <p:sp>
        <p:nvSpPr>
          <p:cNvPr id="6" name="TextBox 5"/>
          <p:cNvSpPr txBox="1"/>
          <p:nvPr/>
        </p:nvSpPr>
        <p:spPr>
          <a:xfrm>
            <a:off x="317485" y="1063461"/>
            <a:ext cx="11755832" cy="4247317"/>
          </a:xfrm>
          <a:prstGeom prst="rect">
            <a:avLst/>
          </a:prstGeom>
          <a:solidFill>
            <a:srgbClr val="F2F2F2">
              <a:alpha val="37000"/>
            </a:srgbClr>
          </a:solidFill>
          <a:ln>
            <a:solidFill>
              <a:srgbClr val="456167"/>
            </a:solidFill>
            <a:prstDash val="dash"/>
          </a:ln>
        </p:spPr>
        <p:txBody>
          <a:bodyPr wrap="square" rtlCol="0">
            <a:spAutoFit/>
          </a:bodyPr>
          <a:lstStyle/>
          <a:p>
            <a:pPr algn="ctr"/>
            <a:r>
              <a:rPr lang="en-CA" sz="3000" b="1" dirty="0" smtClean="0">
                <a:solidFill>
                  <a:srgbClr val="25679E"/>
                </a:solidFill>
                <a:latin typeface="Arial Narrow"/>
                <a:cs typeface="Arial Narrow"/>
              </a:rPr>
              <a:t>KEY TAKEAWAYS</a:t>
            </a:r>
          </a:p>
          <a:p>
            <a:pPr algn="ctr"/>
            <a:endParaRPr lang="en-CA" sz="2400" b="1" dirty="0" smtClean="0">
              <a:solidFill>
                <a:srgbClr val="25679E"/>
              </a:solidFill>
              <a:latin typeface="Narkisim" panose="020E0502050101010101" pitchFamily="34" charset="-79"/>
              <a:cs typeface="Narkisim" panose="020E0502050101010101" pitchFamily="34" charset="-79"/>
            </a:endParaRPr>
          </a:p>
          <a:p>
            <a:pPr algn="ctr"/>
            <a:endParaRPr lang="en-CA" sz="2400" b="1" dirty="0">
              <a:solidFill>
                <a:srgbClr val="25679E"/>
              </a:solidFill>
              <a:latin typeface="Narkisim" panose="020E0502050101010101" pitchFamily="34" charset="-79"/>
              <a:cs typeface="Narkisim" panose="020E0502050101010101" pitchFamily="34" charset="-79"/>
            </a:endParaRPr>
          </a:p>
          <a:p>
            <a:pPr algn="ctr"/>
            <a:endParaRPr lang="en-CA" sz="2400" b="1" dirty="0">
              <a:solidFill>
                <a:srgbClr val="25679E"/>
              </a:solidFill>
              <a:latin typeface="Narkisim" panose="020E0502050101010101" pitchFamily="34" charset="-79"/>
              <a:cs typeface="Narkisim" panose="020E0502050101010101" pitchFamily="34" charset="-79"/>
            </a:endParaRPr>
          </a:p>
          <a:p>
            <a:pPr marL="342900" indent="-342900">
              <a:buFontTx/>
              <a:buChar char="-"/>
            </a:pPr>
            <a:r>
              <a:rPr lang="en-CA" sz="2400" b="1" dirty="0" smtClean="0">
                <a:latin typeface="Narkisim" panose="020E0502050101010101" pitchFamily="34" charset="-79"/>
                <a:cs typeface="Narkisim" panose="020E0502050101010101" pitchFamily="34" charset="-79"/>
              </a:rPr>
              <a:t>Difficult </a:t>
            </a:r>
            <a:r>
              <a:rPr lang="en-CA" sz="2400" b="1" dirty="0">
                <a:latin typeface="Narkisim" panose="020E0502050101010101" pitchFamily="34" charset="-79"/>
                <a:cs typeface="Narkisim" panose="020E0502050101010101" pitchFamily="34" charset="-79"/>
              </a:rPr>
              <a:t>to predict developing countries that rely on commodities as </a:t>
            </a:r>
            <a:r>
              <a:rPr lang="en-CA" sz="2400" b="1" dirty="0" smtClean="0">
                <a:latin typeface="Narkisim" panose="020E0502050101010101" pitchFamily="34" charset="-79"/>
                <a:cs typeface="Narkisim" panose="020E0502050101010101" pitchFamily="34" charset="-79"/>
              </a:rPr>
              <a:t>exports</a:t>
            </a:r>
          </a:p>
          <a:p>
            <a:pPr marL="342900" indent="-342900">
              <a:buFontTx/>
              <a:buChar char="-"/>
            </a:pPr>
            <a:endParaRPr lang="en-CA" sz="2400" b="1" dirty="0">
              <a:latin typeface="Narkisim" panose="020E0502050101010101" pitchFamily="34" charset="-79"/>
              <a:cs typeface="Narkisim" panose="020E0502050101010101" pitchFamily="34" charset="-79"/>
            </a:endParaRPr>
          </a:p>
          <a:p>
            <a:pPr marL="342900" indent="-342900">
              <a:buFontTx/>
              <a:buChar char="-"/>
            </a:pPr>
            <a:r>
              <a:rPr lang="en-CA" sz="2400" b="1" dirty="0" smtClean="0">
                <a:latin typeface="Narkisim" panose="020E0502050101010101" pitchFamily="34" charset="-79"/>
                <a:cs typeface="Narkisim" panose="020E0502050101010101" pitchFamily="34" charset="-79"/>
              </a:rPr>
              <a:t>Keep </a:t>
            </a:r>
            <a:r>
              <a:rPr lang="en-CA" sz="2400" b="1" dirty="0">
                <a:latin typeface="Narkisim" panose="020E0502050101010101" pitchFamily="34" charset="-79"/>
                <a:cs typeface="Narkisim" panose="020E0502050101010101" pitchFamily="34" charset="-79"/>
              </a:rPr>
              <a:t>an eye on movements in important commodity markets in commodity currency </a:t>
            </a:r>
            <a:r>
              <a:rPr lang="en-CA" sz="2400" b="1" dirty="0" smtClean="0">
                <a:latin typeface="Narkisim" panose="020E0502050101010101" pitchFamily="34" charset="-79"/>
                <a:cs typeface="Narkisim" panose="020E0502050101010101" pitchFamily="34" charset="-79"/>
              </a:rPr>
              <a:t>country</a:t>
            </a:r>
          </a:p>
          <a:p>
            <a:pPr marL="342900" indent="-342900">
              <a:buFontTx/>
              <a:buChar char="-"/>
            </a:pPr>
            <a:endParaRPr lang="en-CA" sz="2400" b="1" dirty="0">
              <a:latin typeface="Narkisim" panose="020E0502050101010101" pitchFamily="34" charset="-79"/>
              <a:cs typeface="Narkisim" panose="020E0502050101010101" pitchFamily="34" charset="-79"/>
            </a:endParaRPr>
          </a:p>
          <a:p>
            <a:pPr marL="342900" indent="-342900">
              <a:buFontTx/>
              <a:buChar char="-"/>
            </a:pPr>
            <a:r>
              <a:rPr lang="en-CA" sz="2400" b="1" dirty="0" smtClean="0">
                <a:latin typeface="Narkisim" panose="020E0502050101010101" pitchFamily="34" charset="-79"/>
                <a:cs typeface="Narkisim" panose="020E0502050101010101" pitchFamily="34" charset="-79"/>
              </a:rPr>
              <a:t>Commodity </a:t>
            </a:r>
            <a:r>
              <a:rPr lang="en-CA" sz="2400" b="1" dirty="0">
                <a:latin typeface="Narkisim" panose="020E0502050101010101" pitchFamily="34" charset="-79"/>
                <a:cs typeface="Narkisim" panose="020E0502050101010101" pitchFamily="34" charset="-79"/>
              </a:rPr>
              <a:t>prices respond quickly to currency </a:t>
            </a:r>
            <a:r>
              <a:rPr lang="en-CA" sz="2400" b="1" dirty="0" smtClean="0">
                <a:latin typeface="Narkisim" panose="020E0502050101010101" pitchFamily="34" charset="-79"/>
                <a:cs typeface="Narkisim" panose="020E0502050101010101" pitchFamily="34" charset="-79"/>
              </a:rPr>
              <a:t>market</a:t>
            </a:r>
          </a:p>
          <a:p>
            <a:pPr marL="342900" indent="-342900">
              <a:buFontTx/>
              <a:buChar char="-"/>
            </a:pPr>
            <a:endParaRPr lang="en-CA" sz="2400" b="1" dirty="0">
              <a:latin typeface="Narkisim" panose="020E0502050101010101" pitchFamily="34" charset="-79"/>
              <a:cs typeface="Narkisim" panose="020E0502050101010101" pitchFamily="34" charset="-79"/>
            </a:endParaRPr>
          </a:p>
          <a:p>
            <a:r>
              <a:rPr lang="en-CA" sz="2400" b="1" dirty="0">
                <a:latin typeface="Narkisim" panose="020E0502050101010101" pitchFamily="34" charset="-79"/>
                <a:cs typeface="Narkisim" panose="020E0502050101010101" pitchFamily="34" charset="-79"/>
              </a:rPr>
              <a:t>- </a:t>
            </a:r>
            <a:r>
              <a:rPr lang="en-CA" sz="2400" b="1" dirty="0" smtClean="0">
                <a:latin typeface="Narkisim" panose="020E0502050101010101" pitchFamily="34" charset="-79"/>
                <a:cs typeface="Narkisim" panose="020E0502050101010101" pitchFamily="34" charset="-79"/>
              </a:rPr>
              <a:t>  Slightly </a:t>
            </a:r>
            <a:r>
              <a:rPr lang="en-CA" sz="2400" b="1" dirty="0">
                <a:latin typeface="Narkisim" panose="020E0502050101010101" pitchFamily="34" charset="-79"/>
                <a:cs typeface="Narkisim" panose="020E0502050101010101" pitchFamily="34" charset="-79"/>
              </a:rPr>
              <a:t>delayed impact of movements on currency market</a:t>
            </a:r>
          </a:p>
        </p:txBody>
      </p:sp>
      <p:pic>
        <p:nvPicPr>
          <p:cNvPr id="7" name="Picture 6"/>
          <p:cNvPicPr>
            <a:picLocks noChangeAspect="1"/>
          </p:cNvPicPr>
          <p:nvPr/>
        </p:nvPicPr>
        <p:blipFill>
          <a:blip r:embed="rId2"/>
          <a:stretch>
            <a:fillRect/>
          </a:stretch>
        </p:blipFill>
        <p:spPr>
          <a:xfrm>
            <a:off x="528147" y="5768397"/>
            <a:ext cx="578130" cy="5781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2" name="TextBox 1"/>
          <p:cNvSpPr txBox="1"/>
          <p:nvPr/>
        </p:nvSpPr>
        <p:spPr>
          <a:xfrm>
            <a:off x="1256112" y="5710954"/>
            <a:ext cx="10712671" cy="954107"/>
          </a:xfrm>
          <a:prstGeom prst="rect">
            <a:avLst/>
          </a:prstGeom>
          <a:noFill/>
        </p:spPr>
        <p:txBody>
          <a:bodyPr wrap="square" rtlCol="0">
            <a:spAutoFit/>
          </a:bodyPr>
          <a:lstStyle/>
          <a:p>
            <a:r>
              <a:rPr lang="en-CA" sz="2800" b="1" dirty="0">
                <a:solidFill>
                  <a:srgbClr val="25679E"/>
                </a:solidFill>
                <a:latin typeface="Narkisim" panose="020E0502050101010101" pitchFamily="34" charset="-79"/>
                <a:cs typeface="Narkisim" panose="020E0502050101010101" pitchFamily="34" charset="-79"/>
              </a:rPr>
              <a:t>Ultimately, it never hurts to be informed about commodity prices and how they drive currency movements!</a:t>
            </a:r>
          </a:p>
        </p:txBody>
      </p:sp>
    </p:spTree>
    <p:extLst>
      <p:ext uri="{BB962C8B-B14F-4D97-AF65-F5344CB8AC3E}">
        <p14:creationId xmlns:p14="http://schemas.microsoft.com/office/powerpoint/2010/main" val="3076057775"/>
      </p:ext>
    </p:extLst>
  </p:cSld>
  <p:clrMapOvr>
    <a:masterClrMapping/>
  </p:clrMapOvr>
  <p:transition spd="slow" advTm="3000">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bg>
      <p:bgPr>
        <a:gradFill flip="none" rotWithShape="1">
          <a:gsLst>
            <a:gs pos="19000">
              <a:schemeClr val="accent3">
                <a:lumMod val="85000"/>
              </a:schemeClr>
            </a:gs>
            <a:gs pos="100000">
              <a:schemeClr val="accent4">
                <a:lumMod val="85000"/>
                <a:lumOff val="15000"/>
                <a:alpha val="74000"/>
              </a:schemeClr>
            </a:gs>
          </a:gsLst>
          <a:lin ang="18180000" scaled="0"/>
          <a:tileRect/>
        </a:gradFill>
        <a:effectLst/>
      </p:bgPr>
    </p:bg>
    <p:spTree>
      <p:nvGrpSpPr>
        <p:cNvPr id="1" name=""/>
        <p:cNvGrpSpPr/>
        <p:nvPr/>
      </p:nvGrpSpPr>
      <p:grpSpPr>
        <a:xfrm>
          <a:off x="0" y="0"/>
          <a:ext cx="0" cy="0"/>
          <a:chOff x="0" y="0"/>
          <a:chExt cx="0" cy="0"/>
        </a:xfrm>
      </p:grpSpPr>
      <p:sp>
        <p:nvSpPr>
          <p:cNvPr id="8" name="TextBox 7"/>
          <p:cNvSpPr txBox="1"/>
          <p:nvPr/>
        </p:nvSpPr>
        <p:spPr>
          <a:xfrm>
            <a:off x="7094323" y="4510870"/>
            <a:ext cx="184666"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2548" y="134963"/>
            <a:ext cx="1114932" cy="9344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4" y="5879310"/>
            <a:ext cx="1167755" cy="978690"/>
          </a:xfrm>
          <a:prstGeom prst="rect">
            <a:avLst/>
          </a:prstGeom>
        </p:spPr>
      </p:pic>
      <p:sp>
        <p:nvSpPr>
          <p:cNvPr id="2" name="TextBox 1"/>
          <p:cNvSpPr txBox="1"/>
          <p:nvPr/>
        </p:nvSpPr>
        <p:spPr>
          <a:xfrm>
            <a:off x="0" y="1942088"/>
            <a:ext cx="12192000" cy="2400657"/>
          </a:xfrm>
          <a:prstGeom prst="rect">
            <a:avLst/>
          </a:prstGeom>
          <a:solidFill>
            <a:srgbClr val="25679E"/>
          </a:solidFill>
        </p:spPr>
        <p:txBody>
          <a:bodyPr wrap="square" rtlCol="0">
            <a:spAutoFit/>
          </a:bodyPr>
          <a:lstStyle/>
          <a:p>
            <a:pPr algn="ctr"/>
            <a:endParaRPr lang="en-CA" sz="5000" b="1" i="1" dirty="0" smtClean="0">
              <a:solidFill>
                <a:srgbClr val="25679E"/>
              </a:solidFill>
              <a:latin typeface="Narkisim" panose="020E0502050101010101" pitchFamily="34" charset="-79"/>
              <a:cs typeface="Narkisim" panose="020E0502050101010101" pitchFamily="34" charset="-79"/>
            </a:endParaRPr>
          </a:p>
          <a:p>
            <a:pPr algn="ctr"/>
            <a:r>
              <a:rPr lang="en-CA" sz="5000" b="1" i="1" dirty="0" smtClean="0">
                <a:solidFill>
                  <a:schemeClr val="bg1"/>
                </a:solidFill>
                <a:latin typeface="Narkisim" panose="020E0502050101010101" pitchFamily="34" charset="-79"/>
                <a:cs typeface="Narkisim" panose="020E0502050101010101" pitchFamily="34" charset="-79"/>
              </a:rPr>
              <a:t>Thank you</a:t>
            </a:r>
          </a:p>
          <a:p>
            <a:pPr algn="ctr"/>
            <a:endParaRPr lang="en-CA" sz="5000" b="1" i="1" dirty="0">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1332309873"/>
      </p:ext>
    </p:extLst>
  </p:cSld>
  <p:clrMapOvr>
    <a:masterClrMapping/>
  </p:clrMapOvr>
  <p:transition spd="slow" advTm="300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RETRIEVING DATA</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552066" y="1496392"/>
            <a:ext cx="4389232" cy="3693319"/>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r>
              <a:rPr lang="en-US" b="1" dirty="0" smtClean="0">
                <a:latin typeface="Arial Narrow"/>
                <a:cs typeface="Arial Narrow"/>
              </a:rPr>
              <a:t>-Can </a:t>
            </a:r>
            <a:r>
              <a:rPr lang="en-CA" b="1" dirty="0" smtClean="0">
                <a:latin typeface="Arial Narrow"/>
                <a:cs typeface="Arial Narrow"/>
              </a:rPr>
              <a:t>adjust </a:t>
            </a:r>
            <a:r>
              <a:rPr lang="en-CA" b="1" dirty="0">
                <a:latin typeface="Arial Narrow"/>
                <a:cs typeface="Arial Narrow"/>
              </a:rPr>
              <a:t>for other </a:t>
            </a:r>
            <a:r>
              <a:rPr lang="en-CA" b="1" dirty="0" smtClean="0">
                <a:latin typeface="Arial Narrow"/>
                <a:cs typeface="Arial Narrow"/>
              </a:rPr>
              <a:t>dates</a:t>
            </a:r>
          </a:p>
          <a:p>
            <a:endParaRPr lang="en-CA" b="1" dirty="0">
              <a:latin typeface="Arial Narrow"/>
              <a:cs typeface="Arial Narrow"/>
            </a:endParaRPr>
          </a:p>
          <a:p>
            <a:r>
              <a:rPr lang="en-CA" b="1" dirty="0">
                <a:latin typeface="Arial Narrow"/>
                <a:cs typeface="Arial Narrow"/>
              </a:rPr>
              <a:t>```{r, warning=FALSE, results='hide'}</a:t>
            </a:r>
          </a:p>
          <a:p>
            <a:r>
              <a:rPr lang="en-CA" b="1" dirty="0" err="1">
                <a:latin typeface="Arial Narrow"/>
                <a:cs typeface="Arial Narrow"/>
              </a:rPr>
              <a:t>arg.x</a:t>
            </a:r>
            <a:r>
              <a:rPr lang="en-CA" b="1" dirty="0">
                <a:latin typeface="Arial Narrow"/>
                <a:cs typeface="Arial Narrow"/>
              </a:rPr>
              <a:t> &lt;- </a:t>
            </a:r>
            <a:r>
              <a:rPr lang="en-CA" b="1" dirty="0" err="1">
                <a:latin typeface="Arial Narrow"/>
                <a:cs typeface="Arial Narrow"/>
              </a:rPr>
              <a:t>Quandl</a:t>
            </a:r>
            <a:r>
              <a:rPr lang="en-CA" b="1" dirty="0">
                <a:latin typeface="Arial Narrow"/>
                <a:cs typeface="Arial Narrow"/>
              </a:rPr>
              <a:t>("CURRFX/USDARS", </a:t>
            </a:r>
            <a:r>
              <a:rPr lang="en-CA" b="1" dirty="0" err="1">
                <a:latin typeface="Arial Narrow"/>
                <a:cs typeface="Arial Narrow"/>
              </a:rPr>
              <a:t>start_date</a:t>
            </a:r>
            <a:r>
              <a:rPr lang="en-CA" b="1" dirty="0">
                <a:latin typeface="Arial Narrow"/>
                <a:cs typeface="Arial Narrow"/>
              </a:rPr>
              <a:t>="2010-01-01", </a:t>
            </a:r>
            <a:r>
              <a:rPr lang="en-CA" b="1" dirty="0" err="1">
                <a:latin typeface="Arial Narrow"/>
                <a:cs typeface="Arial Narrow"/>
              </a:rPr>
              <a:t>end_date</a:t>
            </a:r>
            <a:r>
              <a:rPr lang="en-CA" b="1" dirty="0">
                <a:latin typeface="Arial Narrow"/>
                <a:cs typeface="Arial Narrow"/>
              </a:rPr>
              <a:t>="2014-12-31", collapse="monthly")</a:t>
            </a:r>
          </a:p>
          <a:p>
            <a:r>
              <a:rPr lang="en-CA" b="1" dirty="0" smtClean="0">
                <a:latin typeface="Arial Narrow"/>
                <a:cs typeface="Arial Narrow"/>
              </a:rPr>
              <a:t>```</a:t>
            </a:r>
          </a:p>
          <a:p>
            <a:r>
              <a:rPr lang="en-CA" b="1" dirty="0" smtClean="0">
                <a:latin typeface="Arial Narrow"/>
                <a:cs typeface="Arial Narrow"/>
              </a:rPr>
              <a:t>Used </a:t>
            </a:r>
            <a:r>
              <a:rPr lang="en-CA" b="1" dirty="0">
                <a:latin typeface="Arial Narrow"/>
                <a:cs typeface="Arial Narrow"/>
              </a:rPr>
              <a:t>monthly frequency for more consistency and even data throughout the countries and commodities.  </a:t>
            </a:r>
          </a:p>
          <a:p>
            <a:endParaRPr lang="en-US" dirty="0">
              <a:latin typeface="Arial Narrow"/>
              <a:cs typeface="Arial Narrow"/>
            </a:endParaRPr>
          </a:p>
        </p:txBody>
      </p:sp>
      <p:sp>
        <p:nvSpPr>
          <p:cNvPr id="20" name="文本框 6"/>
          <p:cNvSpPr txBox="1"/>
          <p:nvPr/>
        </p:nvSpPr>
        <p:spPr>
          <a:xfrm>
            <a:off x="6851899" y="1496392"/>
            <a:ext cx="4276139" cy="3693319"/>
          </a:xfrm>
          <a:prstGeom prst="rect">
            <a:avLst/>
          </a:prstGeom>
          <a:solidFill>
            <a:srgbClr val="F2F2F2">
              <a:alpha val="17000"/>
            </a:srgbClr>
          </a:solidFill>
          <a:ln w="19050" cmpd="sng">
            <a:solidFill>
              <a:srgbClr val="000000"/>
            </a:solidFill>
            <a:prstDash val="dash"/>
          </a:ln>
        </p:spPr>
        <p:txBody>
          <a:bodyPr wrap="square" rtlCol="0">
            <a:spAutoFit/>
          </a:bodyPr>
          <a:lstStyle/>
          <a:p>
            <a:pPr algn="ctr"/>
            <a:endParaRPr lang="en-US" dirty="0" smtClean="0">
              <a:latin typeface="Arial Narrow"/>
              <a:cs typeface="Arial Narrow"/>
            </a:endParaRPr>
          </a:p>
          <a:p>
            <a:pPr algn="ctr"/>
            <a:endParaRPr lang="en-US" dirty="0" smtClean="0">
              <a:latin typeface="Arial Narrow"/>
              <a:cs typeface="Arial Narrow"/>
            </a:endParaRPr>
          </a:p>
          <a:p>
            <a:r>
              <a:rPr lang="en-US" b="1" dirty="0" smtClean="0">
                <a:latin typeface="Arial Narrow"/>
                <a:cs typeface="Arial Narrow"/>
              </a:rPr>
              <a:t>- Easier to understand and work with</a:t>
            </a:r>
          </a:p>
          <a:p>
            <a:endParaRPr lang="en-US" b="1" dirty="0">
              <a:latin typeface="Arial Narrow"/>
              <a:cs typeface="Arial Narrow"/>
            </a:endParaRPr>
          </a:p>
          <a:p>
            <a:r>
              <a:rPr lang="en-CA" b="1" dirty="0">
                <a:latin typeface="Arial Narrow"/>
                <a:cs typeface="Arial Narrow"/>
              </a:rPr>
              <a:t>```{r}</a:t>
            </a:r>
          </a:p>
          <a:p>
            <a:r>
              <a:rPr lang="en-CA" b="1" dirty="0">
                <a:latin typeface="Arial Narrow"/>
                <a:cs typeface="Arial Narrow"/>
              </a:rPr>
              <a:t>names(</a:t>
            </a:r>
            <a:r>
              <a:rPr lang="en-CA" b="1" dirty="0" err="1">
                <a:latin typeface="Arial Narrow"/>
                <a:cs typeface="Arial Narrow"/>
              </a:rPr>
              <a:t>arg.x</a:t>
            </a:r>
            <a:r>
              <a:rPr lang="en-CA" b="1" dirty="0">
                <a:latin typeface="Arial Narrow"/>
                <a:cs typeface="Arial Narrow"/>
              </a:rPr>
              <a:t>) &lt;- c("Date","</a:t>
            </a:r>
            <a:r>
              <a:rPr lang="en-CA" b="1" dirty="0" err="1">
                <a:latin typeface="Arial Narrow"/>
                <a:cs typeface="Arial Narrow"/>
              </a:rPr>
              <a:t>FXArgentina</a:t>
            </a:r>
            <a:r>
              <a:rPr lang="en-CA" b="1" dirty="0">
                <a:latin typeface="Arial Narrow"/>
                <a:cs typeface="Arial Narrow"/>
              </a:rPr>
              <a:t>", "High", "Low")</a:t>
            </a:r>
          </a:p>
          <a:p>
            <a:r>
              <a:rPr lang="en-CA" b="1" dirty="0">
                <a:latin typeface="Arial Narrow"/>
                <a:cs typeface="Arial Narrow"/>
              </a:rPr>
              <a:t>```</a:t>
            </a: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6" name="TextBox 5"/>
          <p:cNvSpPr txBox="1"/>
          <p:nvPr/>
        </p:nvSpPr>
        <p:spPr>
          <a:xfrm>
            <a:off x="564536" y="1495658"/>
            <a:ext cx="4376761" cy="369332"/>
          </a:xfrm>
          <a:prstGeom prst="rect">
            <a:avLst/>
          </a:prstGeom>
          <a:solidFill>
            <a:srgbClr val="F2F2F2">
              <a:alpha val="37000"/>
            </a:srgbClr>
          </a:solidFill>
          <a:ln>
            <a:solidFill>
              <a:srgbClr val="456167"/>
            </a:solidFill>
            <a:prstDash val="dash"/>
          </a:ln>
        </p:spPr>
        <p:txBody>
          <a:bodyPr wrap="square" rtlCol="0">
            <a:spAutoFit/>
          </a:bodyPr>
          <a:lstStyle/>
          <a:p>
            <a:pPr algn="ctr"/>
            <a:r>
              <a:rPr lang="en-US" b="1" dirty="0" smtClean="0">
                <a:solidFill>
                  <a:srgbClr val="25679E"/>
                </a:solidFill>
                <a:latin typeface="Arial Narrow"/>
                <a:cs typeface="Arial Narrow"/>
              </a:rPr>
              <a:t>QUANDL FUNCTION</a:t>
            </a:r>
            <a:endParaRPr lang="en-US" b="1" dirty="0">
              <a:solidFill>
                <a:srgbClr val="25679E"/>
              </a:solidFill>
              <a:latin typeface="Arial Narrow"/>
              <a:cs typeface="Arial Narrow"/>
            </a:endParaRPr>
          </a:p>
        </p:txBody>
      </p:sp>
      <p:sp>
        <p:nvSpPr>
          <p:cNvPr id="30" name="TextBox 29"/>
          <p:cNvSpPr txBox="1"/>
          <p:nvPr/>
        </p:nvSpPr>
        <p:spPr>
          <a:xfrm>
            <a:off x="6851899" y="1495658"/>
            <a:ext cx="4276139" cy="369332"/>
          </a:xfrm>
          <a:prstGeom prst="rect">
            <a:avLst/>
          </a:prstGeom>
          <a:solidFill>
            <a:srgbClr val="F2F2F2">
              <a:alpha val="37000"/>
            </a:srgbClr>
          </a:solidFill>
          <a:ln>
            <a:solidFill>
              <a:srgbClr val="456167"/>
            </a:solidFill>
            <a:prstDash val="dash"/>
          </a:ln>
        </p:spPr>
        <p:txBody>
          <a:bodyPr wrap="square" rtlCol="0">
            <a:spAutoFit/>
          </a:bodyPr>
          <a:lstStyle/>
          <a:p>
            <a:pPr algn="ctr"/>
            <a:r>
              <a:rPr lang="en-US" b="1" dirty="0" smtClean="0">
                <a:solidFill>
                  <a:srgbClr val="25679E"/>
                </a:solidFill>
                <a:latin typeface="Arial Narrow"/>
                <a:cs typeface="Arial Narrow"/>
              </a:rPr>
              <a:t>RENAME DATA TITLES</a:t>
            </a:r>
            <a:endParaRPr lang="en-US" b="1" dirty="0">
              <a:solidFill>
                <a:srgbClr val="25679E"/>
              </a:solidFill>
              <a:latin typeface="Arial Narrow"/>
              <a:cs typeface="Arial Narrow"/>
            </a:endParaRPr>
          </a:p>
        </p:txBody>
      </p:sp>
      <p:pic>
        <p:nvPicPr>
          <p:cNvPr id="7" name="Picture 6"/>
          <p:cNvPicPr>
            <a:picLocks noChangeAspect="1"/>
          </p:cNvPicPr>
          <p:nvPr/>
        </p:nvPicPr>
        <p:blipFill>
          <a:blip r:embed="rId2"/>
          <a:stretch>
            <a:fillRect/>
          </a:stretch>
        </p:blipFill>
        <p:spPr>
          <a:xfrm>
            <a:off x="5607533" y="3112521"/>
            <a:ext cx="578130" cy="5781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10" name="TextBox 9"/>
          <p:cNvSpPr txBox="1"/>
          <p:nvPr/>
        </p:nvSpPr>
        <p:spPr>
          <a:xfrm>
            <a:off x="386117" y="525795"/>
            <a:ext cx="1944763"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Argentina</a:t>
            </a:r>
            <a:endParaRPr lang="en-CA" sz="3600" b="1" dirty="0">
              <a:solidFill>
                <a:srgbClr val="25679E"/>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3745047182"/>
      </p:ext>
    </p:extLst>
  </p:cSld>
  <p:clrMapOvr>
    <a:masterClrMapping/>
  </p:clrMapOvr>
  <p:transition spd="slow" advTm="300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WORKING WITH DATA</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552066" y="1496392"/>
            <a:ext cx="4389232" cy="5078313"/>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r>
              <a:rPr lang="en-US" b="1" dirty="0" smtClean="0">
                <a:latin typeface="Arial Narrow"/>
                <a:cs typeface="Arial Narrow"/>
              </a:rPr>
              <a:t>Argentina </a:t>
            </a:r>
            <a:r>
              <a:rPr lang="en-US" b="1" dirty="0">
                <a:latin typeface="Arial Narrow"/>
                <a:cs typeface="Arial Narrow"/>
              </a:rPr>
              <a:t>GDP at Current Prices, USD Billions*</a:t>
            </a:r>
          </a:p>
          <a:p>
            <a:r>
              <a:rPr lang="en-US" b="1" dirty="0">
                <a:latin typeface="Arial Narrow"/>
                <a:cs typeface="Arial Narrow"/>
              </a:rPr>
              <a:t>```{</a:t>
            </a:r>
            <a:r>
              <a:rPr lang="en-US" b="1" dirty="0" smtClean="0">
                <a:latin typeface="Arial Narrow"/>
                <a:cs typeface="Arial Narrow"/>
              </a:rPr>
              <a:t>r}</a:t>
            </a:r>
            <a:endParaRPr lang="en-US" b="1" dirty="0">
              <a:latin typeface="Arial Narrow"/>
              <a:cs typeface="Arial Narrow"/>
            </a:endParaRPr>
          </a:p>
          <a:p>
            <a:r>
              <a:rPr lang="en-US" b="1" dirty="0" err="1">
                <a:latin typeface="Arial Narrow"/>
                <a:cs typeface="Arial Narrow"/>
              </a:rPr>
              <a:t>arg.gdp</a:t>
            </a:r>
            <a:r>
              <a:rPr lang="en-US" b="1" dirty="0">
                <a:latin typeface="Arial Narrow"/>
                <a:cs typeface="Arial Narrow"/>
              </a:rPr>
              <a:t> &lt;- </a:t>
            </a:r>
            <a:r>
              <a:rPr lang="en-US" b="1" dirty="0" err="1">
                <a:latin typeface="Arial Narrow"/>
                <a:cs typeface="Arial Narrow"/>
              </a:rPr>
              <a:t>Quandl</a:t>
            </a:r>
            <a:r>
              <a:rPr lang="en-US" b="1" dirty="0">
                <a:latin typeface="Arial Narrow"/>
                <a:cs typeface="Arial Narrow"/>
              </a:rPr>
              <a:t>("ODA/ARG_NGDPD", </a:t>
            </a:r>
            <a:r>
              <a:rPr lang="en-US" b="1" dirty="0" err="1">
                <a:latin typeface="Arial Narrow"/>
                <a:cs typeface="Arial Narrow"/>
              </a:rPr>
              <a:t>start_date</a:t>
            </a:r>
            <a:r>
              <a:rPr lang="en-US" b="1" dirty="0">
                <a:latin typeface="Arial Narrow"/>
                <a:cs typeface="Arial Narrow"/>
              </a:rPr>
              <a:t>="2010-01-01", </a:t>
            </a:r>
            <a:r>
              <a:rPr lang="en-US" b="1" dirty="0" err="1">
                <a:latin typeface="Arial Narrow"/>
                <a:cs typeface="Arial Narrow"/>
              </a:rPr>
              <a:t>end_date</a:t>
            </a:r>
            <a:r>
              <a:rPr lang="en-US" b="1" dirty="0">
                <a:latin typeface="Arial Narrow"/>
                <a:cs typeface="Arial Narrow"/>
              </a:rPr>
              <a:t>="2014-12-31")</a:t>
            </a:r>
          </a:p>
          <a:p>
            <a:r>
              <a:rPr lang="en-US" b="1" dirty="0">
                <a:latin typeface="Arial Narrow"/>
                <a:cs typeface="Arial Narrow"/>
              </a:rPr>
              <a:t>```</a:t>
            </a:r>
          </a:p>
          <a:p>
            <a:r>
              <a:rPr lang="en-US" b="1" dirty="0" smtClean="0">
                <a:latin typeface="Arial Narrow"/>
                <a:cs typeface="Arial Narrow"/>
              </a:rPr>
              <a:t>Beef Price</a:t>
            </a:r>
            <a:endParaRPr lang="en-US" b="1" dirty="0">
              <a:latin typeface="Arial Narrow"/>
              <a:cs typeface="Arial Narrow"/>
            </a:endParaRPr>
          </a:p>
          <a:p>
            <a:r>
              <a:rPr lang="en-US" b="1" dirty="0">
                <a:latin typeface="Arial Narrow"/>
                <a:cs typeface="Arial Narrow"/>
              </a:rPr>
              <a:t>```{</a:t>
            </a:r>
            <a:r>
              <a:rPr lang="en-US" b="1" dirty="0" smtClean="0">
                <a:latin typeface="Arial Narrow"/>
                <a:cs typeface="Arial Narrow"/>
              </a:rPr>
              <a:t>r}</a:t>
            </a:r>
            <a:endParaRPr lang="en-US" b="1" dirty="0">
              <a:latin typeface="Arial Narrow"/>
              <a:cs typeface="Arial Narrow"/>
            </a:endParaRPr>
          </a:p>
          <a:p>
            <a:r>
              <a:rPr lang="en-US" b="1" dirty="0">
                <a:latin typeface="Arial Narrow"/>
                <a:cs typeface="Arial Narrow"/>
              </a:rPr>
              <a:t>beef &lt;- </a:t>
            </a:r>
            <a:r>
              <a:rPr lang="en-US" b="1" dirty="0" err="1">
                <a:latin typeface="Arial Narrow"/>
                <a:cs typeface="Arial Narrow"/>
              </a:rPr>
              <a:t>Quandl</a:t>
            </a:r>
            <a:r>
              <a:rPr lang="en-US" b="1" dirty="0">
                <a:latin typeface="Arial Narrow"/>
                <a:cs typeface="Arial Narrow"/>
              </a:rPr>
              <a:t>("ODA/PBEEF_USD", </a:t>
            </a:r>
            <a:r>
              <a:rPr lang="en-US" b="1" dirty="0" err="1">
                <a:latin typeface="Arial Narrow"/>
                <a:cs typeface="Arial Narrow"/>
              </a:rPr>
              <a:t>start_date</a:t>
            </a:r>
            <a:r>
              <a:rPr lang="en-US" b="1" dirty="0">
                <a:latin typeface="Arial Narrow"/>
                <a:cs typeface="Arial Narrow"/>
              </a:rPr>
              <a:t>="2010-01-01", </a:t>
            </a:r>
            <a:r>
              <a:rPr lang="en-US" b="1" dirty="0" err="1">
                <a:latin typeface="Arial Narrow"/>
                <a:cs typeface="Arial Narrow"/>
              </a:rPr>
              <a:t>end_date</a:t>
            </a:r>
            <a:r>
              <a:rPr lang="en-US" b="1" dirty="0">
                <a:latin typeface="Arial Narrow"/>
                <a:cs typeface="Arial Narrow"/>
              </a:rPr>
              <a:t>="2014-12-31")</a:t>
            </a:r>
          </a:p>
          <a:p>
            <a:r>
              <a:rPr lang="en-US" b="1" dirty="0">
                <a:latin typeface="Arial Narrow"/>
                <a:cs typeface="Arial Narrow"/>
              </a:rPr>
              <a:t>```</a:t>
            </a:r>
          </a:p>
          <a:p>
            <a:r>
              <a:rPr lang="en-US" b="1" dirty="0">
                <a:latin typeface="Arial Narrow"/>
                <a:cs typeface="Arial Narrow"/>
              </a:rPr>
              <a:t>using same structure, we </a:t>
            </a:r>
            <a:r>
              <a:rPr lang="en-US" b="1" dirty="0" smtClean="0">
                <a:latin typeface="Arial Narrow"/>
                <a:cs typeface="Arial Narrow"/>
              </a:rPr>
              <a:t>take</a:t>
            </a:r>
          </a:p>
          <a:p>
            <a:r>
              <a:rPr lang="en-US" b="1" dirty="0">
                <a:latin typeface="Arial Narrow"/>
                <a:cs typeface="Arial Narrow"/>
              </a:rPr>
              <a:t>-</a:t>
            </a:r>
            <a:r>
              <a:rPr lang="en-US" b="1" dirty="0" smtClean="0">
                <a:latin typeface="Arial Narrow"/>
                <a:cs typeface="Arial Narrow"/>
              </a:rPr>
              <a:t>Maize </a:t>
            </a:r>
            <a:r>
              <a:rPr lang="en-US" b="1" dirty="0">
                <a:latin typeface="Arial Narrow"/>
                <a:cs typeface="Arial Narrow"/>
              </a:rPr>
              <a:t>(Corn) </a:t>
            </a:r>
            <a:r>
              <a:rPr lang="en-US" b="1" dirty="0" smtClean="0">
                <a:latin typeface="Arial Narrow"/>
                <a:cs typeface="Arial Narrow"/>
              </a:rPr>
              <a:t>Price</a:t>
            </a:r>
          </a:p>
          <a:p>
            <a:r>
              <a:rPr lang="en-US" b="1" dirty="0">
                <a:latin typeface="Arial Narrow"/>
                <a:cs typeface="Arial Narrow"/>
              </a:rPr>
              <a:t>-</a:t>
            </a:r>
            <a:r>
              <a:rPr lang="en-US" b="1" dirty="0" smtClean="0">
                <a:latin typeface="Arial Narrow"/>
                <a:cs typeface="Arial Narrow"/>
              </a:rPr>
              <a:t>Soybeans Price</a:t>
            </a:r>
          </a:p>
          <a:p>
            <a:r>
              <a:rPr lang="en-US" b="1" dirty="0">
                <a:latin typeface="Arial Narrow"/>
                <a:cs typeface="Arial Narrow"/>
              </a:rPr>
              <a:t>-</a:t>
            </a:r>
            <a:r>
              <a:rPr lang="en-US" b="1" dirty="0" smtClean="0">
                <a:latin typeface="Arial Narrow"/>
                <a:cs typeface="Arial Narrow"/>
              </a:rPr>
              <a:t>Wheat Price</a:t>
            </a:r>
            <a:endParaRPr lang="en-US" b="1" dirty="0">
              <a:latin typeface="Arial Narrow"/>
              <a:cs typeface="Arial Narrow"/>
            </a:endParaRPr>
          </a:p>
        </p:txBody>
      </p:sp>
      <p:sp>
        <p:nvSpPr>
          <p:cNvPr id="20" name="文本框 6"/>
          <p:cNvSpPr txBox="1"/>
          <p:nvPr/>
        </p:nvSpPr>
        <p:spPr>
          <a:xfrm>
            <a:off x="6851899" y="1496392"/>
            <a:ext cx="4276139" cy="4801314"/>
          </a:xfrm>
          <a:prstGeom prst="rect">
            <a:avLst/>
          </a:prstGeom>
          <a:solidFill>
            <a:srgbClr val="F2F2F2">
              <a:alpha val="17000"/>
            </a:srgbClr>
          </a:solidFill>
          <a:ln w="19050" cmpd="sng">
            <a:solidFill>
              <a:srgbClr val="000000"/>
            </a:solidFill>
            <a:prstDash val="dash"/>
          </a:ln>
        </p:spPr>
        <p:txBody>
          <a:bodyPr wrap="square" rtlCol="0">
            <a:spAutoFit/>
          </a:bodyPr>
          <a:lstStyle/>
          <a:p>
            <a:pPr algn="ctr"/>
            <a:endParaRPr lang="en-US" dirty="0" smtClean="0">
              <a:latin typeface="Arial Narrow"/>
              <a:cs typeface="Arial Narrow"/>
            </a:endParaRPr>
          </a:p>
          <a:p>
            <a:pPr algn="ctr"/>
            <a:endParaRPr lang="en-US" dirty="0" smtClean="0">
              <a:latin typeface="Arial Narrow"/>
              <a:cs typeface="Arial Narrow"/>
            </a:endParaRPr>
          </a:p>
          <a:p>
            <a:r>
              <a:rPr lang="en-US" b="1" dirty="0">
                <a:latin typeface="Arial Narrow"/>
                <a:cs typeface="Arial Narrow"/>
              </a:rPr>
              <a:t>Retrieve all the data at once, then combine and rename so it's easier to work with. </a:t>
            </a:r>
            <a:endParaRPr lang="en-US" b="1" dirty="0" smtClean="0">
              <a:latin typeface="Arial Narrow"/>
              <a:cs typeface="Arial Narrow"/>
            </a:endParaRPr>
          </a:p>
          <a:p>
            <a:endParaRPr lang="en-US" b="1" dirty="0">
              <a:latin typeface="Arial Narrow"/>
              <a:cs typeface="Arial Narrow"/>
            </a:endParaRPr>
          </a:p>
          <a:p>
            <a:r>
              <a:rPr lang="en-US" b="1" dirty="0" err="1">
                <a:latin typeface="Arial Narrow"/>
                <a:cs typeface="Arial Narrow"/>
              </a:rPr>
              <a:t>ie</a:t>
            </a:r>
            <a:r>
              <a:rPr lang="en-US" b="1" dirty="0">
                <a:latin typeface="Arial Narrow"/>
                <a:cs typeface="Arial Narrow"/>
              </a:rPr>
              <a:t>. Commodity prices for Beef, Maize and Soybeans. </a:t>
            </a:r>
          </a:p>
          <a:p>
            <a:r>
              <a:rPr lang="en-US" b="1" dirty="0">
                <a:latin typeface="Arial Narrow"/>
                <a:cs typeface="Arial Narrow"/>
              </a:rPr>
              <a:t>```{r, warning=FALSE, results='hide'}</a:t>
            </a:r>
          </a:p>
          <a:p>
            <a:r>
              <a:rPr lang="en-US" b="1" dirty="0">
                <a:latin typeface="Arial Narrow"/>
                <a:cs typeface="Arial Narrow"/>
              </a:rPr>
              <a:t>com &lt;- </a:t>
            </a:r>
            <a:r>
              <a:rPr lang="en-US" b="1" dirty="0" err="1">
                <a:latin typeface="Arial Narrow"/>
                <a:cs typeface="Arial Narrow"/>
              </a:rPr>
              <a:t>Quandl</a:t>
            </a:r>
            <a:r>
              <a:rPr lang="en-US" b="1" dirty="0">
                <a:latin typeface="Arial Narrow"/>
                <a:cs typeface="Arial Narrow"/>
              </a:rPr>
              <a:t>(c("ODA/PBEEF_USD", "ODA/PMAIZMT_USD.1", "ODA/PSOYB_USD.1", "ODA/PWHEAMT_USD.1"),</a:t>
            </a:r>
          </a:p>
          <a:p>
            <a:r>
              <a:rPr lang="en-US" b="1" dirty="0">
                <a:latin typeface="Arial Narrow"/>
                <a:cs typeface="Arial Narrow"/>
              </a:rPr>
              <a:t>              </a:t>
            </a:r>
            <a:r>
              <a:rPr lang="en-US" b="1" dirty="0" err="1">
                <a:latin typeface="Arial Narrow"/>
                <a:cs typeface="Arial Narrow"/>
              </a:rPr>
              <a:t>start_date</a:t>
            </a:r>
            <a:r>
              <a:rPr lang="en-US" b="1" dirty="0">
                <a:latin typeface="Arial Narrow"/>
                <a:cs typeface="Arial Narrow"/>
              </a:rPr>
              <a:t>="2010-01-01", </a:t>
            </a:r>
            <a:r>
              <a:rPr lang="en-US" b="1" dirty="0" err="1">
                <a:latin typeface="Arial Narrow"/>
                <a:cs typeface="Arial Narrow"/>
              </a:rPr>
              <a:t>end_date</a:t>
            </a:r>
            <a:r>
              <a:rPr lang="en-US" b="1" dirty="0">
                <a:latin typeface="Arial Narrow"/>
                <a:cs typeface="Arial Narrow"/>
              </a:rPr>
              <a:t>="2014-12-31", collapse="monthly")</a:t>
            </a:r>
          </a:p>
          <a:p>
            <a:r>
              <a:rPr lang="en-US" b="1" dirty="0">
                <a:latin typeface="Arial Narrow"/>
                <a:cs typeface="Arial Narrow"/>
              </a:rPr>
              <a:t>names(com) &lt;- c("Date", "Beef", "Maize", "Soybeans", "Wheat")</a:t>
            </a:r>
          </a:p>
          <a:p>
            <a:r>
              <a:rPr lang="en-US" b="1" dirty="0" smtClean="0">
                <a:latin typeface="Arial Narrow"/>
                <a:cs typeface="Arial Narrow"/>
              </a:rPr>
              <a:t>```</a:t>
            </a:r>
          </a:p>
        </p:txBody>
      </p:sp>
      <p:sp>
        <p:nvSpPr>
          <p:cNvPr id="6" name="TextBox 5"/>
          <p:cNvSpPr txBox="1"/>
          <p:nvPr/>
        </p:nvSpPr>
        <p:spPr>
          <a:xfrm>
            <a:off x="564536" y="1495658"/>
            <a:ext cx="4376761" cy="369332"/>
          </a:xfrm>
          <a:prstGeom prst="rect">
            <a:avLst/>
          </a:prstGeom>
          <a:solidFill>
            <a:srgbClr val="F2F2F2">
              <a:alpha val="37000"/>
            </a:srgbClr>
          </a:solidFill>
          <a:ln>
            <a:solidFill>
              <a:srgbClr val="456167"/>
            </a:solidFill>
            <a:prstDash val="dash"/>
          </a:ln>
        </p:spPr>
        <p:txBody>
          <a:bodyPr wrap="square" rtlCol="0">
            <a:spAutoFit/>
          </a:bodyPr>
          <a:lstStyle/>
          <a:p>
            <a:pPr algn="ctr"/>
            <a:r>
              <a:rPr lang="en-US" b="1" dirty="0" smtClean="0">
                <a:solidFill>
                  <a:srgbClr val="25679E"/>
                </a:solidFill>
                <a:latin typeface="Arial Narrow"/>
                <a:cs typeface="Arial Narrow"/>
              </a:rPr>
              <a:t>GETTING COMMODITY PRICES METHOD 1</a:t>
            </a:r>
            <a:endParaRPr lang="en-US" b="1" dirty="0">
              <a:solidFill>
                <a:srgbClr val="25679E"/>
              </a:solidFill>
              <a:latin typeface="Arial Narrow"/>
              <a:cs typeface="Arial Narrow"/>
            </a:endParaRPr>
          </a:p>
        </p:txBody>
      </p:sp>
      <p:sp>
        <p:nvSpPr>
          <p:cNvPr id="30" name="TextBox 29"/>
          <p:cNvSpPr txBox="1"/>
          <p:nvPr/>
        </p:nvSpPr>
        <p:spPr>
          <a:xfrm>
            <a:off x="6851898" y="1495658"/>
            <a:ext cx="4276139" cy="369332"/>
          </a:xfrm>
          <a:prstGeom prst="rect">
            <a:avLst/>
          </a:prstGeom>
          <a:solidFill>
            <a:srgbClr val="F2F2F2">
              <a:alpha val="37000"/>
            </a:srgbClr>
          </a:solidFill>
          <a:ln>
            <a:solidFill>
              <a:srgbClr val="456167"/>
            </a:solidFill>
            <a:prstDash val="dash"/>
          </a:ln>
        </p:spPr>
        <p:txBody>
          <a:bodyPr wrap="square" rtlCol="0">
            <a:spAutoFit/>
          </a:bodyPr>
          <a:lstStyle/>
          <a:p>
            <a:pPr algn="ctr"/>
            <a:r>
              <a:rPr lang="en-US" b="1" dirty="0" smtClean="0">
                <a:solidFill>
                  <a:srgbClr val="25679E"/>
                </a:solidFill>
                <a:latin typeface="Arial Narrow"/>
                <a:cs typeface="Arial Narrow"/>
              </a:rPr>
              <a:t>GETTING COMMODITY PRICES METHOD 2</a:t>
            </a:r>
            <a:endParaRPr lang="en-US" b="1" dirty="0">
              <a:solidFill>
                <a:srgbClr val="25679E"/>
              </a:solidFill>
              <a:latin typeface="Arial Narrow"/>
              <a:cs typeface="Arial Narrow"/>
            </a:endParaRPr>
          </a:p>
        </p:txBody>
      </p:sp>
      <p:pic>
        <p:nvPicPr>
          <p:cNvPr id="7" name="Picture 6"/>
          <p:cNvPicPr>
            <a:picLocks noChangeAspect="1"/>
          </p:cNvPicPr>
          <p:nvPr/>
        </p:nvPicPr>
        <p:blipFill>
          <a:blip r:embed="rId2"/>
          <a:stretch>
            <a:fillRect/>
          </a:stretch>
        </p:blipFill>
        <p:spPr>
          <a:xfrm>
            <a:off x="5607533" y="3112521"/>
            <a:ext cx="578130" cy="5781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2" name="TextBox 1"/>
          <p:cNvSpPr txBox="1"/>
          <p:nvPr/>
        </p:nvSpPr>
        <p:spPr>
          <a:xfrm>
            <a:off x="386117" y="525795"/>
            <a:ext cx="1944763"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Argentina</a:t>
            </a:r>
            <a:endParaRPr lang="en-CA" sz="3600" b="1" dirty="0">
              <a:solidFill>
                <a:srgbClr val="25679E"/>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1873126952"/>
      </p:ext>
    </p:extLst>
  </p:cSld>
  <p:clrMapOvr>
    <a:masterClrMapping/>
  </p:clrMapOvr>
  <p:transition spd="slow" advTm="300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WORKING WITH DATA</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552066" y="1496392"/>
            <a:ext cx="4389232" cy="4801314"/>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panose="020B0606020202030204" pitchFamily="34" charset="0"/>
              <a:cs typeface="Arial Narrow"/>
            </a:endParaRPr>
          </a:p>
          <a:p>
            <a:r>
              <a:rPr lang="en-CA" b="1" dirty="0" smtClean="0">
                <a:latin typeface="Arial Narrow" panose="020B0606020202030204" pitchFamily="34" charset="0"/>
              </a:rPr>
              <a:t>To </a:t>
            </a:r>
            <a:r>
              <a:rPr lang="en-CA" b="1" dirty="0">
                <a:latin typeface="Arial Narrow" panose="020B0606020202030204" pitchFamily="34" charset="0"/>
              </a:rPr>
              <a:t>have all the data of Argentina in one matrix, we need to combine </a:t>
            </a:r>
            <a:r>
              <a:rPr lang="en-CA" b="1" dirty="0" err="1">
                <a:latin typeface="Arial Narrow" panose="020B0606020202030204" pitchFamily="34" charset="0"/>
              </a:rPr>
              <a:t>arg.x</a:t>
            </a:r>
            <a:r>
              <a:rPr lang="en-CA" b="1" dirty="0">
                <a:latin typeface="Arial Narrow" panose="020B0606020202030204" pitchFamily="34" charset="0"/>
              </a:rPr>
              <a:t> </a:t>
            </a:r>
            <a:r>
              <a:rPr lang="en-CA" b="1" dirty="0" smtClean="0">
                <a:latin typeface="Arial Narrow" panose="020B0606020202030204" pitchFamily="34" charset="0"/>
              </a:rPr>
              <a:t>(exchange </a:t>
            </a:r>
            <a:r>
              <a:rPr lang="en-CA" b="1" dirty="0">
                <a:latin typeface="Arial Narrow" panose="020B0606020202030204" pitchFamily="34" charset="0"/>
              </a:rPr>
              <a:t>rate) and</a:t>
            </a:r>
          </a:p>
          <a:p>
            <a:r>
              <a:rPr lang="en-CA" b="1" dirty="0">
                <a:latin typeface="Arial Narrow" panose="020B0606020202030204" pitchFamily="34" charset="0"/>
              </a:rPr>
              <a:t>com </a:t>
            </a:r>
            <a:r>
              <a:rPr lang="en-CA" b="1" dirty="0" smtClean="0">
                <a:latin typeface="Arial Narrow" panose="020B0606020202030204" pitchFamily="34" charset="0"/>
              </a:rPr>
              <a:t>(all </a:t>
            </a:r>
            <a:r>
              <a:rPr lang="en-CA" b="1" dirty="0">
                <a:latin typeface="Arial Narrow" panose="020B0606020202030204" pitchFamily="34" charset="0"/>
              </a:rPr>
              <a:t>the commodities</a:t>
            </a:r>
            <a:r>
              <a:rPr lang="en-CA" b="1" dirty="0" smtClean="0">
                <a:latin typeface="Arial Narrow" panose="020B0606020202030204" pitchFamily="34" charset="0"/>
              </a:rPr>
              <a:t>)</a:t>
            </a:r>
          </a:p>
          <a:p>
            <a:r>
              <a:rPr lang="en-CA" b="1" dirty="0" smtClean="0">
                <a:latin typeface="Arial Narrow" panose="020B0606020202030204" pitchFamily="34" charset="0"/>
              </a:rPr>
              <a:t>```{r}</a:t>
            </a:r>
            <a:endParaRPr lang="en-CA" b="1" dirty="0">
              <a:latin typeface="Arial Narrow" panose="020B0606020202030204" pitchFamily="34" charset="0"/>
            </a:endParaRPr>
          </a:p>
          <a:p>
            <a:r>
              <a:rPr lang="en-CA" b="1" dirty="0" err="1">
                <a:latin typeface="Arial Narrow" panose="020B0606020202030204" pitchFamily="34" charset="0"/>
              </a:rPr>
              <a:t>arg.data</a:t>
            </a:r>
            <a:r>
              <a:rPr lang="en-CA" b="1" dirty="0">
                <a:latin typeface="Arial Narrow" panose="020B0606020202030204" pitchFamily="34" charset="0"/>
              </a:rPr>
              <a:t> &lt;- </a:t>
            </a:r>
            <a:r>
              <a:rPr lang="en-CA" b="1" dirty="0" err="1">
                <a:latin typeface="Arial Narrow" panose="020B0606020202030204" pitchFamily="34" charset="0"/>
              </a:rPr>
              <a:t>cbind</a:t>
            </a:r>
            <a:r>
              <a:rPr lang="en-CA" b="1" dirty="0">
                <a:latin typeface="Arial Narrow" panose="020B0606020202030204" pitchFamily="34" charset="0"/>
              </a:rPr>
              <a:t>(</a:t>
            </a:r>
            <a:r>
              <a:rPr lang="en-CA" b="1" dirty="0" err="1">
                <a:latin typeface="Arial Narrow" panose="020B0606020202030204" pitchFamily="34" charset="0"/>
              </a:rPr>
              <a:t>arg.x</a:t>
            </a:r>
            <a:r>
              <a:rPr lang="en-CA" b="1" dirty="0">
                <a:latin typeface="Arial Narrow" panose="020B0606020202030204" pitchFamily="34" charset="0"/>
              </a:rPr>
              <a:t>, com</a:t>
            </a:r>
            <a:r>
              <a:rPr lang="en-CA" b="1" dirty="0" smtClean="0">
                <a:latin typeface="Arial Narrow" panose="020B0606020202030204" pitchFamily="34" charset="0"/>
              </a:rPr>
              <a:t>)</a:t>
            </a:r>
          </a:p>
          <a:p>
            <a:r>
              <a:rPr lang="en-CA" b="1" dirty="0" smtClean="0">
                <a:latin typeface="Arial Narrow" panose="020B0606020202030204" pitchFamily="34" charset="0"/>
              </a:rPr>
              <a:t>```</a:t>
            </a:r>
          </a:p>
          <a:p>
            <a:endParaRPr lang="en-CA" b="1" dirty="0">
              <a:latin typeface="Arial Narrow" panose="020B0606020202030204" pitchFamily="34" charset="0"/>
            </a:endParaRPr>
          </a:p>
          <a:p>
            <a:r>
              <a:rPr lang="en-CA" b="1" dirty="0">
                <a:latin typeface="Arial Narrow" panose="020B0606020202030204" pitchFamily="34" charset="0"/>
              </a:rPr>
              <a:t>If the data contains </a:t>
            </a:r>
            <a:r>
              <a:rPr lang="en-CA" b="1" dirty="0" smtClean="0">
                <a:latin typeface="Arial Narrow" panose="020B0606020202030204" pitchFamily="34" charset="0"/>
              </a:rPr>
              <a:t>unneeded columns, we can remove them. </a:t>
            </a:r>
          </a:p>
          <a:p>
            <a:r>
              <a:rPr lang="en-CA" b="1" dirty="0" smtClean="0">
                <a:latin typeface="Arial Narrow" panose="020B0606020202030204" pitchFamily="34" charset="0"/>
              </a:rPr>
              <a:t>Here, we only want exchange price, </a:t>
            </a:r>
            <a:r>
              <a:rPr lang="en-CA" b="1" dirty="0">
                <a:latin typeface="Arial Narrow" panose="020B0606020202030204" pitchFamily="34" charset="0"/>
              </a:rPr>
              <a:t>not the highest and lowest</a:t>
            </a:r>
            <a:r>
              <a:rPr lang="en-CA" b="1" dirty="0" smtClean="0">
                <a:latin typeface="Arial Narrow" panose="020B0606020202030204" pitchFamily="34" charset="0"/>
              </a:rPr>
              <a:t>.</a:t>
            </a:r>
          </a:p>
          <a:p>
            <a:endParaRPr lang="en-CA" b="1" dirty="0" smtClean="0">
              <a:latin typeface="Arial Narrow" panose="020B0606020202030204" pitchFamily="34" charset="0"/>
            </a:endParaRPr>
          </a:p>
          <a:p>
            <a:r>
              <a:rPr lang="en-CA" b="1" dirty="0" smtClean="0">
                <a:latin typeface="Arial Narrow" panose="020B0606020202030204" pitchFamily="34" charset="0"/>
              </a:rPr>
              <a:t>```{r}</a:t>
            </a:r>
            <a:endParaRPr lang="en-CA" b="1" dirty="0">
              <a:latin typeface="Arial Narrow" panose="020B0606020202030204" pitchFamily="34" charset="0"/>
            </a:endParaRPr>
          </a:p>
          <a:p>
            <a:r>
              <a:rPr lang="en-CA" b="1" dirty="0" err="1">
                <a:latin typeface="Arial Narrow" panose="020B0606020202030204" pitchFamily="34" charset="0"/>
              </a:rPr>
              <a:t>arg.data$High</a:t>
            </a:r>
            <a:r>
              <a:rPr lang="en-CA" b="1" dirty="0">
                <a:latin typeface="Arial Narrow" panose="020B0606020202030204" pitchFamily="34" charset="0"/>
              </a:rPr>
              <a:t> &lt;- NULL</a:t>
            </a:r>
          </a:p>
          <a:p>
            <a:r>
              <a:rPr lang="en-CA" b="1" dirty="0" err="1">
                <a:latin typeface="Arial Narrow" panose="020B0606020202030204" pitchFamily="34" charset="0"/>
              </a:rPr>
              <a:t>arg.data$Low</a:t>
            </a:r>
            <a:r>
              <a:rPr lang="en-CA" b="1" dirty="0">
                <a:latin typeface="Arial Narrow" panose="020B0606020202030204" pitchFamily="34" charset="0"/>
              </a:rPr>
              <a:t> &lt;- NULL</a:t>
            </a:r>
            <a:endParaRPr lang="en-US" b="1" dirty="0">
              <a:latin typeface="Arial Narrow" panose="020B0606020202030204" pitchFamily="34" charset="0"/>
              <a:cs typeface="Arial Narrow"/>
            </a:endParaRPr>
          </a:p>
          <a:p>
            <a:r>
              <a:rPr lang="en-US" b="1" dirty="0" smtClean="0">
                <a:latin typeface="Arial Narrow" panose="020B0606020202030204" pitchFamily="34" charset="0"/>
                <a:cs typeface="Arial Narrow"/>
              </a:rPr>
              <a:t>```</a:t>
            </a:r>
            <a:endParaRPr lang="en-US" b="1" dirty="0">
              <a:latin typeface="Arial Narrow" panose="020B0606020202030204" pitchFamily="34" charset="0"/>
              <a:cs typeface="Arial Narrow"/>
            </a:endParaRPr>
          </a:p>
        </p:txBody>
      </p:sp>
      <p:sp>
        <p:nvSpPr>
          <p:cNvPr id="20" name="文本框 6"/>
          <p:cNvSpPr txBox="1"/>
          <p:nvPr/>
        </p:nvSpPr>
        <p:spPr>
          <a:xfrm>
            <a:off x="6851899" y="1496392"/>
            <a:ext cx="4276139" cy="5078313"/>
          </a:xfrm>
          <a:prstGeom prst="rect">
            <a:avLst/>
          </a:prstGeom>
          <a:solidFill>
            <a:srgbClr val="F2F2F2">
              <a:alpha val="17000"/>
            </a:srgbClr>
          </a:solidFill>
          <a:ln w="19050" cmpd="sng">
            <a:solidFill>
              <a:srgbClr val="000000"/>
            </a:solidFill>
            <a:prstDash val="dash"/>
          </a:ln>
        </p:spPr>
        <p:txBody>
          <a:bodyPr wrap="square" rtlCol="0">
            <a:spAutoFit/>
          </a:bodyPr>
          <a:lstStyle/>
          <a:p>
            <a:pPr algn="ctr"/>
            <a:endParaRPr lang="en-US" dirty="0" smtClean="0">
              <a:latin typeface="Arial Narrow"/>
              <a:cs typeface="Arial Narrow"/>
            </a:endParaRPr>
          </a:p>
          <a:p>
            <a:pPr algn="ctr"/>
            <a:endParaRPr lang="en-US" dirty="0" smtClean="0">
              <a:latin typeface="Arial Narrow"/>
              <a:cs typeface="Arial Narrow"/>
            </a:endParaRPr>
          </a:p>
          <a:p>
            <a:r>
              <a:rPr lang="en-US" b="1" dirty="0">
                <a:latin typeface="Arial Narrow"/>
                <a:cs typeface="Arial Narrow"/>
              </a:rPr>
              <a:t>Creating Argentina exchange rate and commodities regression. </a:t>
            </a:r>
          </a:p>
          <a:p>
            <a:endParaRPr lang="en-US" b="1" dirty="0">
              <a:latin typeface="Arial Narrow"/>
              <a:cs typeface="Arial Narrow"/>
            </a:endParaRPr>
          </a:p>
          <a:p>
            <a:r>
              <a:rPr lang="en-US" b="1" dirty="0" smtClean="0">
                <a:latin typeface="Arial Narrow"/>
                <a:cs typeface="Arial Narrow"/>
              </a:rPr>
              <a:t>Use </a:t>
            </a:r>
            <a:r>
              <a:rPr lang="en-US" b="1" dirty="0">
                <a:latin typeface="Arial Narrow"/>
                <a:cs typeface="Arial Narrow"/>
              </a:rPr>
              <a:t>lm function. It is important to check the summary and to plot the regression to see the results. </a:t>
            </a:r>
            <a:endParaRPr lang="en-US" b="1" dirty="0" smtClean="0">
              <a:latin typeface="Arial Narrow"/>
              <a:cs typeface="Arial Narrow"/>
            </a:endParaRPr>
          </a:p>
          <a:p>
            <a:endParaRPr lang="en-US" b="1" dirty="0">
              <a:latin typeface="Arial Narrow"/>
              <a:cs typeface="Arial Narrow"/>
            </a:endParaRPr>
          </a:p>
          <a:p>
            <a:r>
              <a:rPr lang="en-US" b="1" dirty="0">
                <a:latin typeface="Arial Narrow"/>
                <a:cs typeface="Arial Narrow"/>
              </a:rPr>
              <a:t>```{r, </a:t>
            </a:r>
            <a:r>
              <a:rPr lang="en-US" b="1" dirty="0" smtClean="0">
                <a:latin typeface="Arial Narrow"/>
                <a:cs typeface="Arial Narrow"/>
              </a:rPr>
              <a:t>echo=FALSE}</a:t>
            </a:r>
            <a:endParaRPr lang="en-US" b="1" dirty="0">
              <a:latin typeface="Arial Narrow"/>
              <a:cs typeface="Arial Narrow"/>
            </a:endParaRPr>
          </a:p>
          <a:p>
            <a:r>
              <a:rPr lang="en-US" b="1" dirty="0" err="1">
                <a:latin typeface="Arial Narrow"/>
                <a:cs typeface="Arial Narrow"/>
              </a:rPr>
              <a:t>arg.fit</a:t>
            </a:r>
            <a:r>
              <a:rPr lang="en-US" b="1" dirty="0">
                <a:latin typeface="Arial Narrow"/>
                <a:cs typeface="Arial Narrow"/>
              </a:rPr>
              <a:t> &lt;- lm(</a:t>
            </a:r>
            <a:r>
              <a:rPr lang="en-US" b="1" dirty="0" err="1">
                <a:latin typeface="Arial Narrow"/>
                <a:cs typeface="Arial Narrow"/>
              </a:rPr>
              <a:t>FXArgentina</a:t>
            </a:r>
            <a:r>
              <a:rPr lang="en-US" b="1" dirty="0">
                <a:latin typeface="Arial Narrow"/>
                <a:cs typeface="Arial Narrow"/>
              </a:rPr>
              <a:t> ~ Beef + Maize + Soybeans + Wheat, data=</a:t>
            </a:r>
            <a:r>
              <a:rPr lang="en-US" b="1" dirty="0" err="1">
                <a:latin typeface="Arial Narrow"/>
                <a:cs typeface="Arial Narrow"/>
              </a:rPr>
              <a:t>arg.data</a:t>
            </a:r>
            <a:r>
              <a:rPr lang="en-US" b="1" dirty="0" smtClean="0">
                <a:latin typeface="Arial Narrow"/>
                <a:cs typeface="Arial Narrow"/>
              </a:rPr>
              <a:t>)</a:t>
            </a:r>
          </a:p>
          <a:p>
            <a:endParaRPr lang="en-US" b="1" dirty="0">
              <a:latin typeface="Arial Narrow"/>
              <a:cs typeface="Arial Narrow"/>
            </a:endParaRPr>
          </a:p>
          <a:p>
            <a:r>
              <a:rPr lang="en-US" b="1" dirty="0">
                <a:latin typeface="Arial Narrow"/>
                <a:cs typeface="Arial Narrow"/>
              </a:rPr>
              <a:t>s</a:t>
            </a:r>
            <a:r>
              <a:rPr lang="en-US" b="1" dirty="0" smtClean="0">
                <a:latin typeface="Arial Narrow"/>
                <a:cs typeface="Arial Narrow"/>
              </a:rPr>
              <a:t>ummary(</a:t>
            </a:r>
            <a:r>
              <a:rPr lang="en-US" b="1" dirty="0" err="1" smtClean="0">
                <a:latin typeface="Arial Narrow"/>
                <a:cs typeface="Arial Narrow"/>
              </a:rPr>
              <a:t>arg.fit</a:t>
            </a:r>
            <a:r>
              <a:rPr lang="en-US" b="1" dirty="0" smtClean="0">
                <a:latin typeface="Arial Narrow"/>
                <a:cs typeface="Arial Narrow"/>
              </a:rPr>
              <a:t>)</a:t>
            </a:r>
            <a:endParaRPr lang="en-US" b="1" dirty="0">
              <a:latin typeface="Arial Narrow"/>
              <a:cs typeface="Arial Narrow"/>
            </a:endParaRPr>
          </a:p>
          <a:p>
            <a:r>
              <a:rPr lang="en-US" b="1" dirty="0" smtClean="0">
                <a:latin typeface="Arial Narrow"/>
                <a:cs typeface="Arial Narrow"/>
              </a:rPr>
              <a:t>```</a:t>
            </a:r>
          </a:p>
          <a:p>
            <a:endParaRPr lang="en-US" b="1" dirty="0">
              <a:latin typeface="Arial Narrow"/>
              <a:cs typeface="Arial Narrow"/>
            </a:endParaRPr>
          </a:p>
          <a:p>
            <a:endParaRPr lang="en-US" b="1" dirty="0" smtClean="0">
              <a:latin typeface="Arial Narrow"/>
              <a:cs typeface="Arial Narrow"/>
            </a:endParaRPr>
          </a:p>
          <a:p>
            <a:endParaRPr lang="en-US" b="1" dirty="0" smtClean="0">
              <a:latin typeface="Arial Narrow"/>
              <a:cs typeface="Arial Narrow"/>
            </a:endParaRPr>
          </a:p>
        </p:txBody>
      </p:sp>
      <p:sp>
        <p:nvSpPr>
          <p:cNvPr id="6" name="TextBox 5"/>
          <p:cNvSpPr txBox="1"/>
          <p:nvPr/>
        </p:nvSpPr>
        <p:spPr>
          <a:xfrm>
            <a:off x="564536" y="1495658"/>
            <a:ext cx="4376761" cy="369332"/>
          </a:xfrm>
          <a:prstGeom prst="rect">
            <a:avLst/>
          </a:prstGeom>
          <a:solidFill>
            <a:srgbClr val="F2F2F2">
              <a:alpha val="37000"/>
            </a:srgbClr>
          </a:solidFill>
          <a:ln>
            <a:solidFill>
              <a:srgbClr val="456167"/>
            </a:solidFill>
            <a:prstDash val="dash"/>
          </a:ln>
        </p:spPr>
        <p:txBody>
          <a:bodyPr wrap="square" rtlCol="0">
            <a:spAutoFit/>
          </a:bodyPr>
          <a:lstStyle/>
          <a:p>
            <a:pPr algn="ctr"/>
            <a:r>
              <a:rPr lang="en-US" b="1" dirty="0" smtClean="0">
                <a:solidFill>
                  <a:srgbClr val="25679E"/>
                </a:solidFill>
                <a:latin typeface="Arial Narrow"/>
                <a:cs typeface="Arial Narrow"/>
              </a:rPr>
              <a:t>COMBINING MATRICES</a:t>
            </a:r>
            <a:endParaRPr lang="en-US" b="1" dirty="0">
              <a:solidFill>
                <a:srgbClr val="25679E"/>
              </a:solidFill>
              <a:latin typeface="Arial Narrow"/>
              <a:cs typeface="Arial Narrow"/>
            </a:endParaRPr>
          </a:p>
        </p:txBody>
      </p:sp>
      <p:sp>
        <p:nvSpPr>
          <p:cNvPr id="30" name="TextBox 29"/>
          <p:cNvSpPr txBox="1"/>
          <p:nvPr/>
        </p:nvSpPr>
        <p:spPr>
          <a:xfrm>
            <a:off x="6851898" y="1495658"/>
            <a:ext cx="4276139" cy="369332"/>
          </a:xfrm>
          <a:prstGeom prst="rect">
            <a:avLst/>
          </a:prstGeom>
          <a:solidFill>
            <a:srgbClr val="F2F2F2">
              <a:alpha val="37000"/>
            </a:srgbClr>
          </a:solidFill>
          <a:ln>
            <a:solidFill>
              <a:srgbClr val="456167"/>
            </a:solidFill>
            <a:prstDash val="dash"/>
          </a:ln>
        </p:spPr>
        <p:txBody>
          <a:bodyPr wrap="square" rtlCol="0">
            <a:spAutoFit/>
          </a:bodyPr>
          <a:lstStyle/>
          <a:p>
            <a:pPr algn="ctr"/>
            <a:r>
              <a:rPr lang="en-US" b="1" dirty="0" smtClean="0">
                <a:solidFill>
                  <a:srgbClr val="25679E"/>
                </a:solidFill>
                <a:latin typeface="Arial Narrow"/>
                <a:cs typeface="Arial Narrow"/>
              </a:rPr>
              <a:t>REGRESSING</a:t>
            </a:r>
            <a:endParaRPr lang="en-US" b="1" dirty="0">
              <a:solidFill>
                <a:srgbClr val="25679E"/>
              </a:solidFill>
              <a:latin typeface="Arial Narrow"/>
              <a:cs typeface="Arial Narrow"/>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pic>
        <p:nvPicPr>
          <p:cNvPr id="10" name="Picture 9"/>
          <p:cNvPicPr>
            <a:picLocks noChangeAspect="1"/>
          </p:cNvPicPr>
          <p:nvPr/>
        </p:nvPicPr>
        <p:blipFill>
          <a:blip r:embed="rId3"/>
          <a:stretch>
            <a:fillRect/>
          </a:stretch>
        </p:blipFill>
        <p:spPr>
          <a:xfrm>
            <a:off x="5607533" y="3112521"/>
            <a:ext cx="578130" cy="578130"/>
          </a:xfrm>
          <a:prstGeom prst="rect">
            <a:avLst/>
          </a:prstGeom>
        </p:spPr>
      </p:pic>
      <p:sp>
        <p:nvSpPr>
          <p:cNvPr id="11" name="TextBox 10"/>
          <p:cNvSpPr txBox="1"/>
          <p:nvPr/>
        </p:nvSpPr>
        <p:spPr>
          <a:xfrm>
            <a:off x="386117" y="525795"/>
            <a:ext cx="1944763"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Argentina</a:t>
            </a:r>
            <a:endParaRPr lang="en-CA" sz="3600" b="1" dirty="0">
              <a:solidFill>
                <a:srgbClr val="25679E"/>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3566965201"/>
      </p:ext>
    </p:extLst>
  </p:cSld>
  <p:clrMapOvr>
    <a:masterClrMapping/>
  </p:clrMapOvr>
  <p:transition spd="slow" advTm="300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WORKING WITH DATA</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82796" y="1333528"/>
            <a:ext cx="6326404" cy="4247317"/>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6" name="TextBox 5"/>
          <p:cNvSpPr txBox="1"/>
          <p:nvPr/>
        </p:nvSpPr>
        <p:spPr>
          <a:xfrm>
            <a:off x="82796" y="1333530"/>
            <a:ext cx="6326404" cy="369332"/>
          </a:xfrm>
          <a:prstGeom prst="rect">
            <a:avLst/>
          </a:prstGeom>
          <a:solidFill>
            <a:srgbClr val="F2F2F2">
              <a:alpha val="37000"/>
            </a:srgbClr>
          </a:solidFill>
          <a:ln>
            <a:solidFill>
              <a:srgbClr val="456167"/>
            </a:solidFill>
            <a:prstDash val="dash"/>
          </a:ln>
        </p:spPr>
        <p:txBody>
          <a:bodyPr wrap="square" rtlCol="0">
            <a:spAutoFit/>
          </a:bodyPr>
          <a:lstStyle/>
          <a:p>
            <a:pPr algn="ctr"/>
            <a:r>
              <a:rPr lang="en-US" b="1" dirty="0" smtClean="0">
                <a:solidFill>
                  <a:srgbClr val="25679E"/>
                </a:solidFill>
                <a:latin typeface="Arial Narrow"/>
                <a:cs typeface="Arial Narrow"/>
              </a:rPr>
              <a:t>SUMMARY</a:t>
            </a:r>
            <a:endParaRPr lang="en-US" b="1" dirty="0">
              <a:solidFill>
                <a:srgbClr val="25679E"/>
              </a:solidFill>
              <a:latin typeface="Arial Narrow"/>
              <a:cs typeface="Arial Narrow"/>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pic>
        <p:nvPicPr>
          <p:cNvPr id="5" name="Picture 4"/>
          <p:cNvPicPr>
            <a:picLocks noChangeAspect="1"/>
          </p:cNvPicPr>
          <p:nvPr/>
        </p:nvPicPr>
        <p:blipFill>
          <a:blip r:embed="rId4"/>
          <a:stretch>
            <a:fillRect/>
          </a:stretch>
        </p:blipFill>
        <p:spPr>
          <a:xfrm>
            <a:off x="6691753" y="1841670"/>
            <a:ext cx="5363801" cy="3231035"/>
          </a:xfrm>
          <a:prstGeom prst="rect">
            <a:avLst/>
          </a:prstGeom>
        </p:spPr>
      </p:pic>
      <p:pic>
        <p:nvPicPr>
          <p:cNvPr id="7" name="Picture 6"/>
          <p:cNvPicPr>
            <a:picLocks noChangeAspect="1"/>
          </p:cNvPicPr>
          <p:nvPr/>
        </p:nvPicPr>
        <p:blipFill>
          <a:blip r:embed="rId5"/>
          <a:stretch>
            <a:fillRect/>
          </a:stretch>
        </p:blipFill>
        <p:spPr>
          <a:xfrm>
            <a:off x="82796" y="1758387"/>
            <a:ext cx="6191568" cy="3683189"/>
          </a:xfrm>
          <a:prstGeom prst="rect">
            <a:avLst/>
          </a:prstGeom>
        </p:spPr>
      </p:pic>
      <p:sp>
        <p:nvSpPr>
          <p:cNvPr id="15" name="文本框 4"/>
          <p:cNvSpPr txBox="1"/>
          <p:nvPr/>
        </p:nvSpPr>
        <p:spPr>
          <a:xfrm>
            <a:off x="6482694" y="1333530"/>
            <a:ext cx="5572860" cy="4247315"/>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16" name="TextBox 15"/>
          <p:cNvSpPr txBox="1"/>
          <p:nvPr/>
        </p:nvSpPr>
        <p:spPr>
          <a:xfrm>
            <a:off x="6482694" y="1333530"/>
            <a:ext cx="5572858" cy="369332"/>
          </a:xfrm>
          <a:prstGeom prst="rect">
            <a:avLst/>
          </a:prstGeom>
          <a:solidFill>
            <a:srgbClr val="F2F2F2">
              <a:alpha val="37000"/>
            </a:srgbClr>
          </a:solidFill>
          <a:ln>
            <a:solidFill>
              <a:srgbClr val="456167"/>
            </a:solidFill>
            <a:prstDash val="dash"/>
          </a:ln>
        </p:spPr>
        <p:txBody>
          <a:bodyPr wrap="square" rtlCol="0">
            <a:spAutoFit/>
          </a:bodyPr>
          <a:lstStyle/>
          <a:p>
            <a:pPr algn="ctr"/>
            <a:r>
              <a:rPr lang="en-US" b="1" dirty="0" smtClean="0">
                <a:solidFill>
                  <a:srgbClr val="25679E"/>
                </a:solidFill>
                <a:latin typeface="Arial Narrow"/>
                <a:cs typeface="Arial Narrow"/>
              </a:rPr>
              <a:t>REGRESSION</a:t>
            </a:r>
            <a:endParaRPr lang="en-US" b="1" dirty="0">
              <a:solidFill>
                <a:srgbClr val="25679E"/>
              </a:solidFill>
              <a:latin typeface="Arial Narrow"/>
              <a:cs typeface="Arial Narrow"/>
            </a:endParaRPr>
          </a:p>
        </p:txBody>
      </p:sp>
      <p:sp>
        <p:nvSpPr>
          <p:cNvPr id="19" name="TextBox 18"/>
          <p:cNvSpPr txBox="1"/>
          <p:nvPr/>
        </p:nvSpPr>
        <p:spPr>
          <a:xfrm>
            <a:off x="997141" y="5750101"/>
            <a:ext cx="10824118" cy="707886"/>
          </a:xfrm>
          <a:prstGeom prst="rect">
            <a:avLst/>
          </a:prstGeom>
          <a:solidFill>
            <a:srgbClr val="F2F2F2">
              <a:alpha val="37000"/>
            </a:srgbClr>
          </a:solidFill>
          <a:ln>
            <a:solidFill>
              <a:srgbClr val="456167"/>
            </a:solidFill>
            <a:prstDash val="dash"/>
          </a:ln>
        </p:spPr>
        <p:txBody>
          <a:bodyPr wrap="square" rtlCol="0">
            <a:spAutoFit/>
          </a:bodyPr>
          <a:lstStyle/>
          <a:p>
            <a:r>
              <a:rPr lang="en-CA" sz="2000" b="1" dirty="0">
                <a:latin typeface="Arial Narrow"/>
                <a:cs typeface="Arial Narrow"/>
              </a:rPr>
              <a:t>We see that all commodities have a influence on exchange rate. However, wheat seems to be the weakest being only influential at a 5% alpha. </a:t>
            </a:r>
            <a:endParaRPr lang="en-CA" sz="2000" b="1" dirty="0" smtClean="0">
              <a:latin typeface="Arial Narrow"/>
              <a:cs typeface="Arial Narrow"/>
            </a:endParaRPr>
          </a:p>
        </p:txBody>
      </p:sp>
      <p:sp>
        <p:nvSpPr>
          <p:cNvPr id="22" name="TextBox 21"/>
          <p:cNvSpPr txBox="1"/>
          <p:nvPr/>
        </p:nvSpPr>
        <p:spPr>
          <a:xfrm>
            <a:off x="386117" y="525795"/>
            <a:ext cx="1944763"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Argentina</a:t>
            </a:r>
            <a:endParaRPr lang="en-CA" sz="3600" b="1" dirty="0">
              <a:solidFill>
                <a:srgbClr val="25679E"/>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553737584"/>
      </p:ext>
    </p:extLst>
  </p:cSld>
  <p:clrMapOvr>
    <a:masterClrMapping/>
  </p:clrMapOvr>
  <p:transition spd="slow" advTm="300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WORKING WITH DATA</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82796" y="1333528"/>
            <a:ext cx="6326404" cy="4247317"/>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6" name="TextBox 5"/>
          <p:cNvSpPr txBox="1"/>
          <p:nvPr/>
        </p:nvSpPr>
        <p:spPr>
          <a:xfrm>
            <a:off x="82796" y="1333530"/>
            <a:ext cx="6326404" cy="369332"/>
          </a:xfrm>
          <a:prstGeom prst="rect">
            <a:avLst/>
          </a:prstGeom>
          <a:solidFill>
            <a:srgbClr val="F2F2F2">
              <a:alpha val="37000"/>
            </a:srgbClr>
          </a:solidFill>
          <a:ln>
            <a:solidFill>
              <a:srgbClr val="456167"/>
            </a:solidFill>
            <a:prstDash val="dash"/>
          </a:ln>
        </p:spPr>
        <p:txBody>
          <a:bodyPr wrap="square" rtlCol="0">
            <a:spAutoFit/>
          </a:bodyPr>
          <a:lstStyle/>
          <a:p>
            <a:pPr algn="ctr"/>
            <a:r>
              <a:rPr lang="en-US" b="1" dirty="0" smtClean="0">
                <a:solidFill>
                  <a:srgbClr val="25679E"/>
                </a:solidFill>
                <a:latin typeface="Arial Narrow"/>
                <a:cs typeface="Arial Narrow"/>
              </a:rPr>
              <a:t>SUMMARY</a:t>
            </a:r>
            <a:endParaRPr lang="en-US" b="1" dirty="0">
              <a:solidFill>
                <a:srgbClr val="25679E"/>
              </a:solidFill>
              <a:latin typeface="Arial Narrow"/>
              <a:cs typeface="Arial Narrow"/>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16" name="TextBox 15"/>
          <p:cNvSpPr txBox="1"/>
          <p:nvPr/>
        </p:nvSpPr>
        <p:spPr>
          <a:xfrm>
            <a:off x="6482694" y="1333530"/>
            <a:ext cx="5572858" cy="369332"/>
          </a:xfrm>
          <a:prstGeom prst="rect">
            <a:avLst/>
          </a:prstGeom>
          <a:solidFill>
            <a:srgbClr val="F2F2F2">
              <a:alpha val="37000"/>
            </a:srgbClr>
          </a:solidFill>
          <a:ln>
            <a:solidFill>
              <a:srgbClr val="456167"/>
            </a:solidFill>
            <a:prstDash val="dash"/>
          </a:ln>
        </p:spPr>
        <p:txBody>
          <a:bodyPr wrap="square" rtlCol="0">
            <a:spAutoFit/>
          </a:bodyPr>
          <a:lstStyle/>
          <a:p>
            <a:pPr algn="ctr"/>
            <a:r>
              <a:rPr lang="en-US" b="1" dirty="0" smtClean="0">
                <a:solidFill>
                  <a:srgbClr val="25679E"/>
                </a:solidFill>
                <a:latin typeface="Arial Narrow"/>
                <a:cs typeface="Arial Narrow"/>
              </a:rPr>
              <a:t>REGRESSION</a:t>
            </a:r>
            <a:endParaRPr lang="en-US" b="1" dirty="0">
              <a:solidFill>
                <a:srgbClr val="25679E"/>
              </a:solidFill>
              <a:latin typeface="Arial Narrow"/>
              <a:cs typeface="Arial Narrow"/>
            </a:endParaRPr>
          </a:p>
        </p:txBody>
      </p:sp>
      <p:sp>
        <p:nvSpPr>
          <p:cNvPr id="19" name="TextBox 18"/>
          <p:cNvSpPr txBox="1"/>
          <p:nvPr/>
        </p:nvSpPr>
        <p:spPr>
          <a:xfrm>
            <a:off x="270870" y="5855846"/>
            <a:ext cx="11784682" cy="400110"/>
          </a:xfrm>
          <a:prstGeom prst="rect">
            <a:avLst/>
          </a:prstGeom>
          <a:solidFill>
            <a:srgbClr val="F2F2F2">
              <a:alpha val="37000"/>
            </a:srgbClr>
          </a:solidFill>
          <a:ln>
            <a:solidFill>
              <a:srgbClr val="456167"/>
            </a:solidFill>
            <a:prstDash val="dash"/>
          </a:ln>
        </p:spPr>
        <p:txBody>
          <a:bodyPr wrap="square" rtlCol="0">
            <a:spAutoFit/>
          </a:bodyPr>
          <a:lstStyle/>
          <a:p>
            <a:r>
              <a:rPr lang="en-CA" sz="2000" dirty="0">
                <a:latin typeface="Narkisim" panose="020E0502050101010101" pitchFamily="34" charset="-79"/>
                <a:cs typeface="Narkisim" panose="020E0502050101010101" pitchFamily="34" charset="-79"/>
              </a:rPr>
              <a:t>O</a:t>
            </a:r>
            <a:r>
              <a:rPr lang="en-CA" sz="2000" dirty="0" smtClean="0">
                <a:latin typeface="Narkisim" panose="020E0502050101010101" pitchFamily="34" charset="-79"/>
                <a:cs typeface="Narkisim" panose="020E0502050101010101" pitchFamily="34" charset="-79"/>
              </a:rPr>
              <a:t>nly </a:t>
            </a:r>
            <a:r>
              <a:rPr lang="en-CA" sz="2000" dirty="0">
                <a:latin typeface="Narkisim" panose="020E0502050101010101" pitchFamily="34" charset="-79"/>
                <a:cs typeface="Narkisim" panose="020E0502050101010101" pitchFamily="34" charset="-79"/>
              </a:rPr>
              <a:t>Beef and Maize are significant variables in this regression. Soybeans and Wheat do </a:t>
            </a:r>
            <a:r>
              <a:rPr lang="en-CA" sz="2000" dirty="0" smtClean="0">
                <a:latin typeface="Narkisim" panose="020E0502050101010101" pitchFamily="34" charset="-79"/>
                <a:cs typeface="Narkisim" panose="020E0502050101010101" pitchFamily="34" charset="-79"/>
              </a:rPr>
              <a:t>not seem </a:t>
            </a:r>
            <a:r>
              <a:rPr lang="en-CA" sz="2000" dirty="0">
                <a:latin typeface="Narkisim" panose="020E0502050101010101" pitchFamily="34" charset="-79"/>
                <a:cs typeface="Narkisim" panose="020E0502050101010101" pitchFamily="34" charset="-79"/>
              </a:rPr>
              <a:t>to have an influence.</a:t>
            </a:r>
            <a:endParaRPr lang="en-US" sz="2000" b="1" dirty="0">
              <a:latin typeface="Narkisim" panose="020E0502050101010101" pitchFamily="34" charset="-79"/>
              <a:cs typeface="Narkisim" panose="020E0502050101010101" pitchFamily="34" charset="-79"/>
            </a:endParaRPr>
          </a:p>
        </p:txBody>
      </p:sp>
      <p:sp>
        <p:nvSpPr>
          <p:cNvPr id="22" name="TextBox 21"/>
          <p:cNvSpPr txBox="1"/>
          <p:nvPr/>
        </p:nvSpPr>
        <p:spPr>
          <a:xfrm>
            <a:off x="386117" y="525795"/>
            <a:ext cx="1762021"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Paraguay</a:t>
            </a:r>
            <a:endParaRPr lang="en-CA" sz="3600" b="1" dirty="0">
              <a:solidFill>
                <a:srgbClr val="25679E"/>
              </a:solidFill>
              <a:latin typeface="Narkisim" panose="020E0502050101010101" pitchFamily="34" charset="-79"/>
              <a:cs typeface="Narkisim" panose="020E0502050101010101" pitchFamily="34" charset="-79"/>
            </a:endParaRPr>
          </a:p>
        </p:txBody>
      </p:sp>
      <p:sp>
        <p:nvSpPr>
          <p:cNvPr id="2" name="TextBox 1"/>
          <p:cNvSpPr txBox="1"/>
          <p:nvPr/>
        </p:nvSpPr>
        <p:spPr>
          <a:xfrm>
            <a:off x="2494498" y="402502"/>
            <a:ext cx="6354625" cy="400110"/>
          </a:xfrm>
          <a:prstGeom prst="rect">
            <a:avLst/>
          </a:prstGeom>
          <a:noFill/>
        </p:spPr>
        <p:txBody>
          <a:bodyPr wrap="none" rtlCol="0">
            <a:spAutoFit/>
          </a:bodyPr>
          <a:lstStyle/>
          <a:p>
            <a:r>
              <a:rPr lang="en-CA" sz="2000" i="1" dirty="0" smtClean="0">
                <a:latin typeface="Narkisim" panose="020E0502050101010101" pitchFamily="34" charset="-79"/>
                <a:cs typeface="Narkisim" panose="020E0502050101010101" pitchFamily="34" charset="-79"/>
              </a:rPr>
              <a:t>Now, we repeat the same process with other countries’ data…</a:t>
            </a:r>
            <a:endParaRPr lang="en-CA" sz="2000" i="1" dirty="0">
              <a:latin typeface="Narkisim" panose="020E0502050101010101" pitchFamily="34" charset="-79"/>
              <a:cs typeface="Narkisim" panose="020E0502050101010101" pitchFamily="34" charset="-79"/>
            </a:endParaRPr>
          </a:p>
        </p:txBody>
      </p:sp>
      <p:pic>
        <p:nvPicPr>
          <p:cNvPr id="4" name="Picture 3"/>
          <p:cNvPicPr>
            <a:picLocks noChangeAspect="1"/>
          </p:cNvPicPr>
          <p:nvPr/>
        </p:nvPicPr>
        <p:blipFill>
          <a:blip r:embed="rId4"/>
          <a:stretch>
            <a:fillRect/>
          </a:stretch>
        </p:blipFill>
        <p:spPr>
          <a:xfrm>
            <a:off x="270870" y="1789102"/>
            <a:ext cx="5950256" cy="3702240"/>
          </a:xfrm>
          <a:prstGeom prst="rect">
            <a:avLst/>
          </a:prstGeom>
        </p:spPr>
      </p:pic>
      <p:pic>
        <p:nvPicPr>
          <p:cNvPr id="8" name="Picture 7"/>
          <p:cNvPicPr>
            <a:picLocks noChangeAspect="1"/>
          </p:cNvPicPr>
          <p:nvPr/>
        </p:nvPicPr>
        <p:blipFill>
          <a:blip r:embed="rId5"/>
          <a:stretch>
            <a:fillRect/>
          </a:stretch>
        </p:blipFill>
        <p:spPr>
          <a:xfrm>
            <a:off x="6481594" y="1751888"/>
            <a:ext cx="5573958" cy="3583258"/>
          </a:xfrm>
          <a:prstGeom prst="rect">
            <a:avLst/>
          </a:prstGeom>
        </p:spPr>
      </p:pic>
      <p:sp>
        <p:nvSpPr>
          <p:cNvPr id="15" name="文本框 4"/>
          <p:cNvSpPr txBox="1"/>
          <p:nvPr/>
        </p:nvSpPr>
        <p:spPr>
          <a:xfrm>
            <a:off x="6482694" y="1333530"/>
            <a:ext cx="5572860" cy="4247315"/>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Tree>
    <p:extLst>
      <p:ext uri="{BB962C8B-B14F-4D97-AF65-F5344CB8AC3E}">
        <p14:creationId xmlns:p14="http://schemas.microsoft.com/office/powerpoint/2010/main" val="4058654005"/>
      </p:ext>
    </p:extLst>
  </p:cSld>
  <p:clrMapOvr>
    <a:masterClrMapping/>
  </p:clrMapOvr>
  <p:transition spd="slow" advTm="300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18000"/>
          </a:schemeClr>
        </a:solidFill>
        <a:effectLst/>
      </p:bgPr>
    </p:bg>
    <p:spTree>
      <p:nvGrpSpPr>
        <p:cNvPr id="1" name=""/>
        <p:cNvGrpSpPr/>
        <p:nvPr/>
      </p:nvGrpSpPr>
      <p:grpSpPr>
        <a:xfrm>
          <a:off x="0" y="0"/>
          <a:ext cx="0" cy="0"/>
          <a:chOff x="0" y="0"/>
          <a:chExt cx="0" cy="0"/>
        </a:xfrm>
      </p:grpSpPr>
      <p:sp>
        <p:nvSpPr>
          <p:cNvPr id="15" name="文本框 4"/>
          <p:cNvSpPr txBox="1"/>
          <p:nvPr/>
        </p:nvSpPr>
        <p:spPr>
          <a:xfrm>
            <a:off x="5836961" y="1346963"/>
            <a:ext cx="6218591" cy="3416320"/>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p:txBody>
      </p:sp>
      <p:sp>
        <p:nvSpPr>
          <p:cNvPr id="14" name="Rectangle 13"/>
          <p:cNvSpPr/>
          <p:nvPr/>
        </p:nvSpPr>
        <p:spPr bwMode="auto">
          <a:xfrm>
            <a:off x="0" y="0"/>
            <a:ext cx="12192000" cy="461797"/>
          </a:xfrm>
          <a:prstGeom prst="rect">
            <a:avLst/>
          </a:prstGeom>
          <a:gradFill flip="none" rotWithShape="1">
            <a:gsLst>
              <a:gs pos="9000">
                <a:schemeClr val="tx1">
                  <a:lumMod val="75000"/>
                  <a:lumOff val="25000"/>
                </a:schemeClr>
              </a:gs>
              <a:gs pos="89000">
                <a:schemeClr val="bg1">
                  <a:alpha val="43000"/>
                </a:schemeClr>
              </a:gs>
              <a:gs pos="52000">
                <a:srgbClr val="76A6AF">
                  <a:alpha val="33000"/>
                </a:srgbClr>
              </a:gs>
            </a:gsLst>
            <a:lin ang="3240000" scaled="0"/>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7" name="矩形 3"/>
          <p:cNvSpPr>
            <a:spLocks noChangeArrowheads="1"/>
          </p:cNvSpPr>
          <p:nvPr/>
        </p:nvSpPr>
        <p:spPr bwMode="auto">
          <a:xfrm>
            <a:off x="12829" y="25656"/>
            <a:ext cx="3873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b="1" dirty="0" smtClean="0">
                <a:solidFill>
                  <a:schemeClr val="bg1"/>
                </a:solidFill>
                <a:latin typeface="Bangla MN"/>
                <a:ea typeface="微软雅黑" panose="020B0503020204020204" pitchFamily="34" charset="-122"/>
                <a:cs typeface="Bangla MN"/>
                <a:sym typeface="Roboto Th" pitchFamily="2" charset="0"/>
              </a:rPr>
              <a:t>WORKING WITH DATA</a:t>
            </a:r>
            <a:endParaRPr lang="en-US" altLang="zh-CN" sz="2000" b="1" dirty="0">
              <a:solidFill>
                <a:schemeClr val="bg1"/>
              </a:solidFill>
              <a:latin typeface="Bangla MN"/>
              <a:ea typeface="微软雅黑" panose="020B0503020204020204" pitchFamily="34" charset="-122"/>
              <a:cs typeface="Bangla MN"/>
              <a:sym typeface="Roboto Th" pitchFamily="2" charset="0"/>
            </a:endParaRPr>
          </a:p>
        </p:txBody>
      </p:sp>
      <p:sp>
        <p:nvSpPr>
          <p:cNvPr id="18" name="文本框 4"/>
          <p:cNvSpPr txBox="1"/>
          <p:nvPr/>
        </p:nvSpPr>
        <p:spPr>
          <a:xfrm>
            <a:off x="82796" y="1333528"/>
            <a:ext cx="5754167" cy="4247317"/>
          </a:xfrm>
          <a:prstGeom prst="rect">
            <a:avLst/>
          </a:prstGeom>
          <a:solidFill>
            <a:srgbClr val="F2F2F2">
              <a:alpha val="17000"/>
            </a:srgbClr>
          </a:solidFill>
          <a:ln w="19050" cmpd="sng">
            <a:solidFill>
              <a:srgbClr val="000000"/>
            </a:solidFill>
            <a:prstDash val="dash"/>
          </a:ln>
        </p:spPr>
        <p:txBody>
          <a:bodyPr wrap="square" rtlCol="0">
            <a:spAutoFit/>
          </a:bodyPr>
          <a:lstStyle/>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a:p>
            <a:endParaRPr lang="en-US" b="1" dirty="0">
              <a:latin typeface="Arial Narrow"/>
              <a:cs typeface="Arial Narrow"/>
            </a:endParaRPr>
          </a:p>
          <a:p>
            <a:endParaRPr lang="en-US" b="1" dirty="0" smtClean="0">
              <a:latin typeface="Arial Narrow"/>
              <a:cs typeface="Arial Narrow"/>
            </a:endParaRPr>
          </a:p>
        </p:txBody>
      </p:sp>
      <p:sp>
        <p:nvSpPr>
          <p:cNvPr id="6" name="TextBox 5"/>
          <p:cNvSpPr txBox="1"/>
          <p:nvPr/>
        </p:nvSpPr>
        <p:spPr>
          <a:xfrm>
            <a:off x="82796" y="1333530"/>
            <a:ext cx="5754167" cy="369332"/>
          </a:xfrm>
          <a:prstGeom prst="rect">
            <a:avLst/>
          </a:prstGeom>
          <a:solidFill>
            <a:srgbClr val="F2F2F2">
              <a:alpha val="37000"/>
            </a:srgbClr>
          </a:solidFill>
          <a:ln>
            <a:solidFill>
              <a:srgbClr val="456167"/>
            </a:solidFill>
            <a:prstDash val="dash"/>
          </a:ln>
        </p:spPr>
        <p:txBody>
          <a:bodyPr wrap="square" rtlCol="0">
            <a:spAutoFit/>
          </a:bodyPr>
          <a:lstStyle/>
          <a:p>
            <a:pPr algn="ctr"/>
            <a:r>
              <a:rPr lang="en-US" b="1" dirty="0" smtClean="0">
                <a:solidFill>
                  <a:srgbClr val="25679E"/>
                </a:solidFill>
                <a:latin typeface="Arial Narrow"/>
                <a:cs typeface="Arial Narrow"/>
              </a:rPr>
              <a:t>REGRESSION SUMMARY</a:t>
            </a:r>
            <a:endParaRPr lang="en-US" b="1" dirty="0">
              <a:solidFill>
                <a:srgbClr val="25679E"/>
              </a:solidFill>
              <a:latin typeface="Arial Narrow"/>
              <a:cs typeface="Arial Narrow"/>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715" y="25656"/>
            <a:ext cx="810087" cy="678930"/>
          </a:xfrm>
          <a:prstGeom prst="rect">
            <a:avLst/>
          </a:prstGeom>
        </p:spPr>
      </p:pic>
      <p:sp>
        <p:nvSpPr>
          <p:cNvPr id="16" name="TextBox 15"/>
          <p:cNvSpPr txBox="1"/>
          <p:nvPr/>
        </p:nvSpPr>
        <p:spPr>
          <a:xfrm>
            <a:off x="5836963" y="1333530"/>
            <a:ext cx="6218589" cy="369332"/>
          </a:xfrm>
          <a:prstGeom prst="rect">
            <a:avLst/>
          </a:prstGeom>
          <a:solidFill>
            <a:srgbClr val="F2F2F2">
              <a:alpha val="37000"/>
            </a:srgbClr>
          </a:solidFill>
          <a:ln>
            <a:solidFill>
              <a:srgbClr val="456167"/>
            </a:solidFill>
            <a:prstDash val="dash"/>
          </a:ln>
        </p:spPr>
        <p:txBody>
          <a:bodyPr wrap="square" rtlCol="0">
            <a:spAutoFit/>
          </a:bodyPr>
          <a:lstStyle/>
          <a:p>
            <a:pPr algn="ctr"/>
            <a:endParaRPr lang="en-US" b="1" dirty="0">
              <a:solidFill>
                <a:srgbClr val="25679E"/>
              </a:solidFill>
              <a:latin typeface="Arial Narrow"/>
              <a:cs typeface="Arial Narrow"/>
            </a:endParaRPr>
          </a:p>
        </p:txBody>
      </p:sp>
      <p:sp>
        <p:nvSpPr>
          <p:cNvPr id="22" name="TextBox 21"/>
          <p:cNvSpPr txBox="1"/>
          <p:nvPr/>
        </p:nvSpPr>
        <p:spPr>
          <a:xfrm>
            <a:off x="386117" y="525795"/>
            <a:ext cx="1133644" cy="646331"/>
          </a:xfrm>
          <a:prstGeom prst="rect">
            <a:avLst/>
          </a:prstGeom>
          <a:noFill/>
        </p:spPr>
        <p:txBody>
          <a:bodyPr wrap="none" rtlCol="0">
            <a:spAutoFit/>
          </a:bodyPr>
          <a:lstStyle/>
          <a:p>
            <a:r>
              <a:rPr lang="en-CA" sz="3600" b="1" dirty="0" smtClean="0">
                <a:solidFill>
                  <a:srgbClr val="25679E"/>
                </a:solidFill>
                <a:latin typeface="Narkisim" panose="020E0502050101010101" pitchFamily="34" charset="-79"/>
                <a:cs typeface="Narkisim" panose="020E0502050101010101" pitchFamily="34" charset="-79"/>
              </a:rPr>
              <a:t>Brazil</a:t>
            </a:r>
            <a:endParaRPr lang="en-CA" sz="3600" b="1" dirty="0">
              <a:solidFill>
                <a:srgbClr val="25679E"/>
              </a:solidFill>
              <a:latin typeface="Narkisim" panose="020E0502050101010101" pitchFamily="34" charset="-79"/>
              <a:cs typeface="Narkisim" panose="020E0502050101010101" pitchFamily="34" charset="-79"/>
            </a:endParaRPr>
          </a:p>
        </p:txBody>
      </p:sp>
      <p:pic>
        <p:nvPicPr>
          <p:cNvPr id="5" name="Picture 4"/>
          <p:cNvPicPr>
            <a:picLocks noChangeAspect="1"/>
          </p:cNvPicPr>
          <p:nvPr/>
        </p:nvPicPr>
        <p:blipFill>
          <a:blip r:embed="rId4"/>
          <a:stretch>
            <a:fillRect/>
          </a:stretch>
        </p:blipFill>
        <p:spPr>
          <a:xfrm>
            <a:off x="153992" y="1812842"/>
            <a:ext cx="5504288" cy="3658022"/>
          </a:xfrm>
          <a:prstGeom prst="rect">
            <a:avLst/>
          </a:prstGeom>
        </p:spPr>
      </p:pic>
      <p:sp>
        <p:nvSpPr>
          <p:cNvPr id="10" name="TextBox 9"/>
          <p:cNvSpPr txBox="1"/>
          <p:nvPr/>
        </p:nvSpPr>
        <p:spPr>
          <a:xfrm>
            <a:off x="5967518" y="2041931"/>
            <a:ext cx="6022809" cy="2554545"/>
          </a:xfrm>
          <a:prstGeom prst="rect">
            <a:avLst/>
          </a:prstGeom>
          <a:noFill/>
        </p:spPr>
        <p:txBody>
          <a:bodyPr wrap="square" rtlCol="0">
            <a:spAutoFit/>
          </a:bodyPr>
          <a:lstStyle/>
          <a:p>
            <a:r>
              <a:rPr lang="en-CA" sz="2000" dirty="0" smtClean="0">
                <a:latin typeface="Narkisim" panose="020E0502050101010101" pitchFamily="34" charset="-79"/>
                <a:cs typeface="Narkisim" panose="020E0502050101010101" pitchFamily="34" charset="-79"/>
              </a:rPr>
              <a:t>Only corn </a:t>
            </a:r>
            <a:r>
              <a:rPr lang="en-CA" sz="2000" dirty="0">
                <a:latin typeface="Narkisim" panose="020E0502050101010101" pitchFamily="34" charset="-79"/>
                <a:cs typeface="Narkisim" panose="020E0502050101010101" pitchFamily="34" charset="-79"/>
              </a:rPr>
              <a:t>is significant. Oranges and Coffee do not have influence on </a:t>
            </a:r>
            <a:r>
              <a:rPr lang="en-CA" sz="2000" dirty="0" smtClean="0">
                <a:latin typeface="Narkisim" panose="020E0502050101010101" pitchFamily="34" charset="-79"/>
                <a:cs typeface="Narkisim" panose="020E0502050101010101" pitchFamily="34" charset="-79"/>
              </a:rPr>
              <a:t>Brazil’s exchange rate.</a:t>
            </a:r>
          </a:p>
          <a:p>
            <a:endParaRPr lang="en-CA" sz="2000" dirty="0">
              <a:latin typeface="Narkisim" panose="020E0502050101010101" pitchFamily="34" charset="-79"/>
              <a:cs typeface="Narkisim" panose="020E0502050101010101" pitchFamily="34" charset="-79"/>
            </a:endParaRPr>
          </a:p>
          <a:p>
            <a:endParaRPr lang="en-CA" sz="2000" dirty="0">
              <a:latin typeface="Narkisim" panose="020E0502050101010101" pitchFamily="34" charset="-79"/>
              <a:cs typeface="Narkisim" panose="020E0502050101010101" pitchFamily="34" charset="-79"/>
            </a:endParaRPr>
          </a:p>
          <a:p>
            <a:endParaRPr lang="en-CA" sz="2000" dirty="0" smtClean="0">
              <a:latin typeface="Narkisim" panose="020E0502050101010101" pitchFamily="34" charset="-79"/>
              <a:cs typeface="Narkisim" panose="020E0502050101010101" pitchFamily="34" charset="-79"/>
            </a:endParaRPr>
          </a:p>
          <a:p>
            <a:endParaRPr lang="en-CA" sz="2000" dirty="0">
              <a:latin typeface="Narkisim" panose="020E0502050101010101" pitchFamily="34" charset="-79"/>
              <a:cs typeface="Narkisim" panose="020E0502050101010101" pitchFamily="34" charset="-79"/>
            </a:endParaRPr>
          </a:p>
          <a:p>
            <a:endParaRPr lang="en-CA" sz="2000" dirty="0" smtClean="0">
              <a:latin typeface="Narkisim" panose="020E0502050101010101" pitchFamily="34" charset="-79"/>
              <a:cs typeface="Narkisim" panose="020E0502050101010101" pitchFamily="34" charset="-79"/>
            </a:endParaRPr>
          </a:p>
          <a:p>
            <a:endParaRPr lang="en-CA" sz="2000" dirty="0">
              <a:latin typeface="Narkisim" panose="020E0502050101010101" pitchFamily="34" charset="-79"/>
              <a:cs typeface="Narkisim" panose="020E0502050101010101" pitchFamily="34" charset="-79"/>
            </a:endParaRPr>
          </a:p>
        </p:txBody>
      </p:sp>
      <p:sp>
        <p:nvSpPr>
          <p:cNvPr id="11" name="Right Arrow 10"/>
          <p:cNvSpPr/>
          <p:nvPr/>
        </p:nvSpPr>
        <p:spPr bwMode="auto">
          <a:xfrm>
            <a:off x="10886495" y="5369523"/>
            <a:ext cx="1051904" cy="62385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Rectangle 11"/>
          <p:cNvSpPr/>
          <p:nvPr/>
        </p:nvSpPr>
        <p:spPr>
          <a:xfrm>
            <a:off x="5930922" y="4719585"/>
            <a:ext cx="6096000" cy="1200329"/>
          </a:xfrm>
          <a:prstGeom prst="rect">
            <a:avLst/>
          </a:prstGeom>
        </p:spPr>
        <p:txBody>
          <a:bodyPr>
            <a:spAutoFit/>
          </a:bodyPr>
          <a:lstStyle/>
          <a:p>
            <a:r>
              <a:rPr lang="en-CA" sz="2400" dirty="0">
                <a:solidFill>
                  <a:srgbClr val="25679E"/>
                </a:solidFill>
                <a:latin typeface="Narkisim" panose="020E0502050101010101" pitchFamily="34" charset="-79"/>
                <a:cs typeface="Narkisim" panose="020E0502050101010101" pitchFamily="34" charset="-79"/>
              </a:rPr>
              <a:t>Since Brazil has the highest GDP, we will go through the four assumptions to test the validity of our model.</a:t>
            </a:r>
          </a:p>
        </p:txBody>
      </p:sp>
    </p:spTree>
    <p:extLst>
      <p:ext uri="{BB962C8B-B14F-4D97-AF65-F5344CB8AC3E}">
        <p14:creationId xmlns:p14="http://schemas.microsoft.com/office/powerpoint/2010/main" val="4047453130"/>
      </p:ext>
    </p:extLst>
  </p:cSld>
  <p:clrMapOvr>
    <a:masterClrMapping/>
  </p:clrMapOvr>
  <p:transition spd="slow" advTm="3000">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8624</TotalTime>
  <Pages>0</Pages>
  <Words>2391</Words>
  <Characters>0</Characters>
  <Application>Microsoft Office PowerPoint</Application>
  <DocSecurity>0</DocSecurity>
  <PresentationFormat>Widescreen</PresentationFormat>
  <Lines>0</Lines>
  <Paragraphs>1053</Paragraphs>
  <Slides>36</Slides>
  <Notes>28</Notes>
  <HiddenSlides>10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Bangla MN</vt:lpstr>
      <vt:lpstr>微软雅黑</vt:lpstr>
      <vt:lpstr>Roboto Th</vt:lpstr>
      <vt:lpstr>宋体</vt:lpstr>
      <vt:lpstr>Arial</vt:lpstr>
      <vt:lpstr>Arial Narrow</vt:lpstr>
      <vt:lpstr>Calibri</vt:lpstr>
      <vt:lpstr>Calibri Light</vt:lpstr>
      <vt:lpstr>Narkisim</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黎石林</dc:creator>
  <cp:lastModifiedBy>shiyuki song</cp:lastModifiedBy>
  <cp:revision>510</cp:revision>
  <dcterms:created xsi:type="dcterms:W3CDTF">2014-07-22T14:15:00Z</dcterms:created>
  <dcterms:modified xsi:type="dcterms:W3CDTF">2015-03-19T21:08:35Z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2052-9.1.0.4856</vt:lpwstr>
  </property>
</Properties>
</file>