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2" r:id="rId1"/>
  </p:sldMasterIdLst>
  <p:notesMasterIdLst>
    <p:notesMasterId r:id="rId23"/>
  </p:notesMasterIdLst>
  <p:handoutMasterIdLst>
    <p:handoutMasterId r:id="rId24"/>
  </p:handoutMasterIdLst>
  <p:sldIdLst>
    <p:sldId id="257" r:id="rId2"/>
    <p:sldId id="282" r:id="rId3"/>
    <p:sldId id="269" r:id="rId4"/>
    <p:sldId id="275" r:id="rId5"/>
    <p:sldId id="276" r:id="rId6"/>
    <p:sldId id="270" r:id="rId7"/>
    <p:sldId id="277" r:id="rId8"/>
    <p:sldId id="271" r:id="rId9"/>
    <p:sldId id="272" r:id="rId10"/>
    <p:sldId id="262" r:id="rId11"/>
    <p:sldId id="273" r:id="rId12"/>
    <p:sldId id="283" r:id="rId13"/>
    <p:sldId id="284" r:id="rId14"/>
    <p:sldId id="285" r:id="rId15"/>
    <p:sldId id="261" r:id="rId16"/>
    <p:sldId id="258" r:id="rId17"/>
    <p:sldId id="259" r:id="rId18"/>
    <p:sldId id="260" r:id="rId19"/>
    <p:sldId id="265" r:id="rId20"/>
    <p:sldId id="268" r:id="rId21"/>
    <p:sldId id="274" r:id="rId22"/>
  </p:sldIdLst>
  <p:sldSz cx="9144000" cy="6858000" type="screen4x3"/>
  <p:notesSz cx="6794500" cy="9931400"/>
  <p:embeddedFontLst>
    <p:embeddedFont>
      <p:font typeface="Segoe UI" panose="020B0502040204020203" pitchFamily="34" charset="0"/>
      <p:regular r:id="rId25"/>
      <p:bold r:id="rId26"/>
      <p:italic r:id="rId27"/>
      <p:boldItalic r:id="rId28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8" autoAdjust="0"/>
    <p:restoredTop sz="94660"/>
  </p:normalViewPr>
  <p:slideViewPr>
    <p:cSldViewPr>
      <p:cViewPr>
        <p:scale>
          <a:sx n="100" d="100"/>
          <a:sy n="100" d="100"/>
        </p:scale>
        <p:origin x="-2094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916" y="-84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D5A2D-F402-48DD-B039-7154530A9DB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9286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D010E-D1FB-41AC-82FA-21A2BDC5E24B}" type="datetimeFigureOut">
              <a:rPr lang="de-CH" smtClean="0"/>
              <a:t>25.03.2018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25B60-F2BA-46E5-8E2D-2D2B4D1E383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976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439" y="589720"/>
            <a:ext cx="2272961" cy="607032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1231200" y="374400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Willkommen</a:t>
            </a:r>
          </a:p>
          <a:p>
            <a:r>
              <a:rPr lang="de-CH" dirty="0" smtClean="0"/>
              <a:t>Welcome</a:t>
            </a:r>
          </a:p>
          <a:p>
            <a:r>
              <a:rPr lang="de-CH" dirty="0" err="1" smtClean="0"/>
              <a:t>Bienvenue</a:t>
            </a:r>
            <a:endParaRPr lang="de-CH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515797" y="2132856"/>
            <a:ext cx="824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15796" y="3356992"/>
            <a:ext cx="8244000" cy="806450"/>
          </a:xfrm>
        </p:spPr>
        <p:txBody>
          <a:bodyPr anchor="t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15797" y="4221088"/>
            <a:ext cx="8244000" cy="504825"/>
          </a:xfrm>
        </p:spPr>
        <p:txBody>
          <a:bodyPr anchor="t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de-DE" dirty="0" smtClean="0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45225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1641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83961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9294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9655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83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435363"/>
            <a:ext cx="5111750" cy="4690800"/>
          </a:xfrm>
        </p:spPr>
        <p:txBody>
          <a:bodyPr anchor="t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9289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,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3752" y="1988840"/>
            <a:ext cx="6408712" cy="388843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0"/>
          </p:nvPr>
        </p:nvSpPr>
        <p:spPr>
          <a:xfrm>
            <a:off x="457200" y="1334890"/>
            <a:ext cx="5486400" cy="437926"/>
          </a:xfr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platzhalter 3"/>
          <p:cNvSpPr>
            <a:spLocks noGrp="1"/>
          </p:cNvSpPr>
          <p:nvPr>
            <p:ph type="body" sz="half" idx="11"/>
          </p:nvPr>
        </p:nvSpPr>
        <p:spPr>
          <a:xfrm>
            <a:off x="453752" y="5877272"/>
            <a:ext cx="5486400" cy="437926"/>
          </a:xfr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776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844675"/>
            <a:ext cx="9144000" cy="5013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40698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7139136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280" y="331520"/>
            <a:ext cx="1260000" cy="3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1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3" r:id="rId8"/>
    <p:sldLayoutId id="2147483694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SzPct val="80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80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0000"/>
        </a:buClr>
        <a:buSzPct val="80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0000"/>
        </a:buClr>
        <a:buSzPct val="80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0000"/>
        </a:buClr>
        <a:buSzPct val="80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12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1.png"/><Relationship Id="rId5" Type="http://schemas.openxmlformats.org/officeDocument/2006/relationships/image" Target="../media/image17.png"/><Relationship Id="rId10" Type="http://schemas.openxmlformats.org/officeDocument/2006/relationships/image" Target="../media/image10.jpeg"/><Relationship Id="rId4" Type="http://schemas.openxmlformats.org/officeDocument/2006/relationships/image" Target="../media/image16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12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1.png"/><Relationship Id="rId5" Type="http://schemas.openxmlformats.org/officeDocument/2006/relationships/image" Target="../media/image17.png"/><Relationship Id="rId10" Type="http://schemas.openxmlformats.org/officeDocument/2006/relationships/image" Target="../media/image10.jpeg"/><Relationship Id="rId4" Type="http://schemas.openxmlformats.org/officeDocument/2006/relationships/image" Target="../media/image16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4.jpeg"/><Relationship Id="rId7" Type="http://schemas.openxmlformats.org/officeDocument/2006/relationships/image" Target="../media/image22.png"/><Relationship Id="rId12" Type="http://schemas.openxmlformats.org/officeDocument/2006/relationships/image" Target="../media/image19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1.png"/><Relationship Id="rId5" Type="http://schemas.openxmlformats.org/officeDocument/2006/relationships/image" Target="../media/image26.jpeg"/><Relationship Id="rId10" Type="http://schemas.openxmlformats.org/officeDocument/2006/relationships/image" Target="../media/image10.jpeg"/><Relationship Id="rId4" Type="http://schemas.openxmlformats.org/officeDocument/2006/relationships/image" Target="../media/image25.jpe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1.jpeg"/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12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1.png"/><Relationship Id="rId5" Type="http://schemas.openxmlformats.org/officeDocument/2006/relationships/image" Target="../media/image19.png"/><Relationship Id="rId10" Type="http://schemas.openxmlformats.org/officeDocument/2006/relationships/image" Target="../media/image10.jpeg"/><Relationship Id="rId4" Type="http://schemas.openxmlformats.org/officeDocument/2006/relationships/image" Target="../media/image29.jpeg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es-platform/python-ehub/tree/NextG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63888" y="3212976"/>
            <a:ext cx="3801078" cy="2880320"/>
            <a:chOff x="4788024" y="1412776"/>
            <a:chExt cx="3801078" cy="288032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88" t="7525" r="5895" b="10869"/>
            <a:stretch/>
          </p:blipFill>
          <p:spPr bwMode="auto">
            <a:xfrm>
              <a:off x="4788024" y="1412776"/>
              <a:ext cx="3801078" cy="2880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788024" y="4149080"/>
              <a:ext cx="216024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467544" y="1988840"/>
            <a:ext cx="8244000" cy="1368152"/>
          </a:xfrm>
        </p:spPr>
        <p:txBody>
          <a:bodyPr/>
          <a:lstStyle/>
          <a:p>
            <a:r>
              <a:rPr lang="de-CH" dirty="0" err="1" smtClean="0"/>
              <a:t>Energy</a:t>
            </a:r>
            <a:r>
              <a:rPr lang="de-CH" dirty="0" smtClean="0"/>
              <a:t> Hub (E-Hub) Modeling Tool v2.0</a:t>
            </a:r>
            <a:br>
              <a:rPr lang="de-CH" dirty="0" smtClean="0"/>
            </a:br>
            <a:r>
              <a:rPr lang="de-CH" dirty="0" err="1" smtClean="0"/>
              <a:t>Introduction</a:t>
            </a:r>
            <a:r>
              <a:rPr lang="de-CH" dirty="0" smtClean="0"/>
              <a:t> &amp; Demonstration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539552" y="3645024"/>
            <a:ext cx="8244000" cy="936104"/>
          </a:xfrm>
        </p:spPr>
        <p:txBody>
          <a:bodyPr/>
          <a:lstStyle/>
          <a:p>
            <a:r>
              <a:rPr lang="de-CH" dirty="0" smtClean="0"/>
              <a:t>Mashael Yazdanie</a:t>
            </a:r>
          </a:p>
          <a:p>
            <a:r>
              <a:rPr lang="de-CH" dirty="0" smtClean="0"/>
              <a:t>March 21, 2018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624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2725"/>
            <a:ext cx="1765581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Hub</a:t>
            </a:r>
            <a:endParaRPr lang="en-US" dirty="0"/>
          </a:p>
        </p:txBody>
      </p:sp>
      <p:pic>
        <p:nvPicPr>
          <p:cNvPr id="25" name="Picture 13" descr="C:\Users\yam\Pictures\2ad4ca9331e186cd7be783fd4d47ae2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019" y="2767421"/>
            <a:ext cx="697486" cy="70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C:\Users\yam\Pictures\Lele-natural-gas-icon-12-24-1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975" y="1972447"/>
            <a:ext cx="399232" cy="62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53" y="1983110"/>
            <a:ext cx="297618" cy="61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816762" y="1450657"/>
            <a:ext cx="97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08144" y="3952960"/>
            <a:ext cx="94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Exports</a:t>
            </a:r>
            <a:endParaRPr lang="en-US" dirty="0"/>
          </a:p>
        </p:txBody>
      </p:sp>
      <p:pic>
        <p:nvPicPr>
          <p:cNvPr id="31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887" y="4417166"/>
            <a:ext cx="297618" cy="61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2737181" y="2420888"/>
            <a:ext cx="1944216" cy="1901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3635896" y="4417166"/>
            <a:ext cx="162710" cy="37998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06968" y="4903068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Energy system flow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Hub Energy </a:t>
            </a:r>
            <a:r>
              <a:rPr lang="en-US" dirty="0"/>
              <a:t>S</a:t>
            </a:r>
            <a:r>
              <a:rPr lang="en-US" dirty="0" smtClean="0"/>
              <a:t>ystem Flow Diagram</a:t>
            </a:r>
            <a:endParaRPr lang="en-US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212" y="1124744"/>
            <a:ext cx="1584606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03" y="2532087"/>
            <a:ext cx="775335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55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02" y="1128936"/>
            <a:ext cx="7623844" cy="53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Input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0552" y="6375995"/>
            <a:ext cx="475252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Model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124744"/>
            <a:ext cx="7992888" cy="4834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42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Results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57" y="1340768"/>
            <a:ext cx="8354052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6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87" y="1823342"/>
            <a:ext cx="1765581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55" y="3801082"/>
            <a:ext cx="19050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771" y="1804118"/>
            <a:ext cx="19050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Hub</a:t>
            </a:r>
            <a:endParaRPr lang="en-US" dirty="0"/>
          </a:p>
        </p:txBody>
      </p:sp>
      <p:pic>
        <p:nvPicPr>
          <p:cNvPr id="24" name="Picture 12" descr="C:\Users\yam\Pictures\download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78" y="2899367"/>
            <a:ext cx="495426" cy="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3" descr="C:\Users\yam\Pictures\2ad4ca9331e186cd7be783fd4d47ae2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019" y="2767421"/>
            <a:ext cx="697486" cy="70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C:\Users\yam\Pictures\Lele-natural-gas-icon-12-24-1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975" y="1972447"/>
            <a:ext cx="399232" cy="62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53" y="1983110"/>
            <a:ext cx="297618" cy="61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816762" y="1450657"/>
            <a:ext cx="97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08144" y="3952960"/>
            <a:ext cx="94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Exports</a:t>
            </a:r>
            <a:endParaRPr lang="en-US" dirty="0"/>
          </a:p>
        </p:txBody>
      </p:sp>
      <p:pic>
        <p:nvPicPr>
          <p:cNvPr id="31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887" y="4417166"/>
            <a:ext cx="297618" cy="61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/>
          <p:cNvSpPr/>
          <p:nvPr/>
        </p:nvSpPr>
        <p:spPr>
          <a:xfrm>
            <a:off x="938158" y="1559950"/>
            <a:ext cx="482729" cy="48272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41628" y="1559950"/>
            <a:ext cx="482729" cy="48272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938158" y="4153699"/>
            <a:ext cx="482729" cy="48272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5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87" y="1823342"/>
            <a:ext cx="1765581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55" y="3801082"/>
            <a:ext cx="19050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771" y="1804118"/>
            <a:ext cx="19050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>
            <a:off x="2747968" y="2972221"/>
            <a:ext cx="1523989" cy="1368152"/>
          </a:xfrm>
          <a:prstGeom prst="line">
            <a:avLst/>
          </a:prstGeom>
          <a:ln w="19050"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Hub + Network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3037856" y="2435410"/>
            <a:ext cx="1335359" cy="0"/>
          </a:xfrm>
          <a:prstGeom prst="line">
            <a:avLst/>
          </a:prstGeom>
          <a:ln w="19050"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898717" y="3063886"/>
            <a:ext cx="1" cy="1060463"/>
          </a:xfrm>
          <a:prstGeom prst="line">
            <a:avLst/>
          </a:prstGeom>
          <a:ln w="19050"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186" y="2278387"/>
            <a:ext cx="168698" cy="35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613" y="3480998"/>
            <a:ext cx="168698" cy="35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369" y="3335014"/>
            <a:ext cx="168698" cy="35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/>
          <p:cNvCxnSpPr/>
          <p:nvPr/>
        </p:nvCxnSpPr>
        <p:spPr>
          <a:xfrm flipH="1">
            <a:off x="2900368" y="3124621"/>
            <a:ext cx="1523989" cy="1368152"/>
          </a:xfrm>
          <a:prstGeom prst="line">
            <a:avLst/>
          </a:prstGeom>
          <a:ln w="1905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767490" y="2646733"/>
            <a:ext cx="1409224" cy="0"/>
          </a:xfrm>
          <a:prstGeom prst="line">
            <a:avLst/>
          </a:prstGeom>
          <a:ln w="1905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111214" y="2990402"/>
            <a:ext cx="0" cy="989931"/>
          </a:xfrm>
          <a:prstGeom prst="line">
            <a:avLst/>
          </a:prstGeom>
          <a:ln w="1905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12" descr="C:\Users\yam\Pictures\download (2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78" y="2899367"/>
            <a:ext cx="495426" cy="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3" descr="C:\Users\yam\Pictures\2ad4ca9331e186cd7be783fd4d47ae29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019" y="2767421"/>
            <a:ext cx="697486" cy="70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4" descr="C:\Users\yam\Pictures\Lele-natural-gas-icon-12-24-14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975" y="1972447"/>
            <a:ext cx="399232" cy="62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53" y="1983110"/>
            <a:ext cx="297618" cy="61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6816762" y="1450657"/>
            <a:ext cx="97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808144" y="3952960"/>
            <a:ext cx="94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Exports</a:t>
            </a:r>
            <a:endParaRPr lang="en-US" dirty="0"/>
          </a:p>
        </p:txBody>
      </p:sp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887" y="4417166"/>
            <a:ext cx="297618" cy="61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Oval 23"/>
          <p:cNvSpPr/>
          <p:nvPr/>
        </p:nvSpPr>
        <p:spPr>
          <a:xfrm>
            <a:off x="938158" y="4153699"/>
            <a:ext cx="482729" cy="48272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938158" y="1559950"/>
            <a:ext cx="482729" cy="48272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41628" y="1559950"/>
            <a:ext cx="482729" cy="48272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75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277" y="3912764"/>
            <a:ext cx="2153665" cy="1664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92" y="1834892"/>
            <a:ext cx="1765581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60" y="3812632"/>
            <a:ext cx="19050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676" y="1815668"/>
            <a:ext cx="19050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Hub + Network + Centralized (Local) Generation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2025566" y="2859415"/>
            <a:ext cx="1992554" cy="1730041"/>
          </a:xfrm>
          <a:prstGeom prst="line">
            <a:avLst/>
          </a:prstGeom>
          <a:ln w="1905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422907" y="3044522"/>
            <a:ext cx="1562657" cy="1359826"/>
          </a:xfrm>
          <a:prstGeom prst="line">
            <a:avLst/>
          </a:prstGeom>
          <a:ln w="1905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193245" y="2724685"/>
            <a:ext cx="2016222" cy="1761963"/>
          </a:xfrm>
          <a:prstGeom prst="line">
            <a:avLst/>
          </a:prstGeom>
          <a:ln w="19050"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289928" y="2911763"/>
            <a:ext cx="1531691" cy="1296144"/>
          </a:xfrm>
          <a:prstGeom prst="line">
            <a:avLst/>
          </a:prstGeom>
          <a:ln w="19050"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059142" y="3475896"/>
            <a:ext cx="96007" cy="960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072491" y="3751860"/>
            <a:ext cx="96007" cy="96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utoShape 5" descr="Image result for wood bundle vec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utoShape 7" descr="Image result for wood bundle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AutoShape 9" descr="Image result for wood bundle vecto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C:\Users\yam\Pictures\downloa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308" y="3776907"/>
            <a:ext cx="746909" cy="45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yam\Pictures\download (1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259" y="2860090"/>
            <a:ext cx="488663" cy="61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yam\Pictures\download (2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975" y="3713195"/>
            <a:ext cx="495426" cy="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yam\Pictures\2ad4ca9331e186cd7be783fd4d47ae29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019" y="2767421"/>
            <a:ext cx="697486" cy="70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yam\Pictures\Lele-natural-gas-icon-12-24-14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975" y="1972447"/>
            <a:ext cx="399232" cy="62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53" y="1983110"/>
            <a:ext cx="297618" cy="61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6816762" y="1450657"/>
            <a:ext cx="97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816762" y="4603921"/>
            <a:ext cx="94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Exports</a:t>
            </a:r>
            <a:endParaRPr lang="en-US" dirty="0"/>
          </a:p>
        </p:txBody>
      </p:sp>
      <p:pic>
        <p:nvPicPr>
          <p:cNvPr id="68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505" y="5068127"/>
            <a:ext cx="297618" cy="61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3851920" y="5620893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Generation hub</a:t>
            </a:r>
            <a:endParaRPr lang="en-US" sz="1400" i="1" dirty="0"/>
          </a:p>
        </p:txBody>
      </p:sp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360" y="3302031"/>
            <a:ext cx="168698" cy="35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Oval 28"/>
          <p:cNvSpPr/>
          <p:nvPr/>
        </p:nvSpPr>
        <p:spPr>
          <a:xfrm>
            <a:off x="539552" y="4078533"/>
            <a:ext cx="482729" cy="48272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39552" y="1794143"/>
            <a:ext cx="482729" cy="48272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457423" y="1794143"/>
            <a:ext cx="482729" cy="48272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436095" y="3994555"/>
            <a:ext cx="482729" cy="48272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277" y="3912764"/>
            <a:ext cx="2153665" cy="1664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92" y="1834892"/>
            <a:ext cx="1765581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60" y="3812632"/>
            <a:ext cx="19050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676" y="1815668"/>
            <a:ext cx="19050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Hub + Network + Centralized (Local) </a:t>
            </a:r>
            <a:r>
              <a:rPr lang="en-US" dirty="0" smtClean="0"/>
              <a:t>Generation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Microgrid</a:t>
            </a:r>
            <a:r>
              <a:rPr lang="en-US" dirty="0" smtClean="0"/>
              <a:t> Operation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2025566" y="2859415"/>
            <a:ext cx="1992554" cy="1730041"/>
          </a:xfrm>
          <a:prstGeom prst="line">
            <a:avLst/>
          </a:prstGeom>
          <a:ln w="1905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422907" y="3044522"/>
            <a:ext cx="1562657" cy="1359826"/>
          </a:xfrm>
          <a:prstGeom prst="line">
            <a:avLst/>
          </a:prstGeom>
          <a:ln w="1905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193245" y="2724685"/>
            <a:ext cx="2016222" cy="1761963"/>
          </a:xfrm>
          <a:prstGeom prst="line">
            <a:avLst/>
          </a:prstGeom>
          <a:ln w="19050"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289928" y="2911763"/>
            <a:ext cx="1531691" cy="1296144"/>
          </a:xfrm>
          <a:prstGeom prst="line">
            <a:avLst/>
          </a:prstGeom>
          <a:ln w="19050"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059142" y="3475896"/>
            <a:ext cx="96007" cy="960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072491" y="3751860"/>
            <a:ext cx="96007" cy="96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utoShape 5" descr="Image result for wood bundle vec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utoShape 7" descr="Image result for wood bundle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AutoShape 9" descr="Image result for wood bundle vecto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C:\Users\yam\Pictures\downloa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308" y="3776907"/>
            <a:ext cx="746909" cy="45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yam\Pictures\download (1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259" y="2860090"/>
            <a:ext cx="488663" cy="61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yam\Pictures\download (2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975" y="3713195"/>
            <a:ext cx="495426" cy="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yam\Pictures\2ad4ca9331e186cd7be783fd4d47ae29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019" y="2767421"/>
            <a:ext cx="697486" cy="70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yam\Pictures\Lele-natural-gas-icon-12-24-14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975" y="1972447"/>
            <a:ext cx="399232" cy="62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53" y="1983110"/>
            <a:ext cx="297618" cy="61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6816762" y="1450657"/>
            <a:ext cx="97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816762" y="4603921"/>
            <a:ext cx="94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Exports</a:t>
            </a:r>
            <a:endParaRPr lang="en-US" dirty="0"/>
          </a:p>
        </p:txBody>
      </p:sp>
      <p:pic>
        <p:nvPicPr>
          <p:cNvPr id="68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505" y="5068127"/>
            <a:ext cx="297618" cy="61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Connector 55"/>
          <p:cNvCxnSpPr/>
          <p:nvPr/>
        </p:nvCxnSpPr>
        <p:spPr>
          <a:xfrm>
            <a:off x="6485764" y="1916832"/>
            <a:ext cx="601993" cy="6385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514112" y="1916832"/>
            <a:ext cx="545299" cy="6385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0561" y="1516722"/>
            <a:ext cx="1287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Microgrid</a:t>
            </a:r>
            <a:endParaRPr lang="en-US" sz="20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955252" y="5001084"/>
            <a:ext cx="601993" cy="6385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983600" y="5001084"/>
            <a:ext cx="545299" cy="6385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51920" y="5620893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Generation hub</a:t>
            </a:r>
            <a:endParaRPr lang="en-US" sz="1400" i="1" dirty="0"/>
          </a:p>
        </p:txBody>
      </p:sp>
      <p:pic>
        <p:nvPicPr>
          <p:cNvPr id="36" name="Picture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360" y="3302031"/>
            <a:ext cx="168698" cy="35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Oval 36"/>
          <p:cNvSpPr/>
          <p:nvPr/>
        </p:nvSpPr>
        <p:spPr>
          <a:xfrm>
            <a:off x="539552" y="4078533"/>
            <a:ext cx="482729" cy="48272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39552" y="1794143"/>
            <a:ext cx="482729" cy="48272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457423" y="1794143"/>
            <a:ext cx="482729" cy="48272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436095" y="3994555"/>
            <a:ext cx="482729" cy="48272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1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yam\Pictures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3776907"/>
            <a:ext cx="1640472" cy="164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yam\Pictures\illustration-isometrique-vectorielle-d-39-une-centrale-nucleaire-pour-la-production-d-39-energie-electrique_1441-2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8" y="3557020"/>
            <a:ext cx="2692488" cy="26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yam\Pictures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509" y="1518135"/>
            <a:ext cx="1952086" cy="153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yam\Pictures\2164poly-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41" y="1576404"/>
            <a:ext cx="2305471" cy="153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Hub - Communities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2193245" y="2724685"/>
            <a:ext cx="1723406" cy="1506073"/>
          </a:xfrm>
          <a:prstGeom prst="line">
            <a:avLst/>
          </a:prstGeom>
          <a:ln w="19050"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123728" y="3417931"/>
            <a:ext cx="851157" cy="717951"/>
          </a:xfrm>
          <a:prstGeom prst="line">
            <a:avLst/>
          </a:prstGeom>
          <a:ln w="19050"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926881" y="3383753"/>
            <a:ext cx="96007" cy="960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utoShape 5" descr="Image result for wood bundle vec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utoShape 7" descr="Image result for wood bundle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AutoShape 9" descr="Image result for wood bundle vecto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C:\Users\yam\Pictures\downloa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308" y="3776907"/>
            <a:ext cx="746909" cy="45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yam\Pictures\download (1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259" y="2860090"/>
            <a:ext cx="488663" cy="61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yam\Pictures\download (2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975" y="3713195"/>
            <a:ext cx="495426" cy="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yam\Pictures\2ad4ca9331e186cd7be783fd4d47ae29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019" y="2767421"/>
            <a:ext cx="697486" cy="70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yam\Pictures\Lele-natural-gas-icon-12-24-14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975" y="1972447"/>
            <a:ext cx="399232" cy="62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53" y="1983110"/>
            <a:ext cx="297618" cy="61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6460026" y="1450657"/>
            <a:ext cx="182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Imports/Exports</a:t>
            </a:r>
            <a:endParaRPr lang="en-US" dirty="0"/>
          </a:p>
        </p:txBody>
      </p:sp>
      <p:pic>
        <p:nvPicPr>
          <p:cNvPr id="33" name="Picture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250" y="3304461"/>
            <a:ext cx="168698" cy="35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/>
          <p:cNvCxnSpPr/>
          <p:nvPr/>
        </p:nvCxnSpPr>
        <p:spPr>
          <a:xfrm flipV="1">
            <a:off x="4774308" y="3053571"/>
            <a:ext cx="0" cy="774962"/>
          </a:xfrm>
          <a:prstGeom prst="line">
            <a:avLst/>
          </a:prstGeom>
          <a:ln w="19050"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959" y="3302422"/>
            <a:ext cx="168698" cy="35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9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of </a:t>
            </a:r>
            <a:r>
              <a:rPr lang="en-US" dirty="0"/>
              <a:t>the </a:t>
            </a:r>
            <a:r>
              <a:rPr lang="en-US" dirty="0" smtClean="0"/>
              <a:t>E-Hub </a:t>
            </a:r>
            <a:r>
              <a:rPr lang="en-US" dirty="0"/>
              <a:t>Tool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What is it?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Why use it</a:t>
            </a:r>
            <a:r>
              <a:rPr lang="en-US" dirty="0"/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Scope and input parameters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Limitations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Demonstration 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Getting </a:t>
            </a:r>
            <a:r>
              <a:rPr lang="en-US" dirty="0" smtClean="0"/>
              <a:t>started with the E-Hub Tool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Configure </a:t>
            </a:r>
            <a:r>
              <a:rPr lang="en-US" dirty="0"/>
              <a:t>input file, </a:t>
            </a:r>
            <a:r>
              <a:rPr lang="en-US" dirty="0" smtClean="0"/>
              <a:t>run </a:t>
            </a:r>
            <a:r>
              <a:rPr lang="en-US" dirty="0"/>
              <a:t>model, </a:t>
            </a:r>
            <a:r>
              <a:rPr lang="en-US" dirty="0" smtClean="0"/>
              <a:t>view </a:t>
            </a:r>
            <a:r>
              <a:rPr lang="en-US" dirty="0"/>
              <a:t>results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Cases illustrating breadth </a:t>
            </a:r>
            <a:r>
              <a:rPr lang="en-US" dirty="0"/>
              <a:t>of </a:t>
            </a:r>
            <a:r>
              <a:rPr lang="en-US" dirty="0" smtClean="0"/>
              <a:t>applications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Future development / your inputs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849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yam\Pictures\borders-1296793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04" y="4007651"/>
            <a:ext cx="1745733" cy="177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yam\Pictures\Austria-Map-Flag-Vector-File-Free-Download-Transparent-PNG-Graphic-Cav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397" y="3447075"/>
            <a:ext cx="4283968" cy="22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yam\Pictures\map-of-germany-and-national-colors_23-214750183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6" t="8307" r="18616" b="10658"/>
          <a:stretch/>
        </p:blipFill>
        <p:spPr bwMode="auto">
          <a:xfrm>
            <a:off x="3894584" y="1299801"/>
            <a:ext cx="1640212" cy="19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Hub - Countries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2193245" y="2724685"/>
            <a:ext cx="1874699" cy="1638287"/>
          </a:xfrm>
          <a:prstGeom prst="line">
            <a:avLst/>
          </a:prstGeom>
          <a:ln w="19050"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121236" y="2673946"/>
            <a:ext cx="1874700" cy="1563876"/>
          </a:xfrm>
          <a:prstGeom prst="line">
            <a:avLst/>
          </a:prstGeom>
          <a:ln w="19050"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236" y="3318824"/>
            <a:ext cx="168698" cy="35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AutoShape 5" descr="Image result for wood bundle vec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utoShape 7" descr="Image result for wood bundle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AutoShape 9" descr="Image result for wood bundle vecto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C:\Users\yam\Pictures\downloa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308" y="3776907"/>
            <a:ext cx="746909" cy="45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yam\Pictures\download (1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259" y="2860090"/>
            <a:ext cx="488663" cy="61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yam\Pictures\download (2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975" y="3713195"/>
            <a:ext cx="495426" cy="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yam\Pictures\2ad4ca9331e186cd7be783fd4d47ae29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019" y="2767421"/>
            <a:ext cx="697486" cy="70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yam\Pictures\Lele-natural-gas-icon-12-24-14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975" y="1972447"/>
            <a:ext cx="399232" cy="62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53" y="1983110"/>
            <a:ext cx="297618" cy="61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6460026" y="1450657"/>
            <a:ext cx="182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Imports/Exports</a:t>
            </a:r>
            <a:endParaRPr lang="en-US" dirty="0"/>
          </a:p>
        </p:txBody>
      </p:sp>
      <p:pic>
        <p:nvPicPr>
          <p:cNvPr id="30" name="Picture 3" descr="C:\Users\yam\Pictures\switzerland-1758854_960_720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493769"/>
            <a:ext cx="2222386" cy="14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/>
          <p:nvPr/>
        </p:nvCxnSpPr>
        <p:spPr>
          <a:xfrm>
            <a:off x="2542362" y="2694062"/>
            <a:ext cx="1709073" cy="1464096"/>
          </a:xfrm>
          <a:prstGeom prst="line">
            <a:avLst/>
          </a:prstGeom>
          <a:ln w="19050">
            <a:solidFill>
              <a:srgbClr val="00B0F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483768" y="2843065"/>
            <a:ext cx="1724606" cy="1450031"/>
          </a:xfrm>
          <a:prstGeom prst="line">
            <a:avLst/>
          </a:prstGeom>
          <a:ln w="19050">
            <a:solidFill>
              <a:srgbClr val="00B0F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4" descr="C:\Users\yam\Pictures\Lele-natural-gas-icon-12-24-14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837" y="3305061"/>
            <a:ext cx="199616" cy="31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58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Adaptations providing modeling flexibility:</a:t>
            </a:r>
          </a:p>
          <a:p>
            <a:pPr>
              <a:spcAft>
                <a:spcPts val="600"/>
              </a:spcAft>
            </a:pPr>
            <a:r>
              <a:rPr lang="en-US" dirty="0"/>
              <a:t>F</a:t>
            </a:r>
            <a:r>
              <a:rPr lang="en-US" dirty="0" smtClean="0"/>
              <a:t>lexible </a:t>
            </a:r>
            <a:r>
              <a:rPr lang="en-US" dirty="0"/>
              <a:t>time </a:t>
            </a:r>
            <a:r>
              <a:rPr lang="en-US" dirty="0" smtClean="0"/>
              <a:t>period definitions (e.g., days, months, seasons, etc.)</a:t>
            </a:r>
          </a:p>
          <a:p>
            <a:pPr>
              <a:spcAft>
                <a:spcPts val="600"/>
              </a:spcAft>
            </a:pPr>
            <a:r>
              <a:rPr lang="en-US" dirty="0"/>
              <a:t>L</a:t>
            </a:r>
            <a:r>
              <a:rPr lang="en-US" dirty="0" smtClean="0"/>
              <a:t>ong-term (multi-year) planning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User interfacing (GUI, input error checking, etc.)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Model generation </a:t>
            </a:r>
            <a:r>
              <a:rPr lang="en-US" dirty="0"/>
              <a:t>e</a:t>
            </a:r>
            <a:r>
              <a:rPr lang="en-US" dirty="0" smtClean="0"/>
              <a:t>fficiency improvements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Integration with other models/research within UESL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…&lt;insert your ideas&gt;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4508" y="5233764"/>
            <a:ext cx="7139136" cy="571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4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E-hub Modeling Tool?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502" y="1312193"/>
            <a:ext cx="4077418" cy="46805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700" dirty="0" smtClean="0"/>
              <a:t>An open </a:t>
            </a:r>
            <a:r>
              <a:rPr lang="en-US" sz="1700" dirty="0"/>
              <a:t>source, </a:t>
            </a:r>
            <a:r>
              <a:rPr lang="en-US" sz="1700" dirty="0" smtClean="0"/>
              <a:t>bottom-up</a:t>
            </a:r>
            <a:r>
              <a:rPr lang="en-US" sz="1700" dirty="0"/>
              <a:t>, energy system modeling and </a:t>
            </a:r>
            <a:r>
              <a:rPr lang="en-US" sz="1700" dirty="0" smtClean="0"/>
              <a:t>MILP optimization tool, suitable </a:t>
            </a:r>
            <a:r>
              <a:rPr lang="en-US" sz="1700" dirty="0"/>
              <a:t>for representing a broad range of energy </a:t>
            </a:r>
            <a:r>
              <a:rPr lang="en-US" sz="1700" dirty="0" smtClean="0"/>
              <a:t>systems</a:t>
            </a:r>
            <a:endParaRPr lang="en-US" sz="1700" dirty="0"/>
          </a:p>
          <a:p>
            <a:pPr>
              <a:spcAft>
                <a:spcPts val="600"/>
              </a:spcAft>
            </a:pPr>
            <a:r>
              <a:rPr lang="en-US" sz="1700" dirty="0"/>
              <a:t>Facilitates energy system capacity and </a:t>
            </a:r>
            <a:r>
              <a:rPr lang="en-US" sz="1700" dirty="0" smtClean="0"/>
              <a:t>dispatch </a:t>
            </a:r>
            <a:r>
              <a:rPr lang="en-US" sz="1700" dirty="0"/>
              <a:t>(operation) planning </a:t>
            </a:r>
          </a:p>
          <a:p>
            <a:pPr>
              <a:spcAft>
                <a:spcPts val="600"/>
              </a:spcAft>
            </a:pPr>
            <a:r>
              <a:rPr lang="en-US" sz="1700" dirty="0" smtClean="0"/>
              <a:t>Provides users with the flexibility to define an energy hub as an interconnected system of self-described: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/>
              <a:t>e</a:t>
            </a:r>
            <a:r>
              <a:rPr lang="en-US" sz="1500" dirty="0" smtClean="0"/>
              <a:t>nergy carriers;</a:t>
            </a:r>
          </a:p>
          <a:p>
            <a:pPr marL="0" indent="0">
              <a:buNone/>
            </a:pPr>
            <a:endParaRPr lang="en-US" sz="1600" dirty="0" smtClean="0"/>
          </a:p>
          <a:p>
            <a:endParaRPr lang="en-US" sz="1500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52101" y="4878685"/>
            <a:ext cx="8079756" cy="1584176"/>
          </a:xfrm>
        </p:spPr>
        <p:txBody>
          <a:bodyPr>
            <a:normAutofit/>
          </a:bodyPr>
          <a:lstStyle/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500" dirty="0"/>
              <a:t>energy conversion and distribution technologies (i.e., converters, storages, and network links); and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500" dirty="0"/>
              <a:t>energy demands</a:t>
            </a:r>
          </a:p>
          <a:p>
            <a:pPr lvl="0">
              <a:spcAft>
                <a:spcPts val="600"/>
              </a:spcAft>
            </a:pPr>
            <a:r>
              <a:rPr lang="en-US" sz="1800" dirty="0"/>
              <a:t>Single or multi-hub </a:t>
            </a:r>
            <a:r>
              <a:rPr lang="en-US" sz="1800" dirty="0" smtClean="0"/>
              <a:t>optimization</a:t>
            </a:r>
            <a:endParaRPr lang="en-US" sz="18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0"/>
          <a:stretch/>
        </p:blipFill>
        <p:spPr bwMode="auto">
          <a:xfrm>
            <a:off x="4442403" y="1379612"/>
            <a:ext cx="4378069" cy="3311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25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the E-hub Tool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293382"/>
            <a:ext cx="8229600" cy="4853136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dirty="0" smtClean="0"/>
              <a:t>Easy to use: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Intended to be easy to setup, learn and use </a:t>
            </a:r>
            <a:r>
              <a:rPr lang="en-US" dirty="0" smtClean="0"/>
              <a:t>for both </a:t>
            </a:r>
            <a:r>
              <a:rPr lang="en-US" dirty="0"/>
              <a:t>experienced and </a:t>
            </a:r>
            <a:r>
              <a:rPr lang="en-US" dirty="0" smtClean="0"/>
              <a:t>novice </a:t>
            </a:r>
            <a:r>
              <a:rPr lang="en-US" dirty="0"/>
              <a:t>energy system modelers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Suitable for both “quick and dirty” modeling or more in-depth </a:t>
            </a:r>
            <a:r>
              <a:rPr lang="en-US" dirty="0" smtClean="0"/>
              <a:t>analyses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Fast model </a:t>
            </a:r>
            <a:r>
              <a:rPr lang="en-US" dirty="0"/>
              <a:t>setup </a:t>
            </a:r>
            <a:r>
              <a:rPr lang="en-US" dirty="0" smtClean="0"/>
              <a:t>through </a:t>
            </a:r>
            <a:r>
              <a:rPr lang="en-US" dirty="0"/>
              <a:t>spreadsheet </a:t>
            </a:r>
            <a:r>
              <a:rPr lang="en-US" dirty="0" smtClean="0"/>
              <a:t>interface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Intuitive and flexible navigation of results through </a:t>
            </a:r>
            <a:r>
              <a:rPr lang="en-US" dirty="0"/>
              <a:t>(optional) </a:t>
            </a:r>
            <a:r>
              <a:rPr lang="en-US" dirty="0" smtClean="0"/>
              <a:t>spreadsheet interface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>
              <a:buClr>
                <a:schemeClr val="bg1"/>
              </a:buClr>
            </a:pPr>
            <a:r>
              <a:rPr lang="en-US" dirty="0" smtClean="0"/>
              <a:t>Flexible modeling framework: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Energy systems can be defined to capture a wide range of scales and scopes (e.g., building level, neighborhoods, cities, cantons, etc.)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 wide range of energy conversion, distribution and storage technologies can be defined by users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Experienced users may define custom modules using Python/</a:t>
            </a:r>
            <a:r>
              <a:rPr lang="en-US" dirty="0" err="1" smtClean="0"/>
              <a:t>Pyomo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Results are saved in a text file format which can be further processed</a:t>
            </a:r>
          </a:p>
        </p:txBody>
      </p:sp>
      <p:pic>
        <p:nvPicPr>
          <p:cNvPr id="2050" name="Picture 2" descr="Image result for checkmark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83" y="1238566"/>
            <a:ext cx="435648" cy="42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checkmark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83" y="3792993"/>
            <a:ext cx="435648" cy="42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5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the </a:t>
            </a:r>
            <a:r>
              <a:rPr lang="en-US" dirty="0"/>
              <a:t>E-hub Tool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293382"/>
            <a:ext cx="8229600" cy="4853136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dirty="0" smtClean="0"/>
              <a:t>Ease of development: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Python-based</a:t>
            </a:r>
            <a:r>
              <a:rPr lang="en-US" dirty="0"/>
              <a:t>, open-source </a:t>
            </a:r>
            <a:r>
              <a:rPr lang="en-US" dirty="0" smtClean="0"/>
              <a:t>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Transparent documentation and 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Open </a:t>
            </a:r>
            <a:r>
              <a:rPr lang="en-US" dirty="0"/>
              <a:t>collaboration and development opportunities (vs. commercial software packages)</a:t>
            </a:r>
          </a:p>
          <a:p>
            <a:pPr>
              <a:buClr>
                <a:schemeClr val="bg1"/>
              </a:buClr>
            </a:pPr>
            <a:endParaRPr lang="en-US" dirty="0" smtClean="0"/>
          </a:p>
        </p:txBody>
      </p:sp>
      <p:pic>
        <p:nvPicPr>
          <p:cNvPr id="2050" name="Picture 2" descr="Image result for checkmark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83" y="1240185"/>
            <a:ext cx="435648" cy="42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12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Modeling Scope </a:t>
            </a:r>
            <a:r>
              <a:rPr lang="en-US" sz="2600" dirty="0"/>
              <a:t>&amp;</a:t>
            </a:r>
            <a:r>
              <a:rPr lang="en-US" sz="2600" dirty="0" smtClean="0"/>
              <a:t> Input Parameters Overview</a:t>
            </a:r>
            <a:endParaRPr lang="en-US" sz="26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67544" y="1412775"/>
            <a:ext cx="4038600" cy="48965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 smtClean="0"/>
              <a:t>Minimize cost or carbon emissions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Time scale: hourly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Specify any multi/single input/output energy conversion process which can be defined in terms of energy carrier streams and efficiencies</a:t>
            </a:r>
          </a:p>
          <a:p>
            <a:pPr marL="361950" indent="0">
              <a:spcAft>
                <a:spcPts val="600"/>
              </a:spcAft>
              <a:buNone/>
            </a:pPr>
            <a:r>
              <a:rPr lang="en-US" sz="1600" dirty="0" smtClean="0"/>
              <a:t>…optionally, specify:</a:t>
            </a:r>
          </a:p>
          <a:p>
            <a:pPr marL="628650" lvl="1" indent="-266700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628650" algn="l"/>
              </a:tabLst>
            </a:pPr>
            <a:r>
              <a:rPr lang="en-US" sz="1600" dirty="0" smtClean="0"/>
              <a:t>fixed input and/or output shares</a:t>
            </a:r>
          </a:p>
          <a:p>
            <a:pPr marL="628650" lvl="1" indent="-266700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628650" algn="l"/>
              </a:tabLst>
            </a:pPr>
            <a:r>
              <a:rPr lang="en-US" sz="1600" dirty="0" smtClean="0"/>
              <a:t>part-load </a:t>
            </a:r>
            <a:r>
              <a:rPr lang="en-US" sz="1600" dirty="0"/>
              <a:t>efficiency</a:t>
            </a:r>
          </a:p>
          <a:p>
            <a:pPr marL="628650" lvl="1" indent="-266700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628650" algn="l"/>
              </a:tabLst>
            </a:pPr>
            <a:r>
              <a:rPr lang="en-US" sz="1600" dirty="0" smtClean="0"/>
              <a:t>pre-existing capacities</a:t>
            </a:r>
          </a:p>
          <a:p>
            <a:pPr marL="628650" lvl="1" indent="-266700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628650" algn="l"/>
              </a:tabLst>
            </a:pPr>
            <a:r>
              <a:rPr lang="en-US" sz="1600" dirty="0" smtClean="0"/>
              <a:t>caps on operation and capacity</a:t>
            </a:r>
          </a:p>
          <a:p>
            <a:pPr marL="628650" lvl="1" indent="-266700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628650" algn="l"/>
              </a:tabLst>
            </a:pPr>
            <a:r>
              <a:rPr lang="en-US" sz="1600" dirty="0" smtClean="0"/>
              <a:t>hourly </a:t>
            </a:r>
            <a:r>
              <a:rPr lang="en-US" sz="1600" dirty="0"/>
              <a:t>solar insolation profile </a:t>
            </a:r>
            <a:r>
              <a:rPr lang="en-US" sz="1600" dirty="0" smtClean="0"/>
              <a:t>for </a:t>
            </a:r>
            <a:r>
              <a:rPr lang="en-US" sz="1600" dirty="0"/>
              <a:t>solar </a:t>
            </a:r>
            <a:r>
              <a:rPr lang="en-US" sz="1600" dirty="0" smtClean="0"/>
              <a:t>technologies</a:t>
            </a:r>
            <a:endParaRPr lang="en-US" sz="1600" dirty="0"/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49" y="1412775"/>
            <a:ext cx="4410075" cy="2700655"/>
          </a:xfrm>
          <a:prstGeom prst="rect">
            <a:avLst/>
          </a:prstGeom>
          <a:noFill/>
        </p:spPr>
      </p:pic>
      <p:sp>
        <p:nvSpPr>
          <p:cNvPr id="13" name="Content Placeholder 7"/>
          <p:cNvSpPr>
            <a:spLocks noGrp="1"/>
          </p:cNvSpPr>
          <p:nvPr>
            <p:ph sz="half" idx="1"/>
          </p:nvPr>
        </p:nvSpPr>
        <p:spPr>
          <a:xfrm>
            <a:off x="4589610" y="4365104"/>
            <a:ext cx="4223792" cy="168475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Energy carrier tracking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Optional constraints on total carbon emissions and import supplies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Carbon emissions specifiable for energy carriers and tech installations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Capacity factors (annual and hourly)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9622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Modeling Scope &amp; Input Parameters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4853136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Hourly demand profiles for energy carriers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Network optimization (capacity planning and dispatch) based on defined connection layout; can also specify: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err="1" smtClean="0"/>
              <a:t>uni</a:t>
            </a:r>
            <a:r>
              <a:rPr lang="en-US" dirty="0" smtClean="0"/>
              <a:t>/bi-directional flow connections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networks </a:t>
            </a:r>
            <a:r>
              <a:rPr lang="en-US" dirty="0" smtClean="0"/>
              <a:t>for different </a:t>
            </a:r>
            <a:r>
              <a:rPr lang="en-US" dirty="0"/>
              <a:t>energy </a:t>
            </a:r>
            <a:r>
              <a:rPr lang="en-US" dirty="0" smtClean="0"/>
              <a:t>carriers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pre-existing capacities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spatial information (connector length)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Costs considered: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investment costs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ixed/variable operation &amp; maintenance costs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e</a:t>
            </a:r>
            <a:r>
              <a:rPr lang="en-US" dirty="0" smtClean="0"/>
              <a:t>nergy carrier price (fixed or hourly)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export price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carbon taxes</a:t>
            </a:r>
          </a:p>
        </p:txBody>
      </p:sp>
    </p:spTree>
    <p:extLst>
      <p:ext uri="{BB962C8B-B14F-4D97-AF65-F5344CB8AC3E}">
        <p14:creationId xmlns:p14="http://schemas.microsoft.com/office/powerpoint/2010/main" val="90912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Limitations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211960" y="1556792"/>
            <a:ext cx="4038600" cy="45259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Aimed at short-term time horizons</a:t>
            </a:r>
          </a:p>
          <a:p>
            <a:pPr>
              <a:spcAft>
                <a:spcPts val="600"/>
              </a:spcAft>
            </a:pPr>
            <a:r>
              <a:rPr lang="en-US" dirty="0"/>
              <a:t>Fixed hourly time </a:t>
            </a:r>
            <a:r>
              <a:rPr lang="en-US" dirty="0" smtClean="0"/>
              <a:t>periods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Limited to energy technologies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smtClean="0"/>
              <a:t>Excel macro-enabled spreadsheet to view results capped at 1 million data rows (per worksheet)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58888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84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5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Download the latest version of the E-Hub Tool from GitHub: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i="1" dirty="0">
                <a:hlinkClick r:id="rId2"/>
              </a:rPr>
              <a:t>https://</a:t>
            </a:r>
            <a:r>
              <a:rPr lang="en-US" i="1" dirty="0" smtClean="0">
                <a:hlinkClick r:id="rId2"/>
              </a:rPr>
              <a:t>github.com/hues-platform/python-ehub/tree/NextGen</a:t>
            </a:r>
            <a:endParaRPr lang="en-US" i="1" dirty="0" smtClean="0"/>
          </a:p>
          <a:p>
            <a:pPr marL="542925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 smtClean="0"/>
              <a:t>Getting Started guide</a:t>
            </a:r>
          </a:p>
          <a:p>
            <a:pPr marL="542925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 smtClean="0"/>
              <a:t>Optimization problem formulation documentation</a:t>
            </a:r>
          </a:p>
          <a:p>
            <a:pPr marL="542925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 smtClean="0"/>
              <a:t>Input/output file templates</a:t>
            </a:r>
          </a:p>
          <a:p>
            <a:pPr marL="542925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 smtClean="0"/>
              <a:t>Demonstration cases</a:t>
            </a:r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Requirements:</a:t>
            </a:r>
          </a:p>
          <a:p>
            <a:pPr marL="542925" lvl="1" indent="-3619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Python 3.6</a:t>
            </a:r>
            <a:r>
              <a:rPr lang="en-US" dirty="0" smtClean="0"/>
              <a:t>+</a:t>
            </a:r>
          </a:p>
          <a:p>
            <a:pPr marL="542925" lvl="1" indent="-3619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Python libraries: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 smtClean="0"/>
              <a:t>Pyomo</a:t>
            </a:r>
            <a:endParaRPr lang="en-US" dirty="0" smtClean="0"/>
          </a:p>
          <a:p>
            <a:pPr marL="542925" lvl="1" indent="-3619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Solver (e.g., </a:t>
            </a:r>
            <a:r>
              <a:rPr lang="en-US" dirty="0" err="1" smtClean="0"/>
              <a:t>gurobi</a:t>
            </a:r>
            <a:r>
              <a:rPr lang="en-US" dirty="0" smtClean="0"/>
              <a:t>, </a:t>
            </a:r>
            <a:r>
              <a:rPr lang="en-US" dirty="0" err="1" smtClean="0"/>
              <a:t>glpk</a:t>
            </a:r>
            <a:r>
              <a:rPr lang="en-US" dirty="0" smtClean="0"/>
              <a:t>)</a:t>
            </a:r>
          </a:p>
          <a:p>
            <a:pPr marL="542925" lvl="1" indent="-3619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Spreadsheet editor (e.g., Microsoft Excel, OpenOffice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34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Empa_Farben">
      <a:dk1>
        <a:sysClr val="windowText" lastClr="000000"/>
      </a:dk1>
      <a:lt1>
        <a:sysClr val="window" lastClr="FFFFFF"/>
      </a:lt1>
      <a:dk2>
        <a:srgbClr val="9F9F9F"/>
      </a:dk2>
      <a:lt2>
        <a:srgbClr val="DFDFDF"/>
      </a:lt2>
      <a:accent1>
        <a:srgbClr val="5F5F5F"/>
      </a:accent1>
      <a:accent2>
        <a:srgbClr val="5C2E00"/>
      </a:accent2>
      <a:accent3>
        <a:srgbClr val="005400"/>
      </a:accent3>
      <a:accent4>
        <a:srgbClr val="003366"/>
      </a:accent4>
      <a:accent5>
        <a:srgbClr val="C00000"/>
      </a:accent5>
      <a:accent6>
        <a:srgbClr val="C0BC00"/>
      </a:accent6>
      <a:hlink>
        <a:srgbClr val="475A8D"/>
      </a:hlink>
      <a:folHlink>
        <a:srgbClr val="C32D2E"/>
      </a:folHlink>
    </a:clrScheme>
    <a:fontScheme name="Empa_Word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Empa_Farben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F88630"/>
      </a:accent5>
      <a:accent6>
        <a:srgbClr val="475A8D"/>
      </a:accent6>
      <a:hlink>
        <a:srgbClr val="475A8D"/>
      </a:hlink>
      <a:folHlink>
        <a:srgbClr val="C32D2E"/>
      </a:folHlink>
    </a:clrScheme>
    <a:fontScheme name="Empa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Empa_Farben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F88630"/>
      </a:accent5>
      <a:accent6>
        <a:srgbClr val="475A8D"/>
      </a:accent6>
      <a:hlink>
        <a:srgbClr val="475A8D"/>
      </a:hlink>
      <a:folHlink>
        <a:srgbClr val="C32D2E"/>
      </a:folHlink>
    </a:clrScheme>
    <a:fontScheme name="Empa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690</Words>
  <Application>Microsoft Office PowerPoint</Application>
  <PresentationFormat>On-screen Show (4:3)</PresentationFormat>
  <Paragraphs>136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Wingdings</vt:lpstr>
      <vt:lpstr>Segoe UI</vt:lpstr>
      <vt:lpstr>blank</vt:lpstr>
      <vt:lpstr>Energy Hub (E-Hub) Modeling Tool v2.0 Introduction &amp; Demonstration</vt:lpstr>
      <vt:lpstr>Goals</vt:lpstr>
      <vt:lpstr>What is the E-hub Modeling Tool?</vt:lpstr>
      <vt:lpstr>Benefits of the E-hub Tool Approach</vt:lpstr>
      <vt:lpstr>Benefits of the E-hub Tool Approach</vt:lpstr>
      <vt:lpstr>Modeling Scope &amp; Input Parameters Overview</vt:lpstr>
      <vt:lpstr>Modeling Scope &amp; Input Parameters Overview</vt:lpstr>
      <vt:lpstr>Current Limitations</vt:lpstr>
      <vt:lpstr>Getting Started</vt:lpstr>
      <vt:lpstr>Single Hub</vt:lpstr>
      <vt:lpstr>Single Hub Energy System Flow Diagram</vt:lpstr>
      <vt:lpstr>Model Input File</vt:lpstr>
      <vt:lpstr>Running a Model</vt:lpstr>
      <vt:lpstr>Navigating Results</vt:lpstr>
      <vt:lpstr>Multi Hub</vt:lpstr>
      <vt:lpstr>Multi Hub + Network</vt:lpstr>
      <vt:lpstr>Multi Hub + Network + Centralized (Local) Generation</vt:lpstr>
      <vt:lpstr>Multi Hub + Network + Centralized (Local) Generation  Microgrid Operation</vt:lpstr>
      <vt:lpstr>Multi Hub - Communities</vt:lpstr>
      <vt:lpstr>Multi Hub - Countries</vt:lpstr>
      <vt:lpstr>Further Development</vt:lpstr>
    </vt:vector>
  </TitlesOfParts>
  <Company>Empa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</dc:creator>
  <cp:lastModifiedBy>Rev</cp:lastModifiedBy>
  <cp:revision>113</cp:revision>
  <cp:lastPrinted>2011-01-24T10:25:34Z</cp:lastPrinted>
  <dcterms:created xsi:type="dcterms:W3CDTF">2018-03-06T10:16:38Z</dcterms:created>
  <dcterms:modified xsi:type="dcterms:W3CDTF">2018-03-25T12:54:34Z</dcterms:modified>
</cp:coreProperties>
</file>