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67" r:id="rId5"/>
    <p:sldId id="268" r:id="rId6"/>
    <p:sldId id="266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72D4"/>
    <a:srgbClr val="7030A0"/>
    <a:srgbClr val="263238"/>
    <a:srgbClr val="7DD473"/>
    <a:srgbClr val="6AD0E0"/>
    <a:srgbClr val="C0504D"/>
    <a:srgbClr val="27D940"/>
    <a:srgbClr val="FFCD2D"/>
    <a:srgbClr val="FF6057"/>
    <a:srgbClr val="4A90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5F3CF-3DAF-4895-A92D-99EB8E0EAE90}" type="datetimeFigureOut">
              <a:rPr lang="en-US" smtClean="0"/>
              <a:t>01/02/2024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3E059-9E3B-40A2-B87A-DCD5010B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1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FACB8-F28A-FB65-E6E8-04BA97D19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921F4-BFE4-EF67-1EE5-432C1D457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70EE5-A179-74A9-4297-48814B540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AFB7-B064-4C5B-8400-461C6FACE78A}" type="datetimeFigureOut">
              <a:rPr lang="en-US" smtClean="0"/>
              <a:t>01/02/2024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677F3-5A64-CA65-06D6-F90A5780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B1DAF-F725-A558-6654-B21E1681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06B9-8B3A-478A-9696-AB8C50897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8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37F9-F1ED-3998-A270-B4F9837F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96970-823B-616B-1FE4-C87590964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928F0-106E-08F3-2232-DAFE4F28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AFB7-B064-4C5B-8400-461C6FACE78A}" type="datetimeFigureOut">
              <a:rPr lang="en-US" smtClean="0"/>
              <a:t>01/02/2024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C8ECE-04FA-1E41-EE67-03A8843C1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EDCC5-BEDB-8949-AE0F-5383072D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06B9-8B3A-478A-9696-AB8C50897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8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10AB84-FFA0-9ACA-D2EC-649B4CD76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A03FA-0286-3A9F-D454-F4A14B42B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74923-B049-2A20-2578-7BAEEE44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AFB7-B064-4C5B-8400-461C6FACE78A}" type="datetimeFigureOut">
              <a:rPr lang="en-US" smtClean="0"/>
              <a:t>01/02/2024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35089-1170-9F36-5E05-1FA5DFAD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ED420-3B4B-6E71-14E7-D1C96C3D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06B9-8B3A-478A-9696-AB8C50897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8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B3AA-F500-CE11-987B-30E7C6B3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F386E-6173-1F38-01E7-C52F34F9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0E7A3-FCF9-6D1C-8923-8239F3316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AFB7-B064-4C5B-8400-461C6FACE78A}" type="datetimeFigureOut">
              <a:rPr lang="en-US" smtClean="0"/>
              <a:t>01/02/2024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C0E61-1AA5-2128-82FB-1893CD462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FC68C-4CE3-6A2C-60FF-12E1CC1E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06B9-8B3A-478A-9696-AB8C50897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5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55E0-9436-7937-A25F-63243E11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0817E-4693-68D6-428F-0628D3ABF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0C02A-522A-135D-7E82-6510C203C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AFB7-B064-4C5B-8400-461C6FACE78A}" type="datetimeFigureOut">
              <a:rPr lang="en-US" smtClean="0"/>
              <a:t>01/02/2024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13668-B834-96EF-4BF7-4BD61081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88F92-EB51-BABA-22FD-22158582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06B9-8B3A-478A-9696-AB8C50897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4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9254-88C8-1192-4C37-8EFB0C44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17B2-C526-4EC5-6EF2-85429D423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B4BDC-D273-7B88-9E8F-957DBB5E8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439BB-E033-5C7C-F9EF-CC3DD6FF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AFB7-B064-4C5B-8400-461C6FACE78A}" type="datetimeFigureOut">
              <a:rPr lang="en-US" smtClean="0"/>
              <a:t>01/02/2024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DB254-8663-E888-1555-4B9B0AB5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AD659-2C8C-FAD9-2991-68BFC41A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06B9-8B3A-478A-9696-AB8C50897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7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848D-53B9-126F-8D0F-6E9DB4FAA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E4438-4CA5-DAFD-5BFC-C1062D130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DB688-2395-E1A6-DEA9-EEDEC2FFA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62AD46-1BDF-0268-CE69-5124D1106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BB99F3-A675-9ADE-4616-1B3C8A3B7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A5C1C4-AE64-FEC8-825F-E676039F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AFB7-B064-4C5B-8400-461C6FACE78A}" type="datetimeFigureOut">
              <a:rPr lang="en-US" smtClean="0"/>
              <a:t>01/02/2024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087AD8-5689-4B24-4EE2-4392AB5B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915326-E145-1364-463B-2C550823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06B9-8B3A-478A-9696-AB8C50897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9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8DA0C-1390-B08E-D627-7E859680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2DD8A-5CAA-8383-8D9C-59D894D7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AFB7-B064-4C5B-8400-461C6FACE78A}" type="datetimeFigureOut">
              <a:rPr lang="en-US" smtClean="0"/>
              <a:t>01/02/2024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EDB16-59ED-CB12-A655-E8DEFA533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21010-DF71-A050-05B6-ACF39BE3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06B9-8B3A-478A-9696-AB8C50897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0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94870-6F5C-384F-5C2D-A055C9D5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AFB7-B064-4C5B-8400-461C6FACE78A}" type="datetimeFigureOut">
              <a:rPr lang="en-US" smtClean="0"/>
              <a:t>01/02/2024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187D2F-169D-F021-FD2B-4BF032D7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02764-F82C-C6F1-C6EE-BBDF6370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06B9-8B3A-478A-9696-AB8C50897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2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1983-A25A-A600-B483-EE6523E1F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CE3CC-AB6B-EF2B-78BA-89001C440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62E04-AEEC-CB96-AEC8-5834C5FBC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28BBF-C826-D67F-E1F6-39AD365C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AFB7-B064-4C5B-8400-461C6FACE78A}" type="datetimeFigureOut">
              <a:rPr lang="en-US" smtClean="0"/>
              <a:t>01/02/2024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350A4-1D10-6325-7CD8-9B2F506D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2870A-A077-5689-72B6-B38FEE677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06B9-8B3A-478A-9696-AB8C50897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4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07E5C-E0F5-33F2-E8C5-C001C0EC7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18547D-7956-ECDF-7F97-386725DFD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6DCF7-BB72-68D4-16D4-D75ACB429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A903B-E068-18D9-B054-2053F4064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AFB7-B064-4C5B-8400-461C6FACE78A}" type="datetimeFigureOut">
              <a:rPr lang="en-US" smtClean="0"/>
              <a:t>01/02/2024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98378-12F5-62A6-8319-A769065F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B5A9B-8006-37D7-CC6A-2DD8B81E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06B9-8B3A-478A-9696-AB8C50897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8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373EA5-86A7-412E-0856-976888988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18760-8569-C5FB-DD6A-EBCCA590A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78C42-469D-0561-BB5D-C7FD07934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5AFB7-B064-4C5B-8400-461C6FACE78A}" type="datetimeFigureOut">
              <a:rPr lang="en-US" smtClean="0"/>
              <a:t>01/02/2024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81821-FB72-BBDF-73FA-BA55E1651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9E3FE-9449-C408-14A8-E09C08584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E06B9-8B3A-478A-9696-AB8C50897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9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F855E70-DAF5-A74B-866B-A73AEFA7922D}"/>
              </a:ext>
            </a:extLst>
          </p:cNvPr>
          <p:cNvGrpSpPr/>
          <p:nvPr/>
        </p:nvGrpSpPr>
        <p:grpSpPr>
          <a:xfrm>
            <a:off x="775354" y="627643"/>
            <a:ext cx="10641291" cy="5602713"/>
            <a:chOff x="775354" y="627643"/>
            <a:chExt cx="10641291" cy="560271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20CA680-C158-5902-8B68-F607D3BEA04F}"/>
                </a:ext>
              </a:extLst>
            </p:cNvPr>
            <p:cNvSpPr/>
            <p:nvPr/>
          </p:nvSpPr>
          <p:spPr>
            <a:xfrm>
              <a:off x="775354" y="627643"/>
              <a:ext cx="10641291" cy="5602713"/>
            </a:xfrm>
            <a:prstGeom prst="roundRect">
              <a:avLst>
                <a:gd name="adj" fmla="val 2632"/>
              </a:avLst>
            </a:prstGeom>
            <a:solidFill>
              <a:srgbClr val="263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3C0FEEC-7075-BD0F-EAA3-4E7FB899CCAB}"/>
                </a:ext>
              </a:extLst>
            </p:cNvPr>
            <p:cNvSpPr/>
            <p:nvPr/>
          </p:nvSpPr>
          <p:spPr>
            <a:xfrm>
              <a:off x="980388" y="820132"/>
              <a:ext cx="188536" cy="188536"/>
            </a:xfrm>
            <a:prstGeom prst="ellipse">
              <a:avLst/>
            </a:prstGeom>
            <a:solidFill>
              <a:srgbClr val="FF6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D9D771C-CE6D-267C-283D-15FEC98EBA36}"/>
                </a:ext>
              </a:extLst>
            </p:cNvPr>
            <p:cNvSpPr/>
            <p:nvPr/>
          </p:nvSpPr>
          <p:spPr>
            <a:xfrm>
              <a:off x="1285188" y="820132"/>
              <a:ext cx="188536" cy="188536"/>
            </a:xfrm>
            <a:prstGeom prst="ellipse">
              <a:avLst/>
            </a:prstGeom>
            <a:solidFill>
              <a:srgbClr val="FFC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0DBEC87-9CD7-C654-BF0B-FBA7A880BA3F}"/>
                </a:ext>
              </a:extLst>
            </p:cNvPr>
            <p:cNvSpPr/>
            <p:nvPr/>
          </p:nvSpPr>
          <p:spPr>
            <a:xfrm>
              <a:off x="1589988" y="820132"/>
              <a:ext cx="188536" cy="188536"/>
            </a:xfrm>
            <a:prstGeom prst="ellipse">
              <a:avLst/>
            </a:prstGeom>
            <a:solidFill>
              <a:srgbClr val="27D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C501D4-EC12-FA2D-30C9-70A64CE1A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1776" y="2219275"/>
            <a:ext cx="6485710" cy="2121030"/>
          </a:xfrm>
        </p:spPr>
        <p:txBody>
          <a:bodyPr>
            <a:normAutofit/>
          </a:bodyPr>
          <a:lstStyle/>
          <a:p>
            <a:pPr algn="l"/>
            <a:r>
              <a:rPr lang="en-US" sz="9600" b="1">
                <a:solidFill>
                  <a:srgbClr val="AA72D4"/>
                </a:solidFill>
                <a:latin typeface="Consolas" panose="020B0609020204030204" pitchFamily="49" charset="0"/>
              </a:rPr>
              <a:t>PHTV</a:t>
            </a:r>
            <a:br>
              <a:rPr lang="en-US" sz="8000" b="1">
                <a:solidFill>
                  <a:srgbClr val="AA72D4"/>
                </a:solidFill>
                <a:latin typeface="Consolas" panose="020B0609020204030204" pitchFamily="49" charset="0"/>
              </a:rPr>
            </a:br>
            <a:r>
              <a:rPr lang="en-US" sz="4800" b="1">
                <a:solidFill>
                  <a:srgbClr val="AA72D4"/>
                </a:solidFill>
                <a:latin typeface="Consolas" panose="020B0609020204030204" pitchFamily="49" charset="0"/>
              </a:rPr>
              <a:t>Bus Online Ticket</a:t>
            </a:r>
            <a:endParaRPr lang="en-US" sz="8000" b="1">
              <a:solidFill>
                <a:srgbClr val="AA72D4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5AA9C13-7F0D-6CE5-9423-FE8BCD6D2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687" y="2200421"/>
            <a:ext cx="2208667" cy="220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94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F855E70-DAF5-A74B-866B-A73AEFA7922D}"/>
              </a:ext>
            </a:extLst>
          </p:cNvPr>
          <p:cNvGrpSpPr/>
          <p:nvPr/>
        </p:nvGrpSpPr>
        <p:grpSpPr>
          <a:xfrm>
            <a:off x="775354" y="627643"/>
            <a:ext cx="10641291" cy="5602713"/>
            <a:chOff x="775354" y="627643"/>
            <a:chExt cx="10641291" cy="560271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20CA680-C158-5902-8B68-F607D3BEA04F}"/>
                </a:ext>
              </a:extLst>
            </p:cNvPr>
            <p:cNvSpPr/>
            <p:nvPr/>
          </p:nvSpPr>
          <p:spPr>
            <a:xfrm>
              <a:off x="775354" y="627643"/>
              <a:ext cx="10641291" cy="5602713"/>
            </a:xfrm>
            <a:prstGeom prst="roundRect">
              <a:avLst>
                <a:gd name="adj" fmla="val 2632"/>
              </a:avLst>
            </a:prstGeom>
            <a:solidFill>
              <a:srgbClr val="263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3C0FEEC-7075-BD0F-EAA3-4E7FB899CCAB}"/>
                </a:ext>
              </a:extLst>
            </p:cNvPr>
            <p:cNvSpPr/>
            <p:nvPr/>
          </p:nvSpPr>
          <p:spPr>
            <a:xfrm>
              <a:off x="980388" y="820132"/>
              <a:ext cx="188536" cy="188536"/>
            </a:xfrm>
            <a:prstGeom prst="ellipse">
              <a:avLst/>
            </a:prstGeom>
            <a:solidFill>
              <a:srgbClr val="FF6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D9D771C-CE6D-267C-283D-15FEC98EBA36}"/>
                </a:ext>
              </a:extLst>
            </p:cNvPr>
            <p:cNvSpPr/>
            <p:nvPr/>
          </p:nvSpPr>
          <p:spPr>
            <a:xfrm>
              <a:off x="1285188" y="820132"/>
              <a:ext cx="188536" cy="188536"/>
            </a:xfrm>
            <a:prstGeom prst="ellipse">
              <a:avLst/>
            </a:prstGeom>
            <a:solidFill>
              <a:srgbClr val="FFC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0DBEC87-9CD7-C654-BF0B-FBA7A880BA3F}"/>
                </a:ext>
              </a:extLst>
            </p:cNvPr>
            <p:cNvSpPr/>
            <p:nvPr/>
          </p:nvSpPr>
          <p:spPr>
            <a:xfrm>
              <a:off x="1589988" y="820132"/>
              <a:ext cx="188536" cy="188536"/>
            </a:xfrm>
            <a:prstGeom prst="ellipse">
              <a:avLst/>
            </a:prstGeom>
            <a:solidFill>
              <a:srgbClr val="27D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75AEB9D-F876-AA43-5F0F-7CCAD415F4ED}"/>
              </a:ext>
            </a:extLst>
          </p:cNvPr>
          <p:cNvSpPr txBox="1"/>
          <p:nvPr/>
        </p:nvSpPr>
        <p:spPr>
          <a:xfrm>
            <a:off x="980388" y="1008668"/>
            <a:ext cx="497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>
                <a:solidFill>
                  <a:srgbClr val="AA72D4"/>
                </a:solidFill>
                <a:latin typeface="Consolas" panose="020B0609020204030204" pitchFamily="49" charset="0"/>
              </a:rPr>
              <a:t>TEAM MEMBERS</a:t>
            </a:r>
            <a:endParaRPr lang="en-US" sz="4400"/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id="{556B89A9-4A81-8A29-DCA9-59C95CFE768E}"/>
              </a:ext>
            </a:extLst>
          </p:cNvPr>
          <p:cNvSpPr/>
          <p:nvPr/>
        </p:nvSpPr>
        <p:spPr>
          <a:xfrm>
            <a:off x="1920386" y="2204358"/>
            <a:ext cx="1303095" cy="1739698"/>
          </a:xfrm>
          <a:custGeom>
            <a:avLst/>
            <a:gdLst/>
            <a:ahLst/>
            <a:cxnLst/>
            <a:rect l="l" t="t" r="r" b="b"/>
            <a:pathLst>
              <a:path w="2333022" h="3114704">
                <a:moveTo>
                  <a:pt x="0" y="0"/>
                </a:moveTo>
                <a:lnTo>
                  <a:pt x="2333021" y="0"/>
                </a:lnTo>
                <a:lnTo>
                  <a:pt x="2333021" y="3114704"/>
                </a:lnTo>
                <a:lnTo>
                  <a:pt x="0" y="31147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89086C0D-AC54-58DD-11F3-98C29D244A42}"/>
              </a:ext>
            </a:extLst>
          </p:cNvPr>
          <p:cNvSpPr/>
          <p:nvPr/>
        </p:nvSpPr>
        <p:spPr>
          <a:xfrm>
            <a:off x="4211110" y="2204358"/>
            <a:ext cx="1164098" cy="1746573"/>
          </a:xfrm>
          <a:custGeom>
            <a:avLst/>
            <a:gdLst/>
            <a:ahLst/>
            <a:cxnLst/>
            <a:rect l="l" t="t" r="r" b="b"/>
            <a:pathLst>
              <a:path w="2084166" h="3127012">
                <a:moveTo>
                  <a:pt x="0" y="0"/>
                </a:moveTo>
                <a:lnTo>
                  <a:pt x="2084165" y="0"/>
                </a:lnTo>
                <a:lnTo>
                  <a:pt x="2084165" y="3127012"/>
                </a:lnTo>
                <a:lnTo>
                  <a:pt x="0" y="31270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B625EB7F-4CF2-F08D-8B09-E4C3558BE388}"/>
              </a:ext>
            </a:extLst>
          </p:cNvPr>
          <p:cNvSpPr/>
          <p:nvPr/>
        </p:nvSpPr>
        <p:spPr>
          <a:xfrm>
            <a:off x="6424156" y="2220201"/>
            <a:ext cx="1287104" cy="1746573"/>
          </a:xfrm>
          <a:custGeom>
            <a:avLst/>
            <a:gdLst/>
            <a:ahLst/>
            <a:cxnLst/>
            <a:rect l="l" t="t" r="r" b="b"/>
            <a:pathLst>
              <a:path w="2304392" h="3127012">
                <a:moveTo>
                  <a:pt x="0" y="0"/>
                </a:moveTo>
                <a:lnTo>
                  <a:pt x="2304392" y="0"/>
                </a:lnTo>
                <a:lnTo>
                  <a:pt x="2304392" y="3127012"/>
                </a:lnTo>
                <a:lnTo>
                  <a:pt x="0" y="31270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5">
            <a:extLst>
              <a:ext uri="{FF2B5EF4-FFF2-40B4-BE49-F238E27FC236}">
                <a16:creationId xmlns:a16="http://schemas.microsoft.com/office/drawing/2014/main" id="{F45CC72D-A136-626B-1BD8-3F06704E8200}"/>
              </a:ext>
            </a:extLst>
          </p:cNvPr>
          <p:cNvSpPr/>
          <p:nvPr/>
        </p:nvSpPr>
        <p:spPr>
          <a:xfrm>
            <a:off x="8653621" y="2227076"/>
            <a:ext cx="1305952" cy="1739698"/>
          </a:xfrm>
          <a:custGeom>
            <a:avLst/>
            <a:gdLst/>
            <a:ahLst/>
            <a:cxnLst/>
            <a:rect l="l" t="t" r="r" b="b"/>
            <a:pathLst>
              <a:path w="2338138" h="3114704">
                <a:moveTo>
                  <a:pt x="0" y="0"/>
                </a:moveTo>
                <a:lnTo>
                  <a:pt x="2338138" y="0"/>
                </a:lnTo>
                <a:lnTo>
                  <a:pt x="2338138" y="3114704"/>
                </a:lnTo>
                <a:lnTo>
                  <a:pt x="0" y="31147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094ADD7B-D45B-DC94-48A3-090814E642B8}"/>
              </a:ext>
            </a:extLst>
          </p:cNvPr>
          <p:cNvSpPr txBox="1"/>
          <p:nvPr/>
        </p:nvSpPr>
        <p:spPr>
          <a:xfrm>
            <a:off x="1190082" y="4104189"/>
            <a:ext cx="2819440" cy="392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15"/>
              </a:lnSpc>
            </a:pP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Pham Huy Hoang</a:t>
            </a:r>
          </a:p>
        </p:txBody>
      </p:sp>
      <p:sp>
        <p:nvSpPr>
          <p:cNvPr id="14" name="TextBox 18">
            <a:extLst>
              <a:ext uri="{FF2B5EF4-FFF2-40B4-BE49-F238E27FC236}">
                <a16:creationId xmlns:a16="http://schemas.microsoft.com/office/drawing/2014/main" id="{199FC6C7-EDAF-E777-2F3D-27781440C76A}"/>
              </a:ext>
            </a:extLst>
          </p:cNvPr>
          <p:cNvSpPr txBox="1"/>
          <p:nvPr/>
        </p:nvSpPr>
        <p:spPr>
          <a:xfrm>
            <a:off x="3383439" y="4120117"/>
            <a:ext cx="2819440" cy="392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15"/>
              </a:lnSpc>
            </a:pP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Tran Gia Toan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id="{3D1B7D52-3C3B-D41D-B15D-292CFEF3DD70}"/>
              </a:ext>
            </a:extLst>
          </p:cNvPr>
          <p:cNvSpPr txBox="1"/>
          <p:nvPr/>
        </p:nvSpPr>
        <p:spPr>
          <a:xfrm>
            <a:off x="5719319" y="4120116"/>
            <a:ext cx="2819440" cy="392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15"/>
              </a:lnSpc>
            </a:pP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Le Pham Tran Phu</a:t>
            </a:r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8F9C7A16-D679-D69E-67C6-9FA569B7EB2C}"/>
              </a:ext>
            </a:extLst>
          </p:cNvPr>
          <p:cNvSpPr txBox="1"/>
          <p:nvPr/>
        </p:nvSpPr>
        <p:spPr>
          <a:xfrm>
            <a:off x="7896877" y="4131347"/>
            <a:ext cx="2819440" cy="392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15"/>
              </a:lnSpc>
            </a:pP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Bui Quoc Viet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D1FEFF7D-70D1-C059-C267-9F16A7003C50}"/>
              </a:ext>
            </a:extLst>
          </p:cNvPr>
          <p:cNvSpPr txBox="1"/>
          <p:nvPr/>
        </p:nvSpPr>
        <p:spPr>
          <a:xfrm>
            <a:off x="2723539" y="5462944"/>
            <a:ext cx="6470658" cy="3863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15"/>
              </a:lnSpc>
            </a:pP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Special thanks to instructor: </a:t>
            </a:r>
            <a:r>
              <a:rPr lang="en-US" b="1">
                <a:solidFill>
                  <a:srgbClr val="AA72D4"/>
                </a:solidFill>
                <a:latin typeface="Consolas" panose="020B0609020204030204" pitchFamily="49" charset="0"/>
              </a:rPr>
              <a:t>Ms. Nguyen Ha Vy</a:t>
            </a:r>
          </a:p>
        </p:txBody>
      </p:sp>
    </p:spTree>
    <p:extLst>
      <p:ext uri="{BB962C8B-B14F-4D97-AF65-F5344CB8AC3E}">
        <p14:creationId xmlns:p14="http://schemas.microsoft.com/office/powerpoint/2010/main" val="1309514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674A270-02B6-9116-D79C-AF31FE28DD36}"/>
              </a:ext>
            </a:extLst>
          </p:cNvPr>
          <p:cNvGrpSpPr/>
          <p:nvPr/>
        </p:nvGrpSpPr>
        <p:grpSpPr>
          <a:xfrm>
            <a:off x="775354" y="627643"/>
            <a:ext cx="10641291" cy="5602713"/>
            <a:chOff x="775354" y="627643"/>
            <a:chExt cx="10641291" cy="560271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9868CB7-04E9-5304-01D8-88A27A70853C}"/>
                </a:ext>
              </a:extLst>
            </p:cNvPr>
            <p:cNvSpPr/>
            <p:nvPr/>
          </p:nvSpPr>
          <p:spPr>
            <a:xfrm>
              <a:off x="775354" y="627643"/>
              <a:ext cx="10641291" cy="5602713"/>
            </a:xfrm>
            <a:prstGeom prst="roundRect">
              <a:avLst>
                <a:gd name="adj" fmla="val 2632"/>
              </a:avLst>
            </a:prstGeom>
            <a:solidFill>
              <a:srgbClr val="263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4B670C0-E787-E114-74F4-EE62A4A90C94}"/>
                </a:ext>
              </a:extLst>
            </p:cNvPr>
            <p:cNvSpPr/>
            <p:nvPr/>
          </p:nvSpPr>
          <p:spPr>
            <a:xfrm>
              <a:off x="980388" y="820132"/>
              <a:ext cx="188536" cy="188536"/>
            </a:xfrm>
            <a:prstGeom prst="ellipse">
              <a:avLst/>
            </a:prstGeom>
            <a:solidFill>
              <a:srgbClr val="FF6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EE3CA1-BE9D-66E3-81E2-3E821458DB4B}"/>
                </a:ext>
              </a:extLst>
            </p:cNvPr>
            <p:cNvSpPr/>
            <p:nvPr/>
          </p:nvSpPr>
          <p:spPr>
            <a:xfrm>
              <a:off x="1285188" y="820132"/>
              <a:ext cx="188536" cy="188536"/>
            </a:xfrm>
            <a:prstGeom prst="ellipse">
              <a:avLst/>
            </a:prstGeom>
            <a:solidFill>
              <a:srgbClr val="FFC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7046108-3814-DA74-F856-A01952058020}"/>
                </a:ext>
              </a:extLst>
            </p:cNvPr>
            <p:cNvSpPr/>
            <p:nvPr/>
          </p:nvSpPr>
          <p:spPr>
            <a:xfrm>
              <a:off x="1589988" y="820132"/>
              <a:ext cx="188536" cy="188536"/>
            </a:xfrm>
            <a:prstGeom prst="ellipse">
              <a:avLst/>
            </a:prstGeom>
            <a:solidFill>
              <a:srgbClr val="27D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1F80255-C509-01FA-2814-7565AD905CD1}"/>
              </a:ext>
            </a:extLst>
          </p:cNvPr>
          <p:cNvSpPr txBox="1"/>
          <p:nvPr/>
        </p:nvSpPr>
        <p:spPr>
          <a:xfrm>
            <a:off x="1763484" y="1447709"/>
            <a:ext cx="8665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rgbClr val="AA72D4"/>
                </a:solidFill>
                <a:latin typeface="Consolas" panose="020B0609020204030204" pitchFamily="49" charset="0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A3885F-9A47-2A62-3914-55F5D18D8770}"/>
              </a:ext>
            </a:extLst>
          </p:cNvPr>
          <p:cNvSpPr txBox="1"/>
          <p:nvPr/>
        </p:nvSpPr>
        <p:spPr>
          <a:xfrm>
            <a:off x="1379456" y="2317687"/>
            <a:ext cx="935223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A is a preety basic system implemented using ASP.NET, ReactJS, SQL Server.</a:t>
            </a:r>
          </a:p>
          <a:p>
            <a:endParaRPr lang="en-US" sz="16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PHTV Bus Ticket Booking System is designed to automate the online ticket purchasing through an easy online bus booking system. With PHTV bus ticket reservation system you can manage/book reservations, clients data and passengers lists through its Admin page and book tickets effortlessly through the Bus reservation Website. </a:t>
            </a:r>
          </a:p>
          <a:p>
            <a:endParaRPr lang="en-US" sz="16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Customer needs to register at the site to book tickets to the bus. After selecting the schedule, the user is presented a seating layout so that he can select seats of his choice.</a:t>
            </a:r>
          </a:p>
        </p:txBody>
      </p:sp>
    </p:spTree>
    <p:extLst>
      <p:ext uri="{BB962C8B-B14F-4D97-AF65-F5344CB8AC3E}">
        <p14:creationId xmlns:p14="http://schemas.microsoft.com/office/powerpoint/2010/main" val="82259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674A270-02B6-9116-D79C-AF31FE28DD36}"/>
              </a:ext>
            </a:extLst>
          </p:cNvPr>
          <p:cNvGrpSpPr/>
          <p:nvPr/>
        </p:nvGrpSpPr>
        <p:grpSpPr>
          <a:xfrm>
            <a:off x="775354" y="627643"/>
            <a:ext cx="10641291" cy="5602713"/>
            <a:chOff x="775354" y="627643"/>
            <a:chExt cx="10641291" cy="560271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9868CB7-04E9-5304-01D8-88A27A70853C}"/>
                </a:ext>
              </a:extLst>
            </p:cNvPr>
            <p:cNvSpPr/>
            <p:nvPr/>
          </p:nvSpPr>
          <p:spPr>
            <a:xfrm>
              <a:off x="775354" y="627643"/>
              <a:ext cx="10641291" cy="5602713"/>
            </a:xfrm>
            <a:prstGeom prst="roundRect">
              <a:avLst>
                <a:gd name="adj" fmla="val 2632"/>
              </a:avLst>
            </a:prstGeom>
            <a:solidFill>
              <a:srgbClr val="263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4B670C0-E787-E114-74F4-EE62A4A90C94}"/>
                </a:ext>
              </a:extLst>
            </p:cNvPr>
            <p:cNvSpPr/>
            <p:nvPr/>
          </p:nvSpPr>
          <p:spPr>
            <a:xfrm>
              <a:off x="980388" y="820132"/>
              <a:ext cx="188536" cy="188536"/>
            </a:xfrm>
            <a:prstGeom prst="ellipse">
              <a:avLst/>
            </a:prstGeom>
            <a:solidFill>
              <a:srgbClr val="FF6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EE3CA1-BE9D-66E3-81E2-3E821458DB4B}"/>
                </a:ext>
              </a:extLst>
            </p:cNvPr>
            <p:cNvSpPr/>
            <p:nvPr/>
          </p:nvSpPr>
          <p:spPr>
            <a:xfrm>
              <a:off x="1285188" y="820132"/>
              <a:ext cx="188536" cy="188536"/>
            </a:xfrm>
            <a:prstGeom prst="ellipse">
              <a:avLst/>
            </a:prstGeom>
            <a:solidFill>
              <a:srgbClr val="FFC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7046108-3814-DA74-F856-A01952058020}"/>
                </a:ext>
              </a:extLst>
            </p:cNvPr>
            <p:cNvSpPr/>
            <p:nvPr/>
          </p:nvSpPr>
          <p:spPr>
            <a:xfrm>
              <a:off x="1589988" y="820132"/>
              <a:ext cx="188536" cy="188536"/>
            </a:xfrm>
            <a:prstGeom prst="ellipse">
              <a:avLst/>
            </a:prstGeom>
            <a:solidFill>
              <a:srgbClr val="27D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1F80255-C509-01FA-2814-7565AD905CD1}"/>
              </a:ext>
            </a:extLst>
          </p:cNvPr>
          <p:cNvSpPr txBox="1"/>
          <p:nvPr/>
        </p:nvSpPr>
        <p:spPr>
          <a:xfrm>
            <a:off x="1763484" y="1447709"/>
            <a:ext cx="8665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rgbClr val="AA72D4"/>
                </a:solidFill>
                <a:latin typeface="Consolas" panose="020B0609020204030204" pitchFamily="49" charset="0"/>
              </a:rPr>
              <a:t>TECHNOLOGY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FA6A5097-C178-8787-1396-8891FC279AE1}"/>
              </a:ext>
            </a:extLst>
          </p:cNvPr>
          <p:cNvSpPr txBox="1"/>
          <p:nvPr/>
        </p:nvSpPr>
        <p:spPr>
          <a:xfrm>
            <a:off x="1371935" y="2217418"/>
            <a:ext cx="9448126" cy="31027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400" b="1">
                <a:solidFill>
                  <a:srgbClr val="AA72D4"/>
                </a:solidFill>
                <a:latin typeface="Consolas" panose="020B0609020204030204" pitchFamily="49" charset="0"/>
                <a:ea typeface="Red Hat Display" panose="02010503040201060303"/>
              </a:rPr>
              <a:t>SQL Server </a:t>
            </a:r>
            <a:r>
              <a:rPr lang="en-US" sz="1400">
                <a:solidFill>
                  <a:srgbClr val="FDFAF0"/>
                </a:solidFill>
                <a:latin typeface="Consolas" panose="020B0609020204030204" pitchFamily="49" charset="0"/>
                <a:ea typeface="Red Hat Display" panose="02010503040201060303"/>
              </a:rPr>
              <a:t>- A proprietary relational database management system developed by Microsoft.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400" b="1">
                <a:solidFill>
                  <a:srgbClr val="AA72D4"/>
                </a:solidFill>
                <a:latin typeface="Consolas" panose="020B0609020204030204" pitchFamily="49" charset="0"/>
                <a:ea typeface="Red Hat Display" panose="02010503040201060303"/>
              </a:rPr>
              <a:t>ASP.NET </a:t>
            </a:r>
            <a:r>
              <a:rPr lang="en-US" sz="1400">
                <a:solidFill>
                  <a:srgbClr val="FDFAF0"/>
                </a:solidFill>
                <a:latin typeface="Consolas" panose="020B0609020204030204" pitchFamily="49" charset="0"/>
                <a:ea typeface="Red Hat Display" panose="02010503040201060303"/>
              </a:rPr>
              <a:t>- A server-side web-application framework designed for web development to produce dynamic web pages.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400" b="1">
                <a:solidFill>
                  <a:srgbClr val="AA72D4"/>
                </a:solidFill>
                <a:latin typeface="Consolas" panose="020B0609020204030204" pitchFamily="49" charset="0"/>
                <a:ea typeface="Red Hat Display" panose="02010503040201060303"/>
              </a:rPr>
              <a:t>ReactJS</a:t>
            </a:r>
            <a:r>
              <a:rPr lang="en-US" sz="1400">
                <a:solidFill>
                  <a:srgbClr val="FDFAF0"/>
                </a:solidFill>
                <a:latin typeface="Consolas" panose="020B0609020204030204" pitchFamily="49" charset="0"/>
                <a:ea typeface="Red Hat Display" panose="02010503040201060303"/>
              </a:rPr>
              <a:t> - A JavaScript library for building user interfaces.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400" b="1">
                <a:solidFill>
                  <a:srgbClr val="AA72D4"/>
                </a:solidFill>
                <a:latin typeface="Consolas" panose="020B0609020204030204" pitchFamily="49" charset="0"/>
                <a:ea typeface="Red Hat Display" panose="02010503040201060303"/>
              </a:rPr>
              <a:t>Redux</a:t>
            </a:r>
            <a:r>
              <a:rPr lang="en-US" sz="1400">
                <a:solidFill>
                  <a:srgbClr val="FDFAF0"/>
                </a:solidFill>
                <a:latin typeface="Consolas" panose="020B0609020204030204" pitchFamily="49" charset="0"/>
                <a:ea typeface="Red Hat Display" panose="02010503040201060303"/>
              </a:rPr>
              <a:t> - A predictable state container for JavaScript apps.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400" b="1">
                <a:solidFill>
                  <a:srgbClr val="AA72D4"/>
                </a:solidFill>
                <a:latin typeface="Consolas" panose="020B0609020204030204" pitchFamily="49" charset="0"/>
                <a:ea typeface="Red Hat Display" panose="02010503040201060303"/>
              </a:rPr>
              <a:t>NodeJS</a:t>
            </a:r>
            <a:r>
              <a:rPr lang="en-US" sz="1400">
                <a:solidFill>
                  <a:srgbClr val="FDFAF0"/>
                </a:solidFill>
                <a:latin typeface="Consolas" panose="020B0609020204030204" pitchFamily="49" charset="0"/>
                <a:ea typeface="Red Hat Display" panose="02010503040201060303"/>
              </a:rPr>
              <a:t> - A JavaScript runtime built on Chrome's V8 JavaScript engine</a:t>
            </a:r>
          </a:p>
          <a:p>
            <a:pPr>
              <a:lnSpc>
                <a:spcPts val="4900"/>
              </a:lnSpc>
            </a:pPr>
            <a:endParaRPr lang="en-US" sz="1400">
              <a:solidFill>
                <a:srgbClr val="FDFAF0"/>
              </a:solidFill>
              <a:latin typeface="Consolas" panose="020B0609020204030204" pitchFamily="49" charset="0"/>
              <a:ea typeface="Red Hat Display" panose="02010503040201060303"/>
            </a:endParaRPr>
          </a:p>
        </p:txBody>
      </p:sp>
    </p:spTree>
    <p:extLst>
      <p:ext uri="{BB962C8B-B14F-4D97-AF65-F5344CB8AC3E}">
        <p14:creationId xmlns:p14="http://schemas.microsoft.com/office/powerpoint/2010/main" val="1219945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674A270-02B6-9116-D79C-AF31FE28DD36}"/>
              </a:ext>
            </a:extLst>
          </p:cNvPr>
          <p:cNvGrpSpPr/>
          <p:nvPr/>
        </p:nvGrpSpPr>
        <p:grpSpPr>
          <a:xfrm>
            <a:off x="775354" y="627643"/>
            <a:ext cx="10641291" cy="5602713"/>
            <a:chOff x="775354" y="627643"/>
            <a:chExt cx="10641291" cy="560271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9868CB7-04E9-5304-01D8-88A27A70853C}"/>
                </a:ext>
              </a:extLst>
            </p:cNvPr>
            <p:cNvSpPr/>
            <p:nvPr/>
          </p:nvSpPr>
          <p:spPr>
            <a:xfrm>
              <a:off x="775354" y="627643"/>
              <a:ext cx="10641291" cy="5602713"/>
            </a:xfrm>
            <a:prstGeom prst="roundRect">
              <a:avLst>
                <a:gd name="adj" fmla="val 2632"/>
              </a:avLst>
            </a:prstGeom>
            <a:solidFill>
              <a:srgbClr val="263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4B670C0-E787-E114-74F4-EE62A4A90C94}"/>
                </a:ext>
              </a:extLst>
            </p:cNvPr>
            <p:cNvSpPr/>
            <p:nvPr/>
          </p:nvSpPr>
          <p:spPr>
            <a:xfrm>
              <a:off x="980388" y="820132"/>
              <a:ext cx="188536" cy="188536"/>
            </a:xfrm>
            <a:prstGeom prst="ellipse">
              <a:avLst/>
            </a:prstGeom>
            <a:solidFill>
              <a:srgbClr val="FF6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EE3CA1-BE9D-66E3-81E2-3E821458DB4B}"/>
                </a:ext>
              </a:extLst>
            </p:cNvPr>
            <p:cNvSpPr/>
            <p:nvPr/>
          </p:nvSpPr>
          <p:spPr>
            <a:xfrm>
              <a:off x="1285188" y="820132"/>
              <a:ext cx="188536" cy="188536"/>
            </a:xfrm>
            <a:prstGeom prst="ellipse">
              <a:avLst/>
            </a:prstGeom>
            <a:solidFill>
              <a:srgbClr val="FFC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7046108-3814-DA74-F856-A01952058020}"/>
                </a:ext>
              </a:extLst>
            </p:cNvPr>
            <p:cNvSpPr/>
            <p:nvPr/>
          </p:nvSpPr>
          <p:spPr>
            <a:xfrm>
              <a:off x="1589988" y="820132"/>
              <a:ext cx="188536" cy="188536"/>
            </a:xfrm>
            <a:prstGeom prst="ellipse">
              <a:avLst/>
            </a:prstGeom>
            <a:solidFill>
              <a:srgbClr val="27D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1F80255-C509-01FA-2814-7565AD905CD1}"/>
              </a:ext>
            </a:extLst>
          </p:cNvPr>
          <p:cNvSpPr txBox="1"/>
          <p:nvPr/>
        </p:nvSpPr>
        <p:spPr>
          <a:xfrm>
            <a:off x="1763484" y="1447709"/>
            <a:ext cx="8665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rgbClr val="AA72D4"/>
                </a:solidFill>
                <a:latin typeface="Consolas" panose="020B0609020204030204" pitchFamily="49" charset="0"/>
              </a:rPr>
              <a:t>FEATURES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FA6A5097-C178-8787-1396-8891FC279AE1}"/>
              </a:ext>
            </a:extLst>
          </p:cNvPr>
          <p:cNvSpPr txBox="1"/>
          <p:nvPr/>
        </p:nvSpPr>
        <p:spPr>
          <a:xfrm>
            <a:off x="1371935" y="2144994"/>
            <a:ext cx="9448126" cy="3843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Red Hat Display" panose="02010503040201060303"/>
              </a:rPr>
              <a:t>Login/Logout to System with authentication, encrypt password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>
                <a:solidFill>
                  <a:srgbClr val="AA72D4"/>
                </a:solidFill>
                <a:latin typeface="Consolas" panose="020B0609020204030204" pitchFamily="49" charset="0"/>
                <a:ea typeface="Red Hat Display" panose="02010503040201060303"/>
              </a:rPr>
              <a:t>Search for schedule, filter the schedule by time, price and bus type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Red Hat Display" panose="02010503040201060303"/>
              </a:rPr>
              <a:t>Select seat, purchase a Ticket, make online payments, apply discount voucher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>
                <a:solidFill>
                  <a:srgbClr val="AA72D4"/>
                </a:solidFill>
                <a:latin typeface="Consolas" panose="020B0609020204030204" pitchFamily="49" charset="0"/>
                <a:ea typeface="Red Hat Display" panose="02010503040201060303"/>
              </a:rPr>
              <a:t>Generates QR codes for confirmed tickets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Red Hat Display" panose="02010503040201060303"/>
              </a:rPr>
              <a:t>Sends forget password email, confirm ticket order email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>
                <a:solidFill>
                  <a:srgbClr val="AA72D4"/>
                </a:solidFill>
                <a:latin typeface="Consolas" panose="020B0609020204030204" pitchFamily="49" charset="0"/>
                <a:ea typeface="Red Hat Display" panose="02010503040201060303"/>
              </a:rPr>
              <a:t>Ticket tracking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Red Hat Display" panose="02010503040201060303"/>
              </a:rPr>
              <a:t>Cancel a Ticket and get refund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>
                <a:solidFill>
                  <a:srgbClr val="AA72D4"/>
                </a:solidFill>
                <a:latin typeface="Consolas" panose="020B0609020204030204" pitchFamily="49" charset="0"/>
                <a:ea typeface="Red Hat Display" panose="02010503040201060303"/>
              </a:rPr>
              <a:t>Register to be driver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Red Hat Display" panose="02010503040201060303"/>
              </a:rPr>
              <a:t>Driver tracking their assigned bus and schedule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>
                <a:solidFill>
                  <a:srgbClr val="AA72D4"/>
                </a:solidFill>
                <a:latin typeface="Consolas" panose="020B0609020204030204" pitchFamily="49" charset="0"/>
                <a:ea typeface="Red Hat Display" panose="02010503040201060303"/>
              </a:rPr>
              <a:t>Overview Profit/Revenue by chart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Red Hat Display" panose="02010503040201060303"/>
              </a:rPr>
              <a:t>Fully CRUD function in Admin page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Red Hat Display" panose="02010503040201060303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97146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F855E70-DAF5-A74B-866B-A73AEFA7922D}"/>
              </a:ext>
            </a:extLst>
          </p:cNvPr>
          <p:cNvGrpSpPr/>
          <p:nvPr/>
        </p:nvGrpSpPr>
        <p:grpSpPr>
          <a:xfrm>
            <a:off x="775354" y="627643"/>
            <a:ext cx="10641291" cy="5602713"/>
            <a:chOff x="775354" y="627643"/>
            <a:chExt cx="10641291" cy="560271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20CA680-C158-5902-8B68-F607D3BEA04F}"/>
                </a:ext>
              </a:extLst>
            </p:cNvPr>
            <p:cNvSpPr/>
            <p:nvPr/>
          </p:nvSpPr>
          <p:spPr>
            <a:xfrm>
              <a:off x="775354" y="627643"/>
              <a:ext cx="10641291" cy="5602713"/>
            </a:xfrm>
            <a:prstGeom prst="roundRect">
              <a:avLst>
                <a:gd name="adj" fmla="val 2632"/>
              </a:avLst>
            </a:prstGeom>
            <a:solidFill>
              <a:srgbClr val="263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3C0FEEC-7075-BD0F-EAA3-4E7FB899CCAB}"/>
                </a:ext>
              </a:extLst>
            </p:cNvPr>
            <p:cNvSpPr/>
            <p:nvPr/>
          </p:nvSpPr>
          <p:spPr>
            <a:xfrm>
              <a:off x="980388" y="820132"/>
              <a:ext cx="188536" cy="188536"/>
            </a:xfrm>
            <a:prstGeom prst="ellipse">
              <a:avLst/>
            </a:prstGeom>
            <a:solidFill>
              <a:srgbClr val="FF6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D9D771C-CE6D-267C-283D-15FEC98EBA36}"/>
                </a:ext>
              </a:extLst>
            </p:cNvPr>
            <p:cNvSpPr/>
            <p:nvPr/>
          </p:nvSpPr>
          <p:spPr>
            <a:xfrm>
              <a:off x="1285188" y="820132"/>
              <a:ext cx="188536" cy="188536"/>
            </a:xfrm>
            <a:prstGeom prst="ellipse">
              <a:avLst/>
            </a:prstGeom>
            <a:solidFill>
              <a:srgbClr val="FFC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0DBEC87-9CD7-C654-BF0B-FBA7A880BA3F}"/>
                </a:ext>
              </a:extLst>
            </p:cNvPr>
            <p:cNvSpPr/>
            <p:nvPr/>
          </p:nvSpPr>
          <p:spPr>
            <a:xfrm>
              <a:off x="1589988" y="820132"/>
              <a:ext cx="188536" cy="188536"/>
            </a:xfrm>
            <a:prstGeom prst="ellipse">
              <a:avLst/>
            </a:prstGeom>
            <a:solidFill>
              <a:srgbClr val="27D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FC74728-8E5D-5986-5F55-E602B2302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644" y="1008668"/>
            <a:ext cx="4570080" cy="48509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B27EAD-ABB6-02F6-6753-AA33371D9BB6}"/>
              </a:ext>
            </a:extLst>
          </p:cNvPr>
          <p:cNvSpPr txBox="1"/>
          <p:nvPr/>
        </p:nvSpPr>
        <p:spPr>
          <a:xfrm>
            <a:off x="1763485" y="1447709"/>
            <a:ext cx="3967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rgbClr val="AA72D4"/>
                </a:solidFill>
                <a:latin typeface="Consolas" panose="020B0609020204030204" pitchFamily="49" charset="0"/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18889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F855E70-DAF5-A74B-866B-A73AEFA7922D}"/>
              </a:ext>
            </a:extLst>
          </p:cNvPr>
          <p:cNvGrpSpPr/>
          <p:nvPr/>
        </p:nvGrpSpPr>
        <p:grpSpPr>
          <a:xfrm>
            <a:off x="775354" y="627643"/>
            <a:ext cx="10641291" cy="5602713"/>
            <a:chOff x="775354" y="627643"/>
            <a:chExt cx="10641291" cy="560271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20CA680-C158-5902-8B68-F607D3BEA04F}"/>
                </a:ext>
              </a:extLst>
            </p:cNvPr>
            <p:cNvSpPr/>
            <p:nvPr/>
          </p:nvSpPr>
          <p:spPr>
            <a:xfrm>
              <a:off x="775354" y="627643"/>
              <a:ext cx="10641291" cy="5602713"/>
            </a:xfrm>
            <a:prstGeom prst="roundRect">
              <a:avLst>
                <a:gd name="adj" fmla="val 2632"/>
              </a:avLst>
            </a:prstGeom>
            <a:solidFill>
              <a:srgbClr val="263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3C0FEEC-7075-BD0F-EAA3-4E7FB899CCAB}"/>
                </a:ext>
              </a:extLst>
            </p:cNvPr>
            <p:cNvSpPr/>
            <p:nvPr/>
          </p:nvSpPr>
          <p:spPr>
            <a:xfrm>
              <a:off x="980388" y="820132"/>
              <a:ext cx="188536" cy="188536"/>
            </a:xfrm>
            <a:prstGeom prst="ellipse">
              <a:avLst/>
            </a:prstGeom>
            <a:solidFill>
              <a:srgbClr val="FF6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D9D771C-CE6D-267C-283D-15FEC98EBA36}"/>
                </a:ext>
              </a:extLst>
            </p:cNvPr>
            <p:cNvSpPr/>
            <p:nvPr/>
          </p:nvSpPr>
          <p:spPr>
            <a:xfrm>
              <a:off x="1285188" y="820132"/>
              <a:ext cx="188536" cy="188536"/>
            </a:xfrm>
            <a:prstGeom prst="ellipse">
              <a:avLst/>
            </a:prstGeom>
            <a:solidFill>
              <a:srgbClr val="FFC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0DBEC87-9CD7-C654-BF0B-FBA7A880BA3F}"/>
                </a:ext>
              </a:extLst>
            </p:cNvPr>
            <p:cNvSpPr/>
            <p:nvPr/>
          </p:nvSpPr>
          <p:spPr>
            <a:xfrm>
              <a:off x="1589988" y="820132"/>
              <a:ext cx="188536" cy="188536"/>
            </a:xfrm>
            <a:prstGeom prst="ellipse">
              <a:avLst/>
            </a:prstGeom>
            <a:solidFill>
              <a:srgbClr val="27D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AC91C5ED-E41D-C7D2-A269-EFC866FD0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811741"/>
              </p:ext>
            </p:extLst>
          </p:nvPr>
        </p:nvGraphicFramePr>
        <p:xfrm>
          <a:off x="980388" y="1929259"/>
          <a:ext cx="10264016" cy="3923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004">
                  <a:extLst>
                    <a:ext uri="{9D8B030D-6E8A-4147-A177-3AD203B41FA5}">
                      <a16:colId xmlns:a16="http://schemas.microsoft.com/office/drawing/2014/main" val="364272539"/>
                    </a:ext>
                  </a:extLst>
                </a:gridCol>
                <a:gridCol w="2566004">
                  <a:extLst>
                    <a:ext uri="{9D8B030D-6E8A-4147-A177-3AD203B41FA5}">
                      <a16:colId xmlns:a16="http://schemas.microsoft.com/office/drawing/2014/main" val="3015972336"/>
                    </a:ext>
                  </a:extLst>
                </a:gridCol>
                <a:gridCol w="2566004">
                  <a:extLst>
                    <a:ext uri="{9D8B030D-6E8A-4147-A177-3AD203B41FA5}">
                      <a16:colId xmlns:a16="http://schemas.microsoft.com/office/drawing/2014/main" val="1885907558"/>
                    </a:ext>
                  </a:extLst>
                </a:gridCol>
                <a:gridCol w="2566004">
                  <a:extLst>
                    <a:ext uri="{9D8B030D-6E8A-4147-A177-3AD203B41FA5}">
                      <a16:colId xmlns:a16="http://schemas.microsoft.com/office/drawing/2014/main" val="2643958809"/>
                    </a:ext>
                  </a:extLst>
                </a:gridCol>
              </a:tblGrid>
              <a:tr h="3894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i="0" u="none" strike="noStrike" noProof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Pham Huy Hoang</a:t>
                      </a:r>
                      <a:endParaRPr lang="vi-VN" sz="1200" b="1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0585" marR="120585" marT="60293" marB="60293">
                    <a:lnL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72D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i="0" u="none" strike="noStrike" noProof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Tran Gia Toan</a:t>
                      </a:r>
                      <a:endParaRPr lang="vi-VN" sz="1200" b="1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0585" marR="120585" marT="60293" marB="60293">
                    <a:lnL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72D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 Pham Tran Phu</a:t>
                      </a:r>
                      <a:endParaRPr lang="vi-VN" sz="1200" b="1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0585" marR="120585" marT="60293" marB="60293">
                    <a:lnL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72D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i="0" u="none" strike="noStrike" noProof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Bui Quoc Viet</a:t>
                      </a:r>
                      <a:endParaRPr lang="vi-VN" sz="1200" b="1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0585" marR="120585" marT="60293" marB="60293">
                    <a:lnL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72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693447"/>
                  </a:ext>
                </a:extLst>
              </a:tr>
              <a:tr h="529561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Full Bus and Bus Type CRUD.</a:t>
                      </a:r>
                    </a:p>
                    <a:p>
                      <a:pPr lv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Full Schedule/Trip CRUD, able to assign Driver and Bus for each Schedule/Trip.</a:t>
                      </a:r>
                    </a:p>
                    <a:p>
                      <a:pPr lv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Full Discount/Offer Code CRUD.</a:t>
                      </a:r>
                    </a:p>
                    <a:p>
                      <a:pPr lv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Seat selecting for each type of bus.</a:t>
                      </a:r>
                    </a:p>
                    <a:p>
                      <a:pPr lv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Order confirmation, can apply discount by age and code.</a:t>
                      </a:r>
                    </a:p>
                    <a:p>
                      <a:pPr lv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Send ticket by email with QR Code.</a:t>
                      </a:r>
                    </a:p>
                    <a:p>
                      <a:pPr lv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Cancel ticket and get refund.</a:t>
                      </a:r>
                    </a:p>
                    <a:p>
                      <a:pPr lv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Review revenue/profit by chart.</a:t>
                      </a:r>
                      <a:endParaRPr lang="vi-VN" sz="11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0585" marR="120585" marT="60293" marB="60293">
                    <a:lnL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Search for schedule/trip</a:t>
                      </a:r>
                    </a:p>
                    <a:p>
                      <a:pPr lv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Sort and filter the schedule/trip by price, bus type, time…</a:t>
                      </a:r>
                    </a:p>
                    <a:p>
                      <a:pPr lv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Full User CRUD, update profile and role.</a:t>
                      </a:r>
                    </a:p>
                    <a:p>
                      <a:pPr lv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Full News CRUD, </a:t>
                      </a:r>
                    </a:p>
                    <a:p>
                      <a:pPr lv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Full Comment CRUD belong to each news.</a:t>
                      </a:r>
                    </a:p>
                    <a:p>
                      <a:pPr lv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endParaRPr lang="vi-VN" sz="11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0585" marR="120585" marT="60293" marB="60293">
                    <a:lnL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User Login/Logout, Register, Forget Passwod (send email).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Driver Login/Logout, Register, Forget Passwod (send email).</a:t>
                      </a:r>
                      <a:endParaRPr lang="vi-VN" sz="11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lv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Authentication, encrypt password.</a:t>
                      </a:r>
                    </a:p>
                    <a:p>
                      <a:pPr lv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Driver tracking schedule/trip under their assignment.</a:t>
                      </a:r>
                    </a:p>
                    <a:p>
                      <a:pPr lv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Driver update profile.</a:t>
                      </a:r>
                    </a:p>
                    <a:p>
                      <a:pPr lv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Full admin control Driver CRUD.</a:t>
                      </a:r>
                      <a:endParaRPr lang="vi-VN" sz="11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0585" marR="120585" marT="60293" marB="60293">
                    <a:lnL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Full Frequency Asked Question CRUD.</a:t>
                      </a:r>
                    </a:p>
                    <a:p>
                      <a:pPr lv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Full Popular routes features CRUD and automatic find lowest price of each route.</a:t>
                      </a:r>
                    </a:p>
                    <a:p>
                      <a:pPr lv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Full Station CRUD.</a:t>
                      </a:r>
                    </a:p>
                    <a:p>
                      <a:pPr lv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Check ticket status function at both client and admin site.</a:t>
                      </a:r>
                      <a:endParaRPr lang="vi-VN" sz="11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0585" marR="120585" marT="60293" marB="60293">
                    <a:lnL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07274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D334F50-8214-60EC-EBA5-1970FB44FC3D}"/>
              </a:ext>
            </a:extLst>
          </p:cNvPr>
          <p:cNvSpPr txBox="1"/>
          <p:nvPr/>
        </p:nvSpPr>
        <p:spPr>
          <a:xfrm>
            <a:off x="1763484" y="1228188"/>
            <a:ext cx="8665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rgbClr val="AA72D4"/>
                </a:solidFill>
                <a:latin typeface="Consolas" panose="020B0609020204030204" pitchFamily="49" charset="0"/>
              </a:rPr>
              <a:t>TASK ASSIGNMENT</a:t>
            </a:r>
          </a:p>
        </p:txBody>
      </p:sp>
    </p:spTree>
    <p:extLst>
      <p:ext uri="{BB962C8B-B14F-4D97-AF65-F5344CB8AC3E}">
        <p14:creationId xmlns:p14="http://schemas.microsoft.com/office/powerpoint/2010/main" val="170190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F855E70-DAF5-A74B-866B-A73AEFA7922D}"/>
              </a:ext>
            </a:extLst>
          </p:cNvPr>
          <p:cNvGrpSpPr/>
          <p:nvPr/>
        </p:nvGrpSpPr>
        <p:grpSpPr>
          <a:xfrm>
            <a:off x="775354" y="627643"/>
            <a:ext cx="10641291" cy="5602713"/>
            <a:chOff x="775354" y="627643"/>
            <a:chExt cx="10641291" cy="560271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20CA680-C158-5902-8B68-F607D3BEA04F}"/>
                </a:ext>
              </a:extLst>
            </p:cNvPr>
            <p:cNvSpPr/>
            <p:nvPr/>
          </p:nvSpPr>
          <p:spPr>
            <a:xfrm>
              <a:off x="775354" y="627643"/>
              <a:ext cx="10641291" cy="5602713"/>
            </a:xfrm>
            <a:prstGeom prst="roundRect">
              <a:avLst>
                <a:gd name="adj" fmla="val 2632"/>
              </a:avLst>
            </a:prstGeom>
            <a:solidFill>
              <a:srgbClr val="263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3C0FEEC-7075-BD0F-EAA3-4E7FB899CCAB}"/>
                </a:ext>
              </a:extLst>
            </p:cNvPr>
            <p:cNvSpPr/>
            <p:nvPr/>
          </p:nvSpPr>
          <p:spPr>
            <a:xfrm>
              <a:off x="980388" y="820132"/>
              <a:ext cx="188536" cy="188536"/>
            </a:xfrm>
            <a:prstGeom prst="ellipse">
              <a:avLst/>
            </a:prstGeom>
            <a:solidFill>
              <a:srgbClr val="FF6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D9D771C-CE6D-267C-283D-15FEC98EBA36}"/>
                </a:ext>
              </a:extLst>
            </p:cNvPr>
            <p:cNvSpPr/>
            <p:nvPr/>
          </p:nvSpPr>
          <p:spPr>
            <a:xfrm>
              <a:off x="1285188" y="820132"/>
              <a:ext cx="188536" cy="188536"/>
            </a:xfrm>
            <a:prstGeom prst="ellipse">
              <a:avLst/>
            </a:prstGeom>
            <a:solidFill>
              <a:srgbClr val="FFC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0DBEC87-9CD7-C654-BF0B-FBA7A880BA3F}"/>
                </a:ext>
              </a:extLst>
            </p:cNvPr>
            <p:cNvSpPr/>
            <p:nvPr/>
          </p:nvSpPr>
          <p:spPr>
            <a:xfrm>
              <a:off x="1589988" y="820132"/>
              <a:ext cx="188536" cy="188536"/>
            </a:xfrm>
            <a:prstGeom prst="ellipse">
              <a:avLst/>
            </a:prstGeom>
            <a:solidFill>
              <a:srgbClr val="27D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EFC6E93-0BC6-5129-1ECD-453308618401}"/>
              </a:ext>
            </a:extLst>
          </p:cNvPr>
          <p:cNvSpPr txBox="1"/>
          <p:nvPr/>
        </p:nvSpPr>
        <p:spPr>
          <a:xfrm>
            <a:off x="1763484" y="2459503"/>
            <a:ext cx="86650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>
                <a:solidFill>
                  <a:srgbClr val="AA72D4"/>
                </a:solidFill>
                <a:latin typeface="Consolas" panose="020B0609020204030204" pitchFamily="49" charset="0"/>
              </a:rPr>
              <a:t>Thank you very much!</a:t>
            </a:r>
          </a:p>
        </p:txBody>
      </p:sp>
    </p:spTree>
    <p:extLst>
      <p:ext uri="{BB962C8B-B14F-4D97-AF65-F5344CB8AC3E}">
        <p14:creationId xmlns:p14="http://schemas.microsoft.com/office/powerpoint/2010/main" val="2039419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506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Wingdings</vt:lpstr>
      <vt:lpstr>Office Theme</vt:lpstr>
      <vt:lpstr>PHTV Bus Online Ticket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 project structure for Onion Architecture</dc:title>
  <dc:creator>Dustin Phạm</dc:creator>
  <cp:lastModifiedBy>Dustin Phạm</cp:lastModifiedBy>
  <cp:revision>27</cp:revision>
  <dcterms:created xsi:type="dcterms:W3CDTF">2023-11-02T03:24:09Z</dcterms:created>
  <dcterms:modified xsi:type="dcterms:W3CDTF">2024-02-01T07:41:50Z</dcterms:modified>
</cp:coreProperties>
</file>