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580" r:id="rId2"/>
    <p:sldId id="594" r:id="rId3"/>
    <p:sldId id="589" r:id="rId4"/>
    <p:sldId id="581" r:id="rId5"/>
    <p:sldId id="591" r:id="rId6"/>
    <p:sldId id="592" r:id="rId7"/>
    <p:sldId id="587" r:id="rId8"/>
    <p:sldId id="588" r:id="rId9"/>
    <p:sldId id="586" r:id="rId10"/>
    <p:sldId id="584" r:id="rId11"/>
    <p:sldId id="583" r:id="rId12"/>
    <p:sldId id="585" r:id="rId13"/>
    <p:sldId id="596" r:id="rId14"/>
    <p:sldId id="595" r:id="rId15"/>
    <p:sldId id="597" r:id="rId16"/>
    <p:sldId id="52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/>
    <p:restoredTop sz="87222" autoAdjust="0"/>
  </p:normalViewPr>
  <p:slideViewPr>
    <p:cSldViewPr snapToGrid="0" snapToObjects="1">
      <p:cViewPr varScale="1">
        <p:scale>
          <a:sx n="96" d="100"/>
          <a:sy n="96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4AAF-1B8A-4490-8E52-E5410A97C86B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7D5C-EF64-4626-B9AD-A571C980C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given a dataset of over 2400 different beers and 500+ breweries to dig into and extract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0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66 @ Grand Rapids</a:t>
            </a:r>
          </a:p>
          <a:p>
            <a:endParaRPr lang="en-US" dirty="0"/>
          </a:p>
          <a:p>
            <a:r>
              <a:rPr lang="en-US" dirty="0"/>
              <a:t>32 @ San Francisco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Grand Rapids again with 62 unique beers coming out of Brewery Vivant</a:t>
            </a:r>
          </a:p>
          <a:p>
            <a:endParaRPr lang="en-US" dirty="0"/>
          </a:p>
          <a:p>
            <a:r>
              <a:rPr lang="en-US" dirty="0"/>
              <a:t>Bonfire and Suntan trailing 9/10 at 19 each</a:t>
            </a:r>
          </a:p>
          <a:p>
            <a:endParaRPr lang="en-US" dirty="0"/>
          </a:p>
          <a:p>
            <a:r>
              <a:rPr lang="en-US" dirty="0"/>
              <a:t>Colorado again, no surprise is high on the charts.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8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the breweries are located throughout the united status</a:t>
            </a:r>
          </a:p>
          <a:p>
            <a:r>
              <a:rPr lang="en-US" dirty="0"/>
              <a:t>Highlighted some notable beers using ABV and IBU in our trend analysis</a:t>
            </a:r>
          </a:p>
          <a:p>
            <a:r>
              <a:rPr lang="en-US" dirty="0"/>
              <a:t>How IBU and ABV are related, they are in fact correlated</a:t>
            </a:r>
          </a:p>
          <a:p>
            <a:r>
              <a:rPr lang="en-US" dirty="0"/>
              <a:t>No slide for it, but we actually build a Machine Learning classification algorithm which comes in just under 80% accurate at predicting if a beer is an IPA or not just using the ABV and IBU values.</a:t>
            </a:r>
          </a:p>
          <a:p>
            <a:r>
              <a:rPr lang="en-US" dirty="0"/>
              <a:t>And then we finished up with some hot spot trend analysis, which really lets us quickly understand our markets where we can have the most impact.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-We remove 5 observations with missing styles, 3/5 of these also have missing ABV and IBU values also. The ABV/IBU of the non-</a:t>
            </a:r>
            <a:r>
              <a:rPr lang="en-US" dirty="0" err="1"/>
              <a:t>missings</a:t>
            </a:r>
            <a:r>
              <a:rPr lang="en-US" dirty="0"/>
              <a:t> values aren't remarkable, so their removal shouldn't affect the overall data, but it is worth noting.</a:t>
            </a:r>
          </a:p>
          <a:p>
            <a:r>
              <a:rPr lang="en-US" dirty="0"/>
              <a:t>-Explore imputation of 62 missing ABV and 1005 missing IBU values into </a:t>
            </a:r>
            <a:r>
              <a:rPr lang="en-US" dirty="0" err="1"/>
              <a:t>BrewComplete</a:t>
            </a:r>
            <a:r>
              <a:rPr lang="en-US" dirty="0"/>
              <a:t> (so we can compare vs </a:t>
            </a:r>
            <a:r>
              <a:rPr lang="en-US" dirty="0" err="1"/>
              <a:t>Brewdata</a:t>
            </a:r>
            <a:r>
              <a:rPr lang="en-US" dirty="0"/>
              <a:t>)</a:t>
            </a:r>
          </a:p>
          <a:p>
            <a:r>
              <a:rPr lang="en-US" dirty="0"/>
              <a:t>-Based on visual inspection, it appears ABV is safe to impute, but IBU looks like it might be overreaching! (e.g. Cider Beer IBUs have no reference data for comparison)</a:t>
            </a:r>
          </a:p>
          <a:p>
            <a:r>
              <a:rPr lang="en-US" dirty="0"/>
              <a:t>-We will exclude missing IBU beer data for comparisons on IBU in future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-Based on visual inspection, it appears ABV is relatively safe to impute using Brewery, OZ, and IBU for reference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-Based on visual inspection, it appears ABV is safe to impute, but IBU looks like it might be overreaching! (e.g. Cider Beer IBUs have no reference data for comparison)</a:t>
            </a:r>
          </a:p>
          <a:p>
            <a:r>
              <a:rPr lang="en-US" dirty="0"/>
              <a:t>-We will exclude missing IBU beer data for comparisons on IBU in future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Arkansas and Utah are tied for last at 4.0%</a:t>
            </a:r>
          </a:p>
          <a:p>
            <a:r>
              <a:rPr lang="en-US" dirty="0"/>
              <a:t>Maine has highest at 6.7%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Wisconsin has the lowest @ 19</a:t>
            </a:r>
          </a:p>
          <a:p>
            <a:r>
              <a:rPr lang="en-US" dirty="0"/>
              <a:t>Maine has the highest @ 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3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ABV of all measured beer falls into a range of .1% to 12.8% alcohol content by volume.  The data appears to be fairly normally distributed with a touch of right skewness, with a mean of 5.97%, a median of 5.60%, a standard deviation of 1.35% and an interquartile range of 1.7%.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6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12oz has the lowest median ABV</a:t>
            </a:r>
          </a:p>
          <a:p>
            <a:r>
              <a:rPr lang="en-US" dirty="0"/>
              <a:t>8.4oz has the highest median ABV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appears that there is some correlation between bitterness and ABV. The data shows a trend that generally as bitterness increases, so does alcohol content. However, alcohol content may increase with or without an increase in bitterness.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07D5C-EF64-4626-B9AD-A571C980C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Beer: A ‘Case’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 err="1"/>
              <a:t>Tazeb</a:t>
            </a:r>
            <a:r>
              <a:rPr lang="en-US" dirty="0"/>
              <a:t> </a:t>
            </a:r>
            <a:r>
              <a:rPr lang="en-US" dirty="0" err="1"/>
              <a:t>Abera</a:t>
            </a:r>
            <a:r>
              <a:rPr lang="en-US" dirty="0"/>
              <a:t> and Dustin Bracy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 Breathalyzer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A10A-3FE8-48A2-A0B7-8F2FAF67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23296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Summary Statistics:</a:t>
            </a:r>
          </a:p>
          <a:p>
            <a:r>
              <a:rPr lang="en-US" sz="2000" dirty="0"/>
              <a:t>Median ABV = 5.6%</a:t>
            </a:r>
          </a:p>
          <a:p>
            <a:r>
              <a:rPr lang="en-US" sz="2000" dirty="0"/>
              <a:t>Mean ABV = 5.98%</a:t>
            </a:r>
          </a:p>
          <a:p>
            <a:r>
              <a:rPr lang="en-US" sz="2000" dirty="0"/>
              <a:t>Range (0.1% - 12.8%)</a:t>
            </a:r>
          </a:p>
          <a:p>
            <a:r>
              <a:rPr lang="en-US" sz="2000" dirty="0"/>
              <a:t>Std dev = 1.35%</a:t>
            </a:r>
          </a:p>
          <a:p>
            <a:r>
              <a:rPr lang="en-US" sz="2000" dirty="0"/>
              <a:t>IQR = 1.7%</a:t>
            </a:r>
          </a:p>
          <a:p>
            <a:r>
              <a:rPr lang="en-US" sz="2000" dirty="0"/>
              <a:t>Slightly right skewed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7D4A9-8CE1-48B6-99B9-CE6DE42A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084" y="1600200"/>
            <a:ext cx="48267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by Volume: Size Matters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15CFF6F-37C7-4CDF-93C6-39D2918D1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47489"/>
            <a:ext cx="8229600" cy="42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2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IBU related to ABV?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561038-1D97-4BDE-9E6A-F990E7D3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8099" y="1630392"/>
            <a:ext cx="4826716" cy="452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A9281-3932-4F4B-A675-2402F48D4A28}"/>
                  </a:ext>
                </a:extLst>
              </p:cNvPr>
              <p:cNvSpPr/>
              <p:nvPr/>
            </p:nvSpPr>
            <p:spPr>
              <a:xfrm>
                <a:off x="457199" y="2323712"/>
                <a:ext cx="296090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Pearson’s R = .6706</a:t>
                </a:r>
              </a:p>
              <a:p>
                <a:endParaRPr lang="en-US" dirty="0"/>
              </a:p>
              <a:p>
                <a:r>
                  <a:rPr lang="en-US" dirty="0"/>
                  <a:t>Pearson’s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45%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45% of the variation in ABV is explained by IBU.</a:t>
                </a:r>
              </a:p>
              <a:p>
                <a:endParaRPr lang="en-US" dirty="0"/>
              </a:p>
              <a:p>
                <a:r>
                  <a:rPr lang="en-US" dirty="0"/>
                  <a:t>There is sufficient evidence (p-value &lt;.0001) that the alcohol by volume (ABV) and International Bittering Units (IBU) are linearly correlated.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4A9281-3932-4F4B-A675-2402F48D4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323712"/>
                <a:ext cx="2960900" cy="3693319"/>
              </a:xfrm>
              <a:prstGeom prst="rect">
                <a:avLst/>
              </a:prstGeom>
              <a:blipFill>
                <a:blip r:embed="rId4"/>
                <a:stretch>
                  <a:fillRect l="-1646" t="-825" r="-3498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4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Scene Varieties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F1DE3-298B-40ED-8110-5A27C4008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275" y="1600200"/>
            <a:ext cx="821345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46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9C9B5A-2EC1-4EC0-A5CC-C961D6A7F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 Taste Varieties</a:t>
            </a:r>
          </a:p>
        </p:txBody>
      </p:sp>
    </p:spTree>
    <p:extLst>
      <p:ext uri="{BB962C8B-B14F-4D97-AF65-F5344CB8AC3E}">
        <p14:creationId xmlns:p14="http://schemas.microsoft.com/office/powerpoint/2010/main" val="187807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9893-C7EF-4885-BE10-FF19286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3FA12-181B-450D-9C5C-519DB8C9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Maine has the highest ABV and IBU ratings</a:t>
            </a:r>
          </a:p>
          <a:p>
            <a:r>
              <a:rPr lang="en-US" sz="2800" dirty="0"/>
              <a:t>Colorado has very high ratings for brewery and beer selection</a:t>
            </a:r>
          </a:p>
          <a:p>
            <a:r>
              <a:rPr lang="en-US" sz="2800" dirty="0"/>
              <a:t>Bitterness of beer affects ABV</a:t>
            </a:r>
          </a:p>
          <a:p>
            <a:r>
              <a:rPr lang="en-US" sz="2800" dirty="0"/>
              <a:t>Machine Learning models can assist with missing data and classification of beer types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860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7CFE-029E-4C0D-AD26-B472BAEF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Deck: Breweries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3DB8-288C-42B2-8C84-EEE6F655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Utilize R to study US craft beer and breweries</a:t>
            </a:r>
          </a:p>
          <a:p>
            <a:endParaRPr lang="en-US" dirty="0"/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Visualize and describe strategic opportunities that may provide a competitive advantage for Budweiser and/or its partners in the United States Area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47345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7DE5-DC22-483D-80AC-9B0171B6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Breweries: Quantifying the buzz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941E36-3BC2-43DB-B413-6CEEFFBA8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84" y="1541660"/>
            <a:ext cx="5905530" cy="505683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D26F7D-4158-4BC0-BF8F-A39F0776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28929"/>
              </p:ext>
            </p:extLst>
          </p:nvPr>
        </p:nvGraphicFramePr>
        <p:xfrm>
          <a:off x="244916" y="1928738"/>
          <a:ext cx="2844470" cy="4282674"/>
        </p:xfrm>
        <a:graphic>
          <a:graphicData uri="http://schemas.openxmlformats.org/drawingml/2006/table">
            <a:tbl>
              <a:tblPr/>
              <a:tblGrid>
                <a:gridCol w="284447">
                  <a:extLst>
                    <a:ext uri="{9D8B030D-6E8A-4147-A177-3AD203B41FA5}">
                      <a16:colId xmlns:a16="http://schemas.microsoft.com/office/drawing/2014/main" val="1170638181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2957262510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780066962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3222110373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483896818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684421105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2728685109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3613624243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1657874409"/>
                    </a:ext>
                  </a:extLst>
                </a:gridCol>
                <a:gridCol w="284447">
                  <a:extLst>
                    <a:ext uri="{9D8B030D-6E8A-4147-A177-3AD203B41FA5}">
                      <a16:colId xmlns:a16="http://schemas.microsoft.com/office/drawing/2014/main" val="953130564"/>
                    </a:ext>
                  </a:extLst>
                </a:gridCol>
              </a:tblGrid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2825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30261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26465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398706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622594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240444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261283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661958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6284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07623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590415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5647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93912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92997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9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14061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28900"/>
                  </a:ext>
                </a:extLst>
              </a:tr>
              <a:tr h="251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6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16EA-D0E9-4C4F-9830-DBA542CA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000" dirty="0"/>
              <a:t>Uncertainty: A pintsized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BFC9EF-EDB8-4495-9B86-953D51CDA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42749" y="1581781"/>
            <a:ext cx="1830131" cy="50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30514-C52A-44B5-977F-36C0F2E21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145" y="1581780"/>
            <a:ext cx="3154855" cy="48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64BE-A4AA-454C-B3D7-494A318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Imputed ABV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45E21-03B1-485A-9AA1-56BD6E46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586326"/>
            <a:ext cx="6734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64BE-A4AA-454C-B3D7-494A318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Imputed IBU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90059-9C5D-4CBB-A1CA-0D7B8C3A0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3837" y="1600200"/>
            <a:ext cx="6476326" cy="4525963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7ABAA40-D0CD-41D1-BAA3-5B644ED78660}"/>
              </a:ext>
            </a:extLst>
          </p:cNvPr>
          <p:cNvSpPr/>
          <p:nvPr/>
        </p:nvSpPr>
        <p:spPr>
          <a:xfrm>
            <a:off x="4572000" y="2749525"/>
            <a:ext cx="5387009" cy="459187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5739E-61DF-4519-B3D6-420B809468D3}"/>
              </a:ext>
            </a:extLst>
          </p:cNvPr>
          <p:cNvCxnSpPr/>
          <p:nvPr/>
        </p:nvCxnSpPr>
        <p:spPr>
          <a:xfrm>
            <a:off x="1639957" y="3428999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04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409-F30A-48D1-8745-7D4253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0E6EB6-EB86-4126-9CCC-CB2A444F0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1154"/>
            <a:ext cx="8229600" cy="4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2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409-F30A-48D1-8745-7D4253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6EA7A-7B14-47F9-97AE-3CB30DAAC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1154"/>
            <a:ext cx="8229600" cy="44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DA3E829-6BE4-432D-BD5F-CC617E422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2" y="1429760"/>
            <a:ext cx="4611499" cy="4397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3FE38-1DEA-4F98-94F0-0BEA4B20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Strength Brews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B5A79D-A307-4B25-B311-34C245DE8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6960" y="3240863"/>
            <a:ext cx="2920832" cy="3431467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FA3C075-3571-4B53-BC62-9C3EC79337BE}"/>
              </a:ext>
            </a:extLst>
          </p:cNvPr>
          <p:cNvSpPr txBox="1">
            <a:spLocks/>
          </p:cNvSpPr>
          <p:nvPr/>
        </p:nvSpPr>
        <p:spPr>
          <a:xfrm>
            <a:off x="4670341" y="2039703"/>
            <a:ext cx="209407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000" dirty="0"/>
              <a:t>Most Bitter Beer:</a:t>
            </a:r>
          </a:p>
          <a:p>
            <a:r>
              <a:rPr lang="en-US" sz="2000" dirty="0"/>
              <a:t>138 IBUs</a:t>
            </a:r>
          </a:p>
          <a:p>
            <a:r>
              <a:rPr lang="en-US" sz="2000" dirty="0"/>
              <a:t>Astoria, OR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B19C08F7-FF08-4968-9FE7-458C5E8C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81" y="3197259"/>
            <a:ext cx="12041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834D0C-997A-425B-978A-0DAC0FF1A038}"/>
              </a:ext>
            </a:extLst>
          </p:cNvPr>
          <p:cNvSpPr/>
          <p:nvPr/>
        </p:nvSpPr>
        <p:spPr>
          <a:xfrm>
            <a:off x="7037705" y="2027708"/>
            <a:ext cx="20940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Arial" charset="0"/>
            </a:pPr>
            <a:r>
              <a:rPr lang="en-US" sz="2000" dirty="0"/>
              <a:t>Highest ABV: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12.8%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Boulder, CO</a:t>
            </a:r>
          </a:p>
        </p:txBody>
      </p:sp>
    </p:spTree>
    <p:extLst>
      <p:ext uri="{BB962C8B-B14F-4D97-AF65-F5344CB8AC3E}">
        <p14:creationId xmlns:p14="http://schemas.microsoft.com/office/powerpoint/2010/main" val="84604811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3460</TotalTime>
  <Words>854</Words>
  <Application>Microsoft Office PowerPoint</Application>
  <PresentationFormat>On-screen Show (4:3)</PresentationFormat>
  <Paragraphs>190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1_Body Slides</vt:lpstr>
      <vt:lpstr>Beer: A ‘Case’ Study</vt:lpstr>
      <vt:lpstr>Flight Deck: Breweries 101</vt:lpstr>
      <vt:lpstr>Breweries: Quantifying the buzz</vt:lpstr>
      <vt:lpstr>Uncertainty: A pintsized problem</vt:lpstr>
      <vt:lpstr>Imputed ABV</vt:lpstr>
      <vt:lpstr>Imputed IBU</vt:lpstr>
      <vt:lpstr>Median ABV by State</vt:lpstr>
      <vt:lpstr>Median IBU by State</vt:lpstr>
      <vt:lpstr>Maximum Strength Brews</vt:lpstr>
      <vt:lpstr>Brew Breathalyzer</vt:lpstr>
      <vt:lpstr>Alcohol by Volume: Size Matters</vt:lpstr>
      <vt:lpstr>Is IBU related to ABV?</vt:lpstr>
      <vt:lpstr>Beer Scene Varieties</vt:lpstr>
      <vt:lpstr>Beer Taste Varieties</vt:lpstr>
      <vt:lpstr>Last Call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Dustin Bracy</cp:lastModifiedBy>
  <cp:revision>54</cp:revision>
  <dcterms:created xsi:type="dcterms:W3CDTF">2019-09-23T08:00:29Z</dcterms:created>
  <dcterms:modified xsi:type="dcterms:W3CDTF">2019-10-26T22:05:17Z</dcterms:modified>
</cp:coreProperties>
</file>