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7" r:id="rId14"/>
    <p:sldId id="269" r:id="rId15"/>
    <p:sldId id="266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8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03A3-EB59-4D82-AF4D-738C5CCC9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DDSAnalytics</a:t>
            </a:r>
            <a:br>
              <a:rPr lang="en-US" dirty="0"/>
            </a:br>
            <a:r>
              <a:rPr lang="en-US" sz="4000" dirty="0"/>
              <a:t>Employee Attrition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9D67B-AB61-4455-BDE1-5978AD11C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Dustin Bracy</a:t>
            </a:r>
          </a:p>
          <a:p>
            <a:r>
              <a:rPr lang="en-US" dirty="0"/>
              <a:t>12/5/2019</a:t>
            </a:r>
          </a:p>
        </p:txBody>
      </p:sp>
    </p:spTree>
    <p:extLst>
      <p:ext uri="{BB962C8B-B14F-4D97-AF65-F5344CB8AC3E}">
        <p14:creationId xmlns:p14="http://schemas.microsoft.com/office/powerpoint/2010/main" val="150536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6F3B-7423-4370-A65B-527EDD6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Correlation Matrix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23B95A-26E6-4D23-A8D5-8F5154CB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254" y="1756546"/>
            <a:ext cx="7117492" cy="51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664-A91F-433A-AB95-7414BF98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65E7-29BC-4B6F-B4E1-836CDA97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overall, how often is the prediction correct?</a:t>
            </a:r>
          </a:p>
          <a:p>
            <a:r>
              <a:rPr lang="en-US" dirty="0"/>
              <a:t>Sensitivity: How often does it correctly predict attrition?</a:t>
            </a:r>
          </a:p>
          <a:p>
            <a:r>
              <a:rPr lang="en-US" dirty="0"/>
              <a:t>Specificity: How often does it correctly predict retention?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(Naïve Bayes)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DF983-B2BC-46A1-9FFA-18AF2BEC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5467350"/>
            <a:ext cx="5534025" cy="1409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2C813C-A6CB-41FC-854D-ECADE5BFF0FA}"/>
              </a:ext>
            </a:extLst>
          </p:cNvPr>
          <p:cNvSpPr/>
          <p:nvPr/>
        </p:nvSpPr>
        <p:spPr>
          <a:xfrm>
            <a:off x="6657975" y="4229100"/>
            <a:ext cx="4845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&amp;quot"/>
              </a:rPr>
              <a:t>100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&amp;quot"/>
              </a:rPr>
              <a:t>average performance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&amp;quot"/>
              </a:rPr>
              <a:t>Can predict using all of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A95A6-AE8F-4B16-BC54-AE31E493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31" y="1556950"/>
            <a:ext cx="3497643" cy="53200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44159B-1A5F-4C12-AD3C-37EF441299FF}"/>
              </a:ext>
            </a:extLst>
          </p:cNvPr>
          <p:cNvSpPr/>
          <p:nvPr/>
        </p:nvSpPr>
        <p:spPr>
          <a:xfrm>
            <a:off x="11277600" y="5634681"/>
            <a:ext cx="819665" cy="111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55AE5-4E63-4FEE-8749-E91892F7B3A9}"/>
              </a:ext>
            </a:extLst>
          </p:cNvPr>
          <p:cNvSpPr/>
          <p:nvPr/>
        </p:nvSpPr>
        <p:spPr>
          <a:xfrm>
            <a:off x="4489364" y="2990335"/>
            <a:ext cx="2168609" cy="438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27A837-4B62-42AC-BD14-47C57E071ECE}"/>
              </a:ext>
            </a:extLst>
          </p:cNvPr>
          <p:cNvSpPr/>
          <p:nvPr/>
        </p:nvSpPr>
        <p:spPr>
          <a:xfrm>
            <a:off x="4110424" y="4829264"/>
            <a:ext cx="2168609" cy="438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5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(Fast Naïve Bayes)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2A5C8-147F-4F73-A1D0-462945CD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5457825"/>
            <a:ext cx="5457825" cy="1400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5FEA9-38EE-4849-9858-BFDCB6F2AAF7}"/>
              </a:ext>
            </a:extLst>
          </p:cNvPr>
          <p:cNvSpPr/>
          <p:nvPr/>
        </p:nvSpPr>
        <p:spPr>
          <a:xfrm>
            <a:off x="6734175" y="4134386"/>
            <a:ext cx="5457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100 iterations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Below Average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Specificity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only binary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5255F-95D3-42D7-8C5B-1C8F25AF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41" y="1556951"/>
            <a:ext cx="3613933" cy="5301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FE17A7-28E1-4226-AF85-BE23E2D753D9}"/>
              </a:ext>
            </a:extLst>
          </p:cNvPr>
          <p:cNvSpPr/>
          <p:nvPr/>
        </p:nvSpPr>
        <p:spPr>
          <a:xfrm>
            <a:off x="11277600" y="5634681"/>
            <a:ext cx="819665" cy="111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F6553-A6BC-4076-AB8B-4AA4C8179F18}"/>
              </a:ext>
            </a:extLst>
          </p:cNvPr>
          <p:cNvSpPr/>
          <p:nvPr/>
        </p:nvSpPr>
        <p:spPr>
          <a:xfrm>
            <a:off x="4151871" y="4744994"/>
            <a:ext cx="2017154" cy="50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A3945-D070-4D74-BF66-D1132716881B}"/>
              </a:ext>
            </a:extLst>
          </p:cNvPr>
          <p:cNvSpPr/>
          <p:nvPr/>
        </p:nvSpPr>
        <p:spPr>
          <a:xfrm>
            <a:off x="4563762" y="2927501"/>
            <a:ext cx="2170412" cy="50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(Logistic Regression)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9FB1F-8711-407B-8781-05760051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11" y="1556949"/>
            <a:ext cx="4900430" cy="5301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E7813-981C-4468-B57C-DBC68ABD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18" y="1556950"/>
            <a:ext cx="3610593" cy="53010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D11F18-5F81-451C-9E24-B84855228A24}"/>
              </a:ext>
            </a:extLst>
          </p:cNvPr>
          <p:cNvSpPr/>
          <p:nvPr/>
        </p:nvSpPr>
        <p:spPr>
          <a:xfrm>
            <a:off x="4052199" y="2927501"/>
            <a:ext cx="2170412" cy="50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7A1D7-D166-4DEE-BD64-99C13ECE6D4D}"/>
              </a:ext>
            </a:extLst>
          </p:cNvPr>
          <p:cNvSpPr/>
          <p:nvPr/>
        </p:nvSpPr>
        <p:spPr>
          <a:xfrm>
            <a:off x="3672216" y="4773787"/>
            <a:ext cx="2170412" cy="50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6B16B0-E741-4038-BE76-6A8E7EBE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02" y="5653993"/>
            <a:ext cx="8489022" cy="1204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1C1D3-B4EA-4108-980B-2AA2645E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(KNN)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22033-3E13-486B-AFE8-D45FE663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8875" y="1627168"/>
            <a:ext cx="5744147" cy="402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D1418-71E5-4B8C-BBE0-41FEB1DF4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02" y="1623989"/>
            <a:ext cx="2744873" cy="40300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ED5FEA-0077-4C81-B7BA-29F9172025D3}"/>
              </a:ext>
            </a:extLst>
          </p:cNvPr>
          <p:cNvSpPr/>
          <p:nvPr/>
        </p:nvSpPr>
        <p:spPr>
          <a:xfrm>
            <a:off x="10573265" y="5653993"/>
            <a:ext cx="819665" cy="111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37850-A4EF-46AD-99D5-C163E68661D0}"/>
              </a:ext>
            </a:extLst>
          </p:cNvPr>
          <p:cNvSpPr/>
          <p:nvPr/>
        </p:nvSpPr>
        <p:spPr>
          <a:xfrm>
            <a:off x="3830595" y="4090085"/>
            <a:ext cx="1445740" cy="359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A84CD-55E8-45DF-9788-CB4D20967B30}"/>
              </a:ext>
            </a:extLst>
          </p:cNvPr>
          <p:cNvSpPr/>
          <p:nvPr/>
        </p:nvSpPr>
        <p:spPr>
          <a:xfrm>
            <a:off x="3830595" y="2706126"/>
            <a:ext cx="1928278" cy="359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664-A91F-433A-AB95-7414BF98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65E7-29BC-4B6F-B4E1-836CDA97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14575"/>
            <a:ext cx="10018713" cy="3124201"/>
          </a:xfrm>
        </p:spPr>
        <p:txBody>
          <a:bodyPr/>
          <a:lstStyle/>
          <a:p>
            <a:r>
              <a:rPr lang="en-US" dirty="0"/>
              <a:t>Accuracy: overall, how often is the prediction correct?</a:t>
            </a:r>
          </a:p>
          <a:p>
            <a:r>
              <a:rPr lang="en-US" dirty="0"/>
              <a:t>Sensitivity: How often does it correctly predict attrition?</a:t>
            </a:r>
          </a:p>
          <a:p>
            <a:r>
              <a:rPr lang="en-US" dirty="0"/>
              <a:t>Specificity: How often does it correctly predict retention?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8AD113-DE93-453B-BFCD-23190CA6B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6046"/>
              </p:ext>
            </p:extLst>
          </p:nvPr>
        </p:nvGraphicFramePr>
        <p:xfrm>
          <a:off x="3707827" y="4543425"/>
          <a:ext cx="5571678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026">
                  <a:extLst>
                    <a:ext uri="{9D8B030D-6E8A-4147-A177-3AD203B41FA5}">
                      <a16:colId xmlns:a16="http://schemas.microsoft.com/office/drawing/2014/main" val="2251181430"/>
                    </a:ext>
                  </a:extLst>
                </a:gridCol>
                <a:gridCol w="1070790">
                  <a:extLst>
                    <a:ext uri="{9D8B030D-6E8A-4147-A177-3AD203B41FA5}">
                      <a16:colId xmlns:a16="http://schemas.microsoft.com/office/drawing/2014/main" val="2370763367"/>
                    </a:ext>
                  </a:extLst>
                </a:gridCol>
                <a:gridCol w="1199285">
                  <a:extLst>
                    <a:ext uri="{9D8B030D-6E8A-4147-A177-3AD203B41FA5}">
                      <a16:colId xmlns:a16="http://schemas.microsoft.com/office/drawing/2014/main" val="2192926600"/>
                    </a:ext>
                  </a:extLst>
                </a:gridCol>
                <a:gridCol w="1188577">
                  <a:extLst>
                    <a:ext uri="{9D8B030D-6E8A-4147-A177-3AD203B41FA5}">
                      <a16:colId xmlns:a16="http://schemas.microsoft.com/office/drawing/2014/main" val="30551445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Algorithm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Accuracy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Sensitivity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Specificity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7255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89.97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66.67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88.48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83839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Naïve Bayes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82.38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91.54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8766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Fast Naïve Bayes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81.99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9349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Logistic 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43.24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97.32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62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22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A9FDB-8990-4D32-9C06-B1A049A8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72" y="4928582"/>
            <a:ext cx="2832550" cy="1929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022D5-1CB1-403A-AE8D-03FFF867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for Monthly Income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B5E6B-C077-4969-BC7B-3CB4D961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5554" y="1858779"/>
            <a:ext cx="5436446" cy="4999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F59E9-329A-4B3F-8C5B-41D40F96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38" y="1539239"/>
            <a:ext cx="4931616" cy="3389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EBF73-F387-4BF5-948E-18D90AFB6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726" y="4928582"/>
            <a:ext cx="2832549" cy="19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DE4E-6DAE-435F-9A5F-95CA43D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1AE7-299F-499B-9B36-781365E3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730"/>
            <a:ext cx="10018713" cy="4707923"/>
          </a:xfrm>
        </p:spPr>
        <p:txBody>
          <a:bodyPr>
            <a:normAutofit/>
          </a:bodyPr>
          <a:lstStyle/>
          <a:p>
            <a:r>
              <a:rPr lang="en-US" sz="1800" dirty="0"/>
              <a:t>Performance ratings indicate a fear of giving a low score</a:t>
            </a:r>
          </a:p>
          <a:p>
            <a:r>
              <a:rPr lang="en-US" sz="1800" dirty="0"/>
              <a:t>Sales Representatives have the highest attrition rate, Directors have the lowest</a:t>
            </a:r>
          </a:p>
          <a:p>
            <a:r>
              <a:rPr lang="en-US" sz="1800" dirty="0"/>
              <a:t>Job Level, Total Working Years, and Years at Company have the most impact on Monthly Income</a:t>
            </a:r>
          </a:p>
          <a:p>
            <a:r>
              <a:rPr lang="en-US" sz="1800" dirty="0"/>
              <a:t>Overtime, no stock options, and employees in low level jobs are the biggest drivers of attrition</a:t>
            </a:r>
          </a:p>
          <a:p>
            <a:r>
              <a:rPr lang="en-US" sz="1800" dirty="0"/>
              <a:t>Employees making less that $5,000 per month have the highest attrition rates</a:t>
            </a:r>
          </a:p>
          <a:p>
            <a:r>
              <a:rPr lang="en-US" sz="1800" dirty="0"/>
              <a:t>Employees under 30 are more likely than older counterparts to leave their jobs</a:t>
            </a:r>
          </a:p>
          <a:p>
            <a:r>
              <a:rPr lang="en-US" sz="1800" dirty="0"/>
              <a:t>Employees with less than 5 years at a company or 5 total working years are more likely to leave</a:t>
            </a:r>
          </a:p>
          <a:p>
            <a:r>
              <a:rPr lang="en-US" sz="1800" dirty="0"/>
              <a:t>KNN provides the best prediction model, and correctly identifies employee attrition with 89.97% accuracy</a:t>
            </a:r>
          </a:p>
        </p:txBody>
      </p:sp>
    </p:spTree>
    <p:extLst>
      <p:ext uri="{BB962C8B-B14F-4D97-AF65-F5344CB8AC3E}">
        <p14:creationId xmlns:p14="http://schemas.microsoft.com/office/powerpoint/2010/main" val="30347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6082-1180-48CA-A908-51A93610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7090-9F64-4791-8B2B-C7924750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Utilize R to study employee attrition data and find insights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Identify job and/or role specific trends</a:t>
            </a:r>
          </a:p>
          <a:p>
            <a:pPr lvl="1"/>
            <a:r>
              <a:rPr lang="en-US" dirty="0"/>
              <a:t>Predict employee attrition &amp; monthly salary</a:t>
            </a:r>
          </a:p>
          <a:p>
            <a:pPr lvl="1"/>
            <a:r>
              <a:rPr lang="en-US" dirty="0"/>
              <a:t>Make recommendations for human resources to improve talent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56498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A1B-3D7E-4CCB-A6E6-4173E043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Specific Trends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AC99D-E339-4A45-91F4-D81C3A0D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53" y="1706408"/>
            <a:ext cx="7212228" cy="5151592"/>
          </a:xfrm>
        </p:spPr>
      </p:pic>
    </p:spTree>
    <p:extLst>
      <p:ext uri="{BB962C8B-B14F-4D97-AF65-F5344CB8AC3E}">
        <p14:creationId xmlns:p14="http://schemas.microsoft.com/office/powerpoint/2010/main" val="264811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110A-8EF3-413C-A62B-496207CE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specific trends: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BB4C8-264F-4B9E-B495-DC0B0D98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31" y="1606378"/>
            <a:ext cx="7352271" cy="5251622"/>
          </a:xfrm>
        </p:spPr>
      </p:pic>
    </p:spTree>
    <p:extLst>
      <p:ext uri="{BB962C8B-B14F-4D97-AF65-F5344CB8AC3E}">
        <p14:creationId xmlns:p14="http://schemas.microsoft.com/office/powerpoint/2010/main" val="19286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Impact on Attrition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3236F-D270-4482-B6EE-45D5C3EB2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282" y="1536756"/>
            <a:ext cx="7413042" cy="53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Impact on Attrition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94999-1BF8-4275-8602-1C8166F9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24" y="1519881"/>
            <a:ext cx="7447685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Employee Information on Attrition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02B6C-6ECA-4136-994A-B630DAF6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7" y="1550523"/>
            <a:ext cx="7414054" cy="53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CE1-948B-49D4-8A40-2C44267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impacts Monthly Income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2925E6-A281-4D38-8BCD-4561EA14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662" y="1519471"/>
            <a:ext cx="7408010" cy="53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CE1-948B-49D4-8A40-2C44267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attrition?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E6DB5-1899-4E66-9FA1-F286F330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70" y="1539071"/>
            <a:ext cx="7399059" cy="53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8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218</TotalTime>
  <Words>361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&amp;quot</vt:lpstr>
      <vt:lpstr>Arial</vt:lpstr>
      <vt:lpstr>Calibri</vt:lpstr>
      <vt:lpstr>Corbel</vt:lpstr>
      <vt:lpstr>Parallax</vt:lpstr>
      <vt:lpstr>DDSAnalytics Employee Attrition Analysis</vt:lpstr>
      <vt:lpstr>Introduction </vt:lpstr>
      <vt:lpstr>Employee Specific Trends </vt:lpstr>
      <vt:lpstr>Job specific trends: </vt:lpstr>
      <vt:lpstr>Educational Impact on Attrition </vt:lpstr>
      <vt:lpstr>Job Role Impact on Attrition </vt:lpstr>
      <vt:lpstr>Misc Employee Information on Attrition </vt:lpstr>
      <vt:lpstr>What impacts Monthly Income </vt:lpstr>
      <vt:lpstr>What causes attrition? </vt:lpstr>
      <vt:lpstr>Linear Regression Correlation Matrix </vt:lpstr>
      <vt:lpstr>Model evaluation metrics </vt:lpstr>
      <vt:lpstr>Machine Learning (Naïve Bayes) </vt:lpstr>
      <vt:lpstr>Machine Learning (Fast Naïve Bayes) </vt:lpstr>
      <vt:lpstr>Machine Learning (Logistic Regression) </vt:lpstr>
      <vt:lpstr>Machine Learning (KNN) </vt:lpstr>
      <vt:lpstr>Model evaluation metrics </vt:lpstr>
      <vt:lpstr>Multiple Linear Regression for Monthly Income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DDSAnalytics Employee Attrition Analysis</dc:title>
  <dc:creator>Dustin Bracy</dc:creator>
  <cp:lastModifiedBy>Dustin Bracy</cp:lastModifiedBy>
  <cp:revision>8</cp:revision>
  <dcterms:created xsi:type="dcterms:W3CDTF">2019-12-05T23:45:14Z</dcterms:created>
  <dcterms:modified xsi:type="dcterms:W3CDTF">2019-12-06T03:23:42Z</dcterms:modified>
</cp:coreProperties>
</file>