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8" r:id="rId14"/>
    <p:sldId id="267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1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5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5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80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67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76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97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24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3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4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8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2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2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8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9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2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6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650343-9DDF-44A5-84AF-E0931662B6DA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0F1B02-2E88-408B-AAF0-CA62DE7B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2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403A3-EB59-4D82-AF4D-738C5CCC9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DDSAnalytics</a:t>
            </a:r>
            <a:br>
              <a:rPr lang="en-US" dirty="0"/>
            </a:br>
            <a:r>
              <a:rPr lang="en-US" sz="4000" dirty="0"/>
              <a:t>Employee Attrition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9D67B-AB61-4455-BDE1-5978AD11C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Dustin Bracy</a:t>
            </a:r>
          </a:p>
          <a:p>
            <a:r>
              <a:rPr lang="en-US" dirty="0"/>
              <a:t>12/5/2019</a:t>
            </a:r>
          </a:p>
        </p:txBody>
      </p:sp>
    </p:spTree>
    <p:extLst>
      <p:ext uri="{BB962C8B-B14F-4D97-AF65-F5344CB8AC3E}">
        <p14:creationId xmlns:p14="http://schemas.microsoft.com/office/powerpoint/2010/main" val="150536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6F3B-7423-4370-A65B-527EDD6D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Correlation Matrix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23B95A-26E6-4D23-A8D5-8F5154CBA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254" y="1756546"/>
            <a:ext cx="7117492" cy="510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8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3664-A91F-433A-AB95-7414BF98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metrics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565E7-29BC-4B6F-B4E1-836CDA97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Accuracy: overall, how often is the prediction correct?</a:t>
            </a:r>
          </a:p>
          <a:p>
            <a:r>
              <a:rPr lang="en-US" dirty="0"/>
              <a:t>Sensitivity: How often does it correctly predict attrition?</a:t>
            </a:r>
          </a:p>
          <a:p>
            <a:r>
              <a:rPr lang="en-US" dirty="0"/>
              <a:t>Specificity: How often does it correctly predict retention?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5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6B16B0-E741-4038-BE76-6A8E7EBED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002" y="5653993"/>
            <a:ext cx="8489022" cy="12040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91C1D3-B4EA-4108-980B-2AA2645E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(KNN)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522033-3E13-486B-AFE8-D45FE663E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58875" y="1627168"/>
            <a:ext cx="5744147" cy="4026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BD1418-71E5-4B8C-BBE0-41FEB1DF4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002" y="1623989"/>
            <a:ext cx="2744873" cy="40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7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5655-4C73-4B30-BA5C-2B69D964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(Naïve Bayes)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DF983-B2BC-46A1-9FFA-18AF2BECA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5" y="5467350"/>
            <a:ext cx="5534025" cy="1409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2C813C-A6CB-41FC-854D-ECADE5BFF0FA}"/>
              </a:ext>
            </a:extLst>
          </p:cNvPr>
          <p:cNvSpPr/>
          <p:nvPr/>
        </p:nvSpPr>
        <p:spPr>
          <a:xfrm>
            <a:off x="6657975" y="4229100"/>
            <a:ext cx="48450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&amp;quot"/>
              </a:rPr>
              <a:t>100 iterations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&amp;quot"/>
              </a:rPr>
              <a:t>average performance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&amp;quot"/>
              </a:rPr>
              <a:t>Can predict using all of the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2A95A6-AE8F-4B16-BC54-AE31E4932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331" y="1556950"/>
            <a:ext cx="3497643" cy="53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55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5655-4C73-4B30-BA5C-2B69D964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(Fast Naïve Bayes)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2A5C8-147F-4F73-A1D0-462945CD6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175" y="5457825"/>
            <a:ext cx="5457825" cy="14001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35FEA9-38EE-4849-9858-BFDCB6F2AAF7}"/>
              </a:ext>
            </a:extLst>
          </p:cNvPr>
          <p:cNvSpPr/>
          <p:nvPr/>
        </p:nvSpPr>
        <p:spPr>
          <a:xfrm>
            <a:off x="6734175" y="4134386"/>
            <a:ext cx="54578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100 iterations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Below Average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Better Specificity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Uses only binary features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45255F-95D3-42D7-8C5B-1C8F25AF6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241" y="1556951"/>
            <a:ext cx="3613933" cy="530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60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5655-4C73-4B30-BA5C-2B69D964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(Logistic Regression)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9FB1F-8711-407B-8781-057600517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611" y="1556949"/>
            <a:ext cx="4900430" cy="5301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FE7813-981C-4468-B57C-DBC68ABD1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018" y="1556950"/>
            <a:ext cx="3610593" cy="530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4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3664-A91F-433A-AB95-7414BF98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metrics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565E7-29BC-4B6F-B4E1-836CDA979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14575"/>
            <a:ext cx="10018713" cy="3124201"/>
          </a:xfrm>
        </p:spPr>
        <p:txBody>
          <a:bodyPr/>
          <a:lstStyle/>
          <a:p>
            <a:r>
              <a:rPr lang="en-US" dirty="0"/>
              <a:t>Accuracy: overall, how often is the prediction correct?</a:t>
            </a:r>
          </a:p>
          <a:p>
            <a:r>
              <a:rPr lang="en-US" dirty="0"/>
              <a:t>Sensitivity: How often does it correctly predict attrition?</a:t>
            </a:r>
          </a:p>
          <a:p>
            <a:r>
              <a:rPr lang="en-US" dirty="0"/>
              <a:t>Specificity: How often does it correctly predict retention?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8AD113-DE93-453B-BFCD-23190CA6B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36046"/>
              </p:ext>
            </p:extLst>
          </p:nvPr>
        </p:nvGraphicFramePr>
        <p:xfrm>
          <a:off x="3707827" y="4543425"/>
          <a:ext cx="5571678" cy="1476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3026">
                  <a:extLst>
                    <a:ext uri="{9D8B030D-6E8A-4147-A177-3AD203B41FA5}">
                      <a16:colId xmlns:a16="http://schemas.microsoft.com/office/drawing/2014/main" val="2251181430"/>
                    </a:ext>
                  </a:extLst>
                </a:gridCol>
                <a:gridCol w="1070790">
                  <a:extLst>
                    <a:ext uri="{9D8B030D-6E8A-4147-A177-3AD203B41FA5}">
                      <a16:colId xmlns:a16="http://schemas.microsoft.com/office/drawing/2014/main" val="2370763367"/>
                    </a:ext>
                  </a:extLst>
                </a:gridCol>
                <a:gridCol w="1199285">
                  <a:extLst>
                    <a:ext uri="{9D8B030D-6E8A-4147-A177-3AD203B41FA5}">
                      <a16:colId xmlns:a16="http://schemas.microsoft.com/office/drawing/2014/main" val="2192926600"/>
                    </a:ext>
                  </a:extLst>
                </a:gridCol>
                <a:gridCol w="1188577">
                  <a:extLst>
                    <a:ext uri="{9D8B030D-6E8A-4147-A177-3AD203B41FA5}">
                      <a16:colId xmlns:a16="http://schemas.microsoft.com/office/drawing/2014/main" val="3055144500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Algorithm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Accuracy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Sensitivity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Specificity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37255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KNN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89.97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66.67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88.48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883839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Naïve Bayes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82.38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41.67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91.54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487664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Fast Naïve Bayes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81.99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89.2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993491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Logistic Regression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89.67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43.24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97.32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8620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225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3A9FDB-8990-4D32-9C06-B1A049A8C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72" y="4928582"/>
            <a:ext cx="2832550" cy="19294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A022D5-1CB1-403A-AE8D-03FFF867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for Monthly Income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8B5E6B-C077-4969-BC7B-3CB4D961D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5554" y="1858779"/>
            <a:ext cx="5436446" cy="4999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5F59E9-329A-4B3F-8C5B-41D40F96C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938" y="1539239"/>
            <a:ext cx="4931616" cy="3389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1EBF73-F387-4BF5-948E-18D90AFB6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726" y="4928582"/>
            <a:ext cx="2832549" cy="192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96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DE4E-6DAE-435F-9A5F-95CA43D4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01AE7-299F-499B-9B36-781365E3F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91730"/>
            <a:ext cx="10018713" cy="4707923"/>
          </a:xfrm>
        </p:spPr>
        <p:txBody>
          <a:bodyPr>
            <a:normAutofit/>
          </a:bodyPr>
          <a:lstStyle/>
          <a:p>
            <a:r>
              <a:rPr lang="en-US" sz="1800" dirty="0"/>
              <a:t>Performance ratings indicate a fear of giving a low score</a:t>
            </a:r>
          </a:p>
          <a:p>
            <a:r>
              <a:rPr lang="en-US" sz="1800" dirty="0"/>
              <a:t>Sales Representatives have the highest attrition rate, Directors have the lowest</a:t>
            </a:r>
          </a:p>
          <a:p>
            <a:r>
              <a:rPr lang="en-US" sz="1800" dirty="0"/>
              <a:t>Job Level, Total Working Years, and Years at Company have the most impact on Monthly Income</a:t>
            </a:r>
          </a:p>
          <a:p>
            <a:r>
              <a:rPr lang="en-US" sz="1800" dirty="0"/>
              <a:t>Overtime, no stock options, and employees in low level jobs are the biggest drivers of attrition</a:t>
            </a:r>
          </a:p>
          <a:p>
            <a:r>
              <a:rPr lang="en-US" sz="1800" dirty="0"/>
              <a:t>Employees making less that $5,000 per month have the highest attrition rates</a:t>
            </a:r>
          </a:p>
          <a:p>
            <a:r>
              <a:rPr lang="en-US" sz="1800" dirty="0"/>
              <a:t>Employees under 30 are more likely than older counterparts to leave their jobs</a:t>
            </a:r>
          </a:p>
          <a:p>
            <a:r>
              <a:rPr lang="en-US" sz="1800" dirty="0"/>
              <a:t>Employees with less than 5 years at a company or 5 total working years are more likely to leave</a:t>
            </a:r>
          </a:p>
          <a:p>
            <a:r>
              <a:rPr lang="en-US" sz="1800" dirty="0"/>
              <a:t>KNN provides the best prediction model, and correctly identifies employee attrition with 89.97% accuracy</a:t>
            </a:r>
          </a:p>
        </p:txBody>
      </p:sp>
    </p:spTree>
    <p:extLst>
      <p:ext uri="{BB962C8B-B14F-4D97-AF65-F5344CB8AC3E}">
        <p14:creationId xmlns:p14="http://schemas.microsoft.com/office/powerpoint/2010/main" val="303475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6082-1180-48CA-A908-51A93610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E7090-9F64-4791-8B2B-C79247501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Method:</a:t>
            </a:r>
          </a:p>
          <a:p>
            <a:pPr lvl="1"/>
            <a:r>
              <a:rPr lang="en-US" dirty="0"/>
              <a:t>Utilize R to study employee attrition data and find insights</a:t>
            </a:r>
          </a:p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Identify job and/or role specific trends</a:t>
            </a:r>
          </a:p>
          <a:p>
            <a:pPr lvl="1"/>
            <a:r>
              <a:rPr lang="en-US" dirty="0"/>
              <a:t>Predict employee attrition &amp; monthly salary</a:t>
            </a:r>
          </a:p>
          <a:p>
            <a:pPr lvl="1"/>
            <a:r>
              <a:rPr lang="en-US" dirty="0"/>
              <a:t>Make recommendations for human resources to improve talent management</a:t>
            </a:r>
          </a:p>
        </p:txBody>
      </p:sp>
    </p:spTree>
    <p:extLst>
      <p:ext uri="{BB962C8B-B14F-4D97-AF65-F5344CB8AC3E}">
        <p14:creationId xmlns:p14="http://schemas.microsoft.com/office/powerpoint/2010/main" val="156498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DA1B-3D7E-4CCB-A6E6-4173E043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Specific Trends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DAC99D-E339-4A45-91F4-D81C3A0DC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53" y="1706408"/>
            <a:ext cx="7212228" cy="5151592"/>
          </a:xfrm>
        </p:spPr>
      </p:pic>
    </p:spTree>
    <p:extLst>
      <p:ext uri="{BB962C8B-B14F-4D97-AF65-F5344CB8AC3E}">
        <p14:creationId xmlns:p14="http://schemas.microsoft.com/office/powerpoint/2010/main" val="264811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110A-8EF3-413C-A62B-496207CE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specific trends: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BB4C8-264F-4B9E-B495-DC0B0D980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531" y="1606378"/>
            <a:ext cx="7352271" cy="5251622"/>
          </a:xfrm>
        </p:spPr>
      </p:pic>
    </p:spTree>
    <p:extLst>
      <p:ext uri="{BB962C8B-B14F-4D97-AF65-F5344CB8AC3E}">
        <p14:creationId xmlns:p14="http://schemas.microsoft.com/office/powerpoint/2010/main" val="192861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2E23-758A-4F91-BE7A-BDFE66AA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Impact on Attrition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F3236F-D270-4482-B6EE-45D5C3EB2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282" y="1536756"/>
            <a:ext cx="7413042" cy="532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5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2E23-758A-4F91-BE7A-BDFE66AA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Role Impact on Attrition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C94999-1BF8-4275-8602-1C8166F96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824" y="1519881"/>
            <a:ext cx="7447685" cy="53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2E23-758A-4F91-BE7A-BDFE66AA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Employee Information on Attrition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02B6C-6ECA-4136-994A-B630DAF64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627" y="1550523"/>
            <a:ext cx="7414054" cy="530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6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0CE1-948B-49D4-8A40-2C442671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impacts Monthly Income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2925E6-A281-4D38-8BCD-4561EA14D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662" y="1519471"/>
            <a:ext cx="7408010" cy="53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9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0CE1-948B-49D4-8A40-2C442671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causes attrition?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E6DB5-1899-4E66-9FA1-F286F330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470" y="1539071"/>
            <a:ext cx="7399059" cy="531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83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92</TotalTime>
  <Words>361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&amp;quot</vt:lpstr>
      <vt:lpstr>Arial</vt:lpstr>
      <vt:lpstr>Calibri</vt:lpstr>
      <vt:lpstr>Corbel</vt:lpstr>
      <vt:lpstr>Parallax</vt:lpstr>
      <vt:lpstr>DDSAnalytics Employee Attrition Analysis</vt:lpstr>
      <vt:lpstr>Introduction </vt:lpstr>
      <vt:lpstr>Employee Specific Trends </vt:lpstr>
      <vt:lpstr>Job specific trends: </vt:lpstr>
      <vt:lpstr>Educational Impact on Attrition </vt:lpstr>
      <vt:lpstr>Job Role Impact on Attrition </vt:lpstr>
      <vt:lpstr>Misc Employee Information on Attrition </vt:lpstr>
      <vt:lpstr>What impacts Monthly Income </vt:lpstr>
      <vt:lpstr>What causes attrition? </vt:lpstr>
      <vt:lpstr>Linear Regression Correlation Matrix </vt:lpstr>
      <vt:lpstr>Model evaluation metrics </vt:lpstr>
      <vt:lpstr>Machine Learning (KNN) </vt:lpstr>
      <vt:lpstr>Machine Learning (Naïve Bayes) </vt:lpstr>
      <vt:lpstr>Machine Learning (Fast Naïve Bayes) </vt:lpstr>
      <vt:lpstr>Machine Learning (Logistic Regression) </vt:lpstr>
      <vt:lpstr>Model evaluation metrics </vt:lpstr>
      <vt:lpstr>Multiple Linear Regression for Monthly Income 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DDSAnalytics Employee Attrition Analysis</dc:title>
  <dc:creator>Dustin Bracy</dc:creator>
  <cp:lastModifiedBy>Dustin Bracy</cp:lastModifiedBy>
  <cp:revision>6</cp:revision>
  <dcterms:created xsi:type="dcterms:W3CDTF">2019-12-05T23:45:14Z</dcterms:created>
  <dcterms:modified xsi:type="dcterms:W3CDTF">2019-12-06T01:17:40Z</dcterms:modified>
</cp:coreProperties>
</file>