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73" r:id="rId4"/>
    <p:sldId id="275" r:id="rId5"/>
    <p:sldId id="259" r:id="rId6"/>
    <p:sldId id="274" r:id="rId7"/>
    <p:sldId id="258" r:id="rId8"/>
    <p:sldId id="260" r:id="rId9"/>
    <p:sldId id="261" r:id="rId10"/>
    <p:sldId id="262" r:id="rId11"/>
    <p:sldId id="265" r:id="rId12"/>
    <p:sldId id="266" r:id="rId13"/>
    <p:sldId id="267" r:id="rId14"/>
    <p:sldId id="263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731" autoAdjust="0"/>
  </p:normalViewPr>
  <p:slideViewPr>
    <p:cSldViewPr snapToGrid="0">
      <p:cViewPr varScale="1">
        <p:scale>
          <a:sx n="50" d="100"/>
          <a:sy n="50" d="100"/>
        </p:scale>
        <p:origin x="1740" y="4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D5E34-5871-4249-913E-D69CD2F5B120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6A022-9899-462F-AF11-091E7F58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980/hug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nytimes.com/interactive/2012/02/13/us/politics/2013-budget-proposal-graphic.html?_r=0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ost.ocks.org/mike/nation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v/education/" TargetMode="External"/><Relationship Id="rId7" Type="http://schemas.openxmlformats.org/officeDocument/2006/relationships/hyperlink" Target="https://data.cityofmadison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gapminder.org/data/" TargetMode="External"/><Relationship Id="rId5" Type="http://schemas.openxmlformats.org/officeDocument/2006/relationships/hyperlink" Target="http://www.bls.gov/" TargetMode="External"/><Relationship Id="rId4" Type="http://schemas.openxmlformats.org/officeDocument/2006/relationships/hyperlink" Target="http://www.census.gov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Circles have a center x, y and a radius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1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Rect</a:t>
            </a:r>
            <a:r>
              <a:rPr lang="en-US" baseline="0" dirty="0" smtClean="0"/>
              <a:t> – x, y, width, height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SVG concepts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 apply classes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Layering</a:t>
            </a:r>
            <a:r>
              <a:rPr lang="en-US" baseline="0" dirty="0" smtClean="0"/>
              <a:t> -&gt; no z-index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2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ways:</a:t>
            </a:r>
            <a:r>
              <a:rPr lang="en-US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Increased conceptualization of large numbers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National Budgets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Planet Sizes</a:t>
            </a:r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337500" lvl="1" indent="0">
              <a:buNone/>
            </a:pPr>
            <a:r>
              <a:rPr lang="en-US" dirty="0" smtClean="0">
                <a:hlinkClick r:id="rId3"/>
              </a:rPr>
              <a:t>http://xkcd.com/980/huge</a:t>
            </a:r>
            <a:endParaRPr lang="en-US" dirty="0" smtClean="0"/>
          </a:p>
          <a:p>
            <a:pPr marL="337500" lvl="1" indent="0">
              <a:buNone/>
            </a:pPr>
            <a:r>
              <a:rPr lang="en-US" dirty="0" smtClean="0">
                <a:hlinkClick r:id="rId4"/>
              </a:rPr>
              <a:t>http://www.nytimes.com/interactive/2012/02/13/us/politics/2013-budget-proposal-graphic.html?_r=0</a:t>
            </a:r>
            <a:endParaRPr lang="en-US" dirty="0" smtClean="0"/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685800" lvl="1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9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Allows for meaning to be attached to large datasets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Gapminder</a:t>
            </a:r>
            <a:r>
              <a:rPr lang="en-US" baseline="0" dirty="0" smtClean="0"/>
              <a:t> </a:t>
            </a:r>
            <a:r>
              <a:rPr lang="en-US" baseline="0" dirty="0" smtClean="0"/>
              <a:t>data</a:t>
            </a:r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27675" indent="0">
              <a:buNone/>
            </a:pPr>
            <a:r>
              <a:rPr lang="en-US" sz="1200" dirty="0" smtClean="0">
                <a:hlinkClick r:id="rId3"/>
              </a:rPr>
              <a:t>http://bost.ocks.org/mike/nations/</a:t>
            </a:r>
            <a:endParaRPr lang="en-US" sz="1200" dirty="0" smtClean="0"/>
          </a:p>
          <a:p>
            <a:pPr marL="27675" indent="0">
              <a:buNone/>
            </a:pPr>
            <a:endParaRPr lang="en-US" sz="1200" dirty="0" smtClean="0"/>
          </a:p>
          <a:p>
            <a:endParaRPr lang="en-US" dirty="0" smtClean="0"/>
          </a:p>
          <a:p>
            <a:r>
              <a:rPr lang="en-US" dirty="0" smtClean="0"/>
              <a:t>We can use visuals to</a:t>
            </a:r>
            <a:r>
              <a:rPr lang="en-US" baseline="0" dirty="0" smtClean="0"/>
              <a:t> give meaning to data that’s too abstract to understand. This understanding creates perspective.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Examples: </a:t>
            </a:r>
          </a:p>
          <a:p>
            <a:r>
              <a:rPr lang="en-US" baseline="0" dirty="0" smtClean="0"/>
              <a:t>Federal budget numbers</a:t>
            </a:r>
          </a:p>
          <a:p>
            <a:r>
              <a:rPr lang="en-US" baseline="0" dirty="0" smtClean="0"/>
              <a:t>Planet Sized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Examples: </a:t>
            </a:r>
          </a:p>
          <a:p>
            <a:r>
              <a:rPr lang="en-US" baseline="0" dirty="0" smtClean="0"/>
              <a:t>http://xkcd.com/980/huge</a:t>
            </a:r>
          </a:p>
          <a:p>
            <a:r>
              <a:rPr lang="en-US" baseline="0" dirty="0" smtClean="0"/>
              <a:t>- Money from 1$ to National Budget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http://bost.ocks.org/mike/nations/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D3 representation of </a:t>
            </a:r>
            <a:r>
              <a:rPr lang="en-US" baseline="0" dirty="0" err="1" smtClean="0"/>
              <a:t>Gapminder</a:t>
            </a:r>
            <a:r>
              <a:rPr lang="en-US" baseline="0" dirty="0" smtClean="0"/>
              <a:t> data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200 years that changed the world (</a:t>
            </a:r>
            <a:r>
              <a:rPr lang="en-US" baseline="0" dirty="0" err="1" smtClean="0"/>
              <a:t>Gapminder</a:t>
            </a:r>
            <a:r>
              <a:rPr lang="en-US" baseline="0" dirty="0" smtClean="0"/>
              <a:t>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www.bit.ly/c6ItL7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Additional Representations</a:t>
            </a:r>
          </a:p>
          <a:p>
            <a:r>
              <a:rPr lang="en-US" baseline="0" dirty="0" smtClean="0"/>
              <a:t>-  https://github.com/mbostock/d3/wiki/Gallery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26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Mint</a:t>
            </a:r>
            <a:endParaRPr lang="en-US" baseline="0" dirty="0" smtClean="0"/>
          </a:p>
          <a:p>
            <a:r>
              <a:rPr lang="en-US" baseline="0" dirty="0" smtClean="0"/>
              <a:t>Khan Academy</a:t>
            </a:r>
          </a:p>
          <a:p>
            <a:r>
              <a:rPr lang="en-US" baseline="0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5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amount of data available</a:t>
            </a:r>
            <a:r>
              <a:rPr lang="en-US" baseline="0" dirty="0" smtClean="0"/>
              <a:t> to humanity is huge. 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Eric Schmidt claims that we are creating as much data in two days as humanity has created up until 2003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IBM claims that we create 2.5 Quintillion Bytes of data every day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SINTEF </a:t>
            </a:r>
            <a:r>
              <a:rPr lang="en-US" dirty="0" smtClean="0"/>
              <a:t>claims that 90%</a:t>
            </a:r>
            <a:r>
              <a:rPr lang="en-US" baseline="0" dirty="0" smtClean="0"/>
              <a:t> of the our current data was created in the last two years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Governments and research organizations are opening up their data sets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http://www.data.gov/education/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http://www.census.gov/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http://www.bls.gov/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http://www.gapminder.org/data/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https://data.cityofmadison.com/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from Social Media sites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Marketing and Tracking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Internet of Things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Logging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A/B Tests and Usage Data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Sources: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http://www.storagenewsletter.com/rubriques/market-reportsresearch/ibm-cmo-study/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http://www.sciencedaily.com/releases/2013/05/130522085217.htm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Stands</a:t>
            </a:r>
            <a:r>
              <a:rPr lang="en-US" baseline="0" dirty="0" smtClean="0"/>
              <a:t> for </a:t>
            </a:r>
            <a:r>
              <a:rPr lang="en-US" dirty="0" smtClean="0"/>
              <a:t>Data Driven Documents</a:t>
            </a:r>
          </a:p>
          <a:p>
            <a:endParaRPr lang="en-US" dirty="0" smtClean="0"/>
          </a:p>
          <a:p>
            <a:r>
              <a:rPr lang="en-US" dirty="0" smtClean="0"/>
              <a:t>Invented by Mike </a:t>
            </a:r>
            <a:r>
              <a:rPr lang="en-US" dirty="0" err="1" smtClean="0"/>
              <a:t>Bostock</a:t>
            </a:r>
            <a:r>
              <a:rPr lang="en-US" dirty="0" smtClean="0"/>
              <a:t> in 2011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NY Times -&gt; Where you’ll find some nice Data </a:t>
            </a:r>
            <a:r>
              <a:rPr lang="en-US" baseline="0" dirty="0" smtClean="0"/>
              <a:t>Vis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toolbox for creating</a:t>
            </a:r>
            <a:r>
              <a:rPr lang="en-US" baseline="0" dirty="0" smtClean="0"/>
              <a:t> data visualizations on the web using JavaScript (usually in SVG)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Doesn’t render canned visuals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Uses web standards like SVG, JavaScript</a:t>
            </a:r>
            <a:r>
              <a:rPr lang="en-US" baseline="0" dirty="0" smtClean="0"/>
              <a:t>, etc…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Comes from a history of plugin based tools like </a:t>
            </a:r>
            <a:r>
              <a:rPr lang="en-US" baseline="0" dirty="0" err="1" smtClean="0"/>
              <a:t>prefuse</a:t>
            </a:r>
            <a:r>
              <a:rPr lang="en-US" baseline="0" dirty="0" smtClean="0"/>
              <a:t> and </a:t>
            </a:r>
            <a:r>
              <a:rPr lang="en-US" baseline="0" dirty="0" smtClean="0"/>
              <a:t>Flare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Supports a large number of types of visuals,</a:t>
            </a:r>
            <a:r>
              <a:rPr lang="en-US" baseline="0" dirty="0" smtClean="0"/>
              <a:t> including maps and animations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3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D3 excels at creating interactive web visualizations in SVG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Includes tools for creating lots of common data </a:t>
            </a:r>
            <a:r>
              <a:rPr lang="en-US" baseline="0" dirty="0" err="1" smtClean="0"/>
              <a:t>vizualizations</a:t>
            </a:r>
            <a:r>
              <a:rPr lang="en-US" baseline="0" dirty="0" smtClean="0"/>
              <a:t>, including Geo Maps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web based so it’s easy to embed in web apps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no stupid plugins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free and Open Source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7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D3 has a steep learning curve</a:t>
            </a:r>
          </a:p>
          <a:p>
            <a:endParaRPr lang="en-US" dirty="0" smtClean="0"/>
          </a:p>
          <a:p>
            <a:r>
              <a:rPr lang="en-US" dirty="0" smtClean="0"/>
              <a:t>Doesn’t include</a:t>
            </a:r>
            <a:r>
              <a:rPr lang="en-US" baseline="0" dirty="0" smtClean="0"/>
              <a:t> any pre-canned visuals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Doesn’t support older browsers (no IE 8)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Best for SVG, not bitmaps or canvas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Doesn’t hide root data (because JavaScript)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6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SVG = Scalable Vector</a:t>
            </a:r>
            <a:r>
              <a:rPr lang="en-US" baseline="0" dirty="0" smtClean="0"/>
              <a:t> Graphics</a:t>
            </a:r>
          </a:p>
          <a:p>
            <a:endParaRPr lang="en-US" baseline="0" dirty="0" smtClean="0"/>
          </a:p>
          <a:p>
            <a:r>
              <a:rPr lang="en-US" baseline="0" dirty="0" smtClean="0"/>
              <a:t>Vector, math based as opposed to bitmap based like JPEG or PNG</a:t>
            </a:r>
          </a:p>
          <a:p>
            <a:r>
              <a:rPr lang="en-US" baseline="0" dirty="0" smtClean="0"/>
              <a:t>HTML Based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several</a:t>
            </a:r>
            <a:r>
              <a:rPr lang="en-US" baseline="0" dirty="0" smtClean="0"/>
              <a:t> basic SVG shapes, including circles, ellipses, rectangles, and lines</a:t>
            </a:r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4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2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3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2099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91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8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2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73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5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1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5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9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2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971B23-299D-4CF4-B59D-A17DAEBDFBC2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43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dustinewers/" TargetMode="External"/><Relationship Id="rId2" Type="http://schemas.openxmlformats.org/officeDocument/2006/relationships/hyperlink" Target="http://www.dustinewer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stinEwers/D3-DotNetMVC-Demo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ta.gov/" TargetMode="External"/><Relationship Id="rId3" Type="http://schemas.openxmlformats.org/officeDocument/2006/relationships/hyperlink" Target="http://d3js.org/" TargetMode="External"/><Relationship Id="rId7" Type="http://schemas.openxmlformats.org/officeDocument/2006/relationships/hyperlink" Target="http://www.gapminder.org/data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lignedleft.com/tutorials/d3/" TargetMode="External"/><Relationship Id="rId5" Type="http://schemas.openxmlformats.org/officeDocument/2006/relationships/hyperlink" Target="http://shop.oreilly.com/product/0636920026938.do" TargetMode="External"/><Relationship Id="rId10" Type="http://schemas.openxmlformats.org/officeDocument/2006/relationships/hyperlink" Target="https://data.cityofmadison.com/" TargetMode="External"/><Relationship Id="rId4" Type="http://schemas.openxmlformats.org/officeDocument/2006/relationships/hyperlink" Target="http://bost.ocks.org/mike/" TargetMode="External"/><Relationship Id="rId9" Type="http://schemas.openxmlformats.org/officeDocument/2006/relationships/hyperlink" Target="http://www.bls.gov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980/hu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kepler.nasa.gov/multimedia/artwork/diagrams/?ImageID=12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ost.ocks.org/mike/nation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interactive/2013/05/25/sunday-review/corporate-tax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sondavies.com/maps/countries-by-area/" TargetMode="External"/><Relationship Id="rId4" Type="http://schemas.openxmlformats.org/officeDocument/2006/relationships/hyperlink" Target="http://www.koalastothemax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2339"/>
            <a:ext cx="9144000" cy="1371601"/>
          </a:xfrm>
        </p:spPr>
        <p:txBody>
          <a:bodyPr>
            <a:noAutofit/>
          </a:bodyPr>
          <a:lstStyle/>
          <a:p>
            <a:r>
              <a:rPr lang="en-US" sz="6600" b="1" dirty="0">
                <a:effectLst/>
              </a:rPr>
              <a:t>Telling Stories with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11122"/>
            <a:ext cx="9144000" cy="787400"/>
          </a:xfrm>
        </p:spPr>
        <p:txBody>
          <a:bodyPr>
            <a:noAutofit/>
          </a:bodyPr>
          <a:lstStyle/>
          <a:p>
            <a:r>
              <a:rPr lang="en-US" sz="2800" b="1" dirty="0">
                <a:effectLst/>
              </a:rPr>
              <a:t>Interactive Data Visualizations with D3.js and </a:t>
            </a:r>
            <a:r>
              <a:rPr lang="en-US" sz="2800" b="1" dirty="0" err="1">
                <a:effectLst/>
              </a:rPr>
              <a:t>ASP.Net</a:t>
            </a:r>
            <a:endParaRPr lang="en-US" sz="2800" b="1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88340"/>
            <a:ext cx="8378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Dustin Ewers</a:t>
            </a:r>
          </a:p>
          <a:p>
            <a:r>
              <a:rPr lang="en-US" sz="2400" dirty="0"/>
              <a:t>Twitter: @</a:t>
            </a:r>
            <a:r>
              <a:rPr lang="en-US" sz="2400" dirty="0" err="1"/>
              <a:t>DustinJEwers</a:t>
            </a:r>
            <a:endParaRPr lang="en-US" sz="2400" dirty="0"/>
          </a:p>
          <a:p>
            <a:r>
              <a:rPr lang="en-US" sz="2400" dirty="0"/>
              <a:t>Website: </a:t>
            </a:r>
            <a:r>
              <a:rPr lang="en-US" sz="2400" dirty="0">
                <a:hlinkClick r:id="rId2"/>
              </a:rPr>
              <a:t>www.dustinewers.com</a:t>
            </a:r>
            <a:endParaRPr lang="en-US" sz="2400" dirty="0"/>
          </a:p>
          <a:p>
            <a:r>
              <a:rPr lang="en-US" sz="2400" dirty="0"/>
              <a:t>LinkedIn: </a:t>
            </a:r>
            <a:r>
              <a:rPr lang="en-US" sz="2400" dirty="0">
                <a:hlinkClick r:id="rId3"/>
              </a:rPr>
              <a:t>www.linkedin.com/in/dustinewers/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43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D3.js?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Enough 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7" y="2156587"/>
            <a:ext cx="3843791" cy="1458151"/>
          </a:xfrm>
        </p:spPr>
        <p:txBody>
          <a:bodyPr/>
          <a:lstStyle/>
          <a:p>
            <a:pPr marL="27675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68" y="2042287"/>
            <a:ext cx="8879879" cy="37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Rectangle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9" y="2082800"/>
            <a:ext cx="8886781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57" y="2850051"/>
            <a:ext cx="9029700" cy="617050"/>
          </a:xfrm>
        </p:spPr>
        <p:txBody>
          <a:bodyPr/>
          <a:lstStyle/>
          <a:p>
            <a:pPr marL="27675" indent="0" algn="ctr">
              <a:buNone/>
            </a:pP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github.com/DustinEwers/D3-DotNetMVC-Demos</a:t>
            </a:r>
            <a:endParaRPr lang="en-US" sz="2800" dirty="0" smtClean="0"/>
          </a:p>
          <a:p>
            <a:pPr marL="27675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Resources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81" y="1580050"/>
            <a:ext cx="7774884" cy="3650351"/>
          </a:xfrm>
        </p:spPr>
        <p:txBody>
          <a:bodyPr>
            <a:noAutofit/>
          </a:bodyPr>
          <a:lstStyle/>
          <a:p>
            <a:pPr marL="27675" indent="0">
              <a:buNone/>
            </a:pPr>
            <a:r>
              <a:rPr lang="en-US" dirty="0" smtClean="0"/>
              <a:t>Info About D3.js: </a:t>
            </a:r>
          </a:p>
          <a:p>
            <a:pPr marL="27675" indent="0">
              <a:buNone/>
            </a:pPr>
            <a:r>
              <a:rPr lang="en-US" dirty="0">
                <a:hlinkClick r:id="rId3"/>
              </a:rPr>
              <a:t>http://d3js.org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hlinkClick r:id="rId4"/>
              </a:rPr>
              <a:t>http://bost.ocks.org/mike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hlinkClick r:id="rId5"/>
              </a:rPr>
              <a:t>Interactive Data Visualization for the Web</a:t>
            </a:r>
            <a:endParaRPr lang="en-US" dirty="0"/>
          </a:p>
          <a:p>
            <a:pPr marL="27675" indent="0">
              <a:buNone/>
            </a:pPr>
            <a:r>
              <a:rPr lang="en-US" dirty="0">
                <a:hlinkClick r:id="rId6"/>
              </a:rPr>
              <a:t>http://alignedleft.com/tutorials/d3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7675" indent="0">
              <a:buNone/>
            </a:pPr>
            <a:endParaRPr lang="en-US" dirty="0" smtClean="0"/>
          </a:p>
          <a:p>
            <a:pPr marL="27675" indent="0">
              <a:buNone/>
            </a:pPr>
            <a:r>
              <a:rPr lang="en-US" dirty="0" smtClean="0"/>
              <a:t>Datasets: </a:t>
            </a:r>
          </a:p>
          <a:p>
            <a:pPr marL="27675" indent="0">
              <a:buNone/>
            </a:pPr>
            <a:r>
              <a:rPr lang="en-US" dirty="0">
                <a:effectLst/>
                <a:hlinkClick r:id="rId7"/>
              </a:rPr>
              <a:t>http://www.gapminder.org/data</a:t>
            </a:r>
            <a:r>
              <a:rPr lang="en-US" dirty="0" smtClean="0">
                <a:effectLst/>
                <a:hlinkClick r:id="rId7"/>
              </a:rPr>
              <a:t>/</a:t>
            </a:r>
            <a:endParaRPr lang="en-US" dirty="0"/>
          </a:p>
          <a:p>
            <a:pPr marL="27675" indent="0">
              <a:buNone/>
            </a:pPr>
            <a:r>
              <a:rPr lang="en-US" dirty="0">
                <a:hlinkClick r:id="rId8"/>
              </a:rPr>
              <a:t>http://www.data.gov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effectLst/>
                <a:hlinkClick r:id="rId9"/>
              </a:rPr>
              <a:t>http://www.bls.gov/</a:t>
            </a:r>
            <a:endParaRPr lang="en-US" dirty="0">
              <a:effectLst/>
            </a:endParaRPr>
          </a:p>
          <a:p>
            <a:pPr marL="27675" indent="0">
              <a:buNone/>
            </a:pPr>
            <a:r>
              <a:rPr lang="en-US" dirty="0" smtClean="0">
                <a:effectLst/>
                <a:hlinkClick r:id="rId10"/>
              </a:rPr>
              <a:t>https</a:t>
            </a:r>
            <a:r>
              <a:rPr lang="en-US" dirty="0">
                <a:effectLst/>
                <a:hlinkClick r:id="rId10"/>
              </a:rPr>
              <a:t>://data.cityofmadison.com/</a:t>
            </a:r>
            <a:endParaRPr lang="en-US" dirty="0">
              <a:effectLst/>
            </a:endParaRPr>
          </a:p>
          <a:p>
            <a:pPr marL="27675" indent="0">
              <a:buNone/>
            </a:pPr>
            <a:endParaRPr lang="en-US" dirty="0"/>
          </a:p>
          <a:p>
            <a:pPr marL="276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046" y="132036"/>
            <a:ext cx="7765322" cy="1059350"/>
          </a:xfrm>
        </p:spPr>
        <p:txBody>
          <a:bodyPr>
            <a:normAutofit/>
          </a:bodyPr>
          <a:lstStyle/>
          <a:p>
            <a:r>
              <a:rPr lang="en-US" sz="6000" dirty="0"/>
              <a:t>Roadmap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40846" y="1191386"/>
            <a:ext cx="7765322" cy="5565013"/>
          </a:xfrm>
        </p:spPr>
        <p:txBody>
          <a:bodyPr>
            <a:noAutofit/>
          </a:bodyPr>
          <a:lstStyle/>
          <a:p>
            <a:r>
              <a:rPr lang="en-US" sz="2400" dirty="0" smtClean="0"/>
              <a:t>Why Data Visualization?</a:t>
            </a:r>
          </a:p>
          <a:p>
            <a:r>
              <a:rPr lang="en-US" sz="2400" dirty="0" smtClean="0"/>
              <a:t>What is D3.js?</a:t>
            </a:r>
          </a:p>
          <a:p>
            <a:r>
              <a:rPr lang="en-US" sz="2400" dirty="0" smtClean="0"/>
              <a:t>Why D3.js?</a:t>
            </a:r>
          </a:p>
          <a:p>
            <a:r>
              <a:rPr lang="en-US" sz="2400" dirty="0" smtClean="0"/>
              <a:t>Why not D3.js?</a:t>
            </a:r>
          </a:p>
          <a:p>
            <a:r>
              <a:rPr lang="en-US" sz="2400" dirty="0" smtClean="0"/>
              <a:t>Just enough SVG</a:t>
            </a:r>
            <a:endParaRPr lang="en-US" sz="2400" dirty="0" smtClean="0"/>
          </a:p>
          <a:p>
            <a:r>
              <a:rPr lang="en-US" sz="2400" dirty="0" smtClean="0"/>
              <a:t>Demos</a:t>
            </a:r>
            <a:endParaRPr lang="en-US" sz="2400" dirty="0" smtClean="0"/>
          </a:p>
          <a:p>
            <a:pPr lvl="1"/>
            <a:r>
              <a:rPr lang="en-US" sz="2200" dirty="0" smtClean="0"/>
              <a:t>Using D3.js with ASP.NET</a:t>
            </a:r>
            <a:endParaRPr lang="en-US" sz="2200" dirty="0" smtClean="0"/>
          </a:p>
          <a:p>
            <a:pPr lvl="1"/>
            <a:r>
              <a:rPr lang="en-US" sz="2200" dirty="0" smtClean="0"/>
              <a:t>Building Charts in D3.js</a:t>
            </a:r>
          </a:p>
          <a:p>
            <a:pPr lvl="1"/>
            <a:r>
              <a:rPr lang="en-US" sz="2200" dirty="0" smtClean="0"/>
              <a:t>Building </a:t>
            </a:r>
            <a:r>
              <a:rPr lang="en-US" sz="2200" dirty="0" smtClean="0"/>
              <a:t>Different Types of </a:t>
            </a:r>
            <a:r>
              <a:rPr lang="en-US" sz="2200" dirty="0" smtClean="0"/>
              <a:t>Visualizations</a:t>
            </a:r>
          </a:p>
          <a:p>
            <a:r>
              <a:rPr lang="en-US" sz="2600" dirty="0" smtClean="0"/>
              <a:t>Resources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0752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Why Data Visualization? 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07" y="1689717"/>
            <a:ext cx="8534400" cy="477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600"/>
            <a:ext cx="9144000" cy="970450"/>
          </a:xfrm>
        </p:spPr>
        <p:txBody>
          <a:bodyPr>
            <a:noAutofit/>
          </a:bodyPr>
          <a:lstStyle/>
          <a:p>
            <a:r>
              <a:rPr lang="en-US" sz="4800" dirty="0" smtClean="0"/>
              <a:t>Data Visualization </a:t>
            </a:r>
            <a:r>
              <a:rPr lang="en-US" sz="4800" dirty="0" smtClean="0"/>
              <a:t>Adds </a:t>
            </a:r>
            <a:r>
              <a:rPr lang="en-US" sz="4800" dirty="0" smtClean="0"/>
              <a:t>Meaning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046" y="4127499"/>
            <a:ext cx="7765322" cy="2540001"/>
          </a:xfrm>
        </p:spPr>
        <p:txBody>
          <a:bodyPr>
            <a:normAutofit fontScale="85000" lnSpcReduction="20000"/>
          </a:bodyPr>
          <a:lstStyle/>
          <a:p>
            <a:pPr marL="337500" lvl="1" indent="0">
              <a:buNone/>
            </a:pPr>
            <a:endParaRPr lang="en-US" dirty="0" smtClean="0">
              <a:hlinkClick r:id="rId3"/>
            </a:endParaRPr>
          </a:p>
          <a:p>
            <a:pPr marL="337500" lvl="1" indent="0">
              <a:buNone/>
            </a:pPr>
            <a:endParaRPr lang="en-US" dirty="0">
              <a:hlinkClick r:id="rId3"/>
            </a:endParaRPr>
          </a:p>
          <a:p>
            <a:pPr marL="337500" lvl="1" indent="0">
              <a:buNone/>
            </a:pPr>
            <a:endParaRPr lang="en-US" dirty="0" smtClean="0">
              <a:hlinkClick r:id="rId3"/>
            </a:endParaRPr>
          </a:p>
          <a:p>
            <a:pPr marL="337500" lvl="1" indent="0">
              <a:buNone/>
            </a:pPr>
            <a:endParaRPr lang="en-US" dirty="0">
              <a:hlinkClick r:id="rId3"/>
            </a:endParaRPr>
          </a:p>
          <a:p>
            <a:pPr marL="337500" lvl="1" indent="0">
              <a:buNone/>
            </a:pPr>
            <a:endParaRPr lang="en-US" dirty="0" smtClean="0">
              <a:hlinkClick r:id="rId3"/>
            </a:endParaRPr>
          </a:p>
          <a:p>
            <a:pPr marL="337500" lvl="1" indent="0">
              <a:buNone/>
            </a:pPr>
            <a:endParaRPr lang="en-US" dirty="0">
              <a:hlinkClick r:id="rId3"/>
            </a:endParaRPr>
          </a:p>
          <a:p>
            <a:pPr marL="337500" lvl="1" indent="0">
              <a:buNone/>
            </a:pPr>
            <a:endParaRPr lang="en-US" dirty="0" smtClean="0">
              <a:hlinkClick r:id="rId3"/>
            </a:endParaRPr>
          </a:p>
          <a:p>
            <a:pPr marL="337500" lvl="1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4"/>
              </a:rPr>
              <a:t>http://kepler.nasa.gov/multimedia/artwork/diagrams/?</a:t>
            </a:r>
            <a:r>
              <a:rPr lang="en-US" dirty="0" smtClean="0">
                <a:hlinkClick r:id="rId4"/>
              </a:rPr>
              <a:t>ImageID=123</a:t>
            </a: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17" y="1072050"/>
            <a:ext cx="8793366" cy="47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3203"/>
            <a:ext cx="9144000" cy="727838"/>
          </a:xfrm>
        </p:spPr>
        <p:txBody>
          <a:bodyPr>
            <a:noAutofit/>
          </a:bodyPr>
          <a:lstStyle/>
          <a:p>
            <a:r>
              <a:rPr lang="en-US" sz="4500" dirty="0"/>
              <a:t>Data Visualization can Tell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57" y="6426200"/>
            <a:ext cx="8925686" cy="318147"/>
          </a:xfrm>
        </p:spPr>
        <p:txBody>
          <a:bodyPr>
            <a:noAutofit/>
          </a:bodyPr>
          <a:lstStyle/>
          <a:p>
            <a:pPr marL="27675" indent="0">
              <a:buNone/>
            </a:pP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://bost.ocks.org/mike/nations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marL="27675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051938"/>
            <a:ext cx="8407400" cy="52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40" y="1314450"/>
            <a:ext cx="8865133" cy="72783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sz="3300" dirty="0"/>
              <a:t>Visualization</a:t>
            </a:r>
            <a:r>
              <a:rPr lang="en-US" dirty="0"/>
              <a:t> </a:t>
            </a:r>
            <a:r>
              <a:rPr lang="en-US" dirty="0" smtClean="0"/>
              <a:t>Increases Customer Engagement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406" y="2194774"/>
            <a:ext cx="8832167" cy="35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1950"/>
            <a:ext cx="9144000" cy="727838"/>
          </a:xfrm>
        </p:spPr>
        <p:txBody>
          <a:bodyPr>
            <a:noAutofit/>
          </a:bodyPr>
          <a:lstStyle/>
          <a:p>
            <a:r>
              <a:rPr lang="en-US" sz="4400" dirty="0"/>
              <a:t>We’ve Never Had More Available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3546" y="1384300"/>
            <a:ext cx="7765322" cy="3797301"/>
          </a:xfrm>
        </p:spPr>
        <p:txBody>
          <a:bodyPr>
            <a:noAutofit/>
          </a:bodyPr>
          <a:lstStyle/>
          <a:p>
            <a:r>
              <a:rPr lang="en-US" sz="3200" dirty="0" smtClean="0"/>
              <a:t>Governments</a:t>
            </a:r>
            <a:endParaRPr lang="en-US" sz="3200" dirty="0"/>
          </a:p>
          <a:p>
            <a:r>
              <a:rPr lang="en-US" sz="3200" dirty="0"/>
              <a:t>Research organizations</a:t>
            </a:r>
          </a:p>
          <a:p>
            <a:r>
              <a:rPr lang="en-US" sz="3200" dirty="0"/>
              <a:t>NGOs</a:t>
            </a:r>
          </a:p>
          <a:p>
            <a:r>
              <a:rPr lang="en-US" sz="3200" dirty="0"/>
              <a:t>The Internet of Things</a:t>
            </a:r>
          </a:p>
          <a:p>
            <a:r>
              <a:rPr lang="en-US" sz="3200" dirty="0"/>
              <a:t>Logging &amp; Usage Data</a:t>
            </a:r>
          </a:p>
          <a:p>
            <a:r>
              <a:rPr lang="en-US" sz="3200" dirty="0"/>
              <a:t>Financial Data</a:t>
            </a:r>
          </a:p>
        </p:txBody>
      </p:sp>
    </p:spTree>
    <p:extLst>
      <p:ext uri="{BB962C8B-B14F-4D97-AF65-F5344CB8AC3E}">
        <p14:creationId xmlns:p14="http://schemas.microsoft.com/office/powerpoint/2010/main" val="14044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285875"/>
            <a:ext cx="7765322" cy="727838"/>
          </a:xfrm>
        </p:spPr>
        <p:txBody>
          <a:bodyPr>
            <a:noAutofit/>
          </a:bodyPr>
          <a:lstStyle/>
          <a:p>
            <a:r>
              <a:rPr lang="en-US" sz="6000" dirty="0"/>
              <a:t>What is D3.js?</a:t>
            </a:r>
          </a:p>
        </p:txBody>
      </p:sp>
    </p:spTree>
    <p:extLst>
      <p:ext uri="{BB962C8B-B14F-4D97-AF65-F5344CB8AC3E}">
        <p14:creationId xmlns:p14="http://schemas.microsoft.com/office/powerpoint/2010/main" val="12174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D3.js?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marL="27675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www.nytimes.com/interactive/2013/05/25/sunday-review/corporate-taxes.html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hlinkClick r:id="rId4"/>
              </a:rPr>
              <a:t>http://www.koalastothemax.com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hlinkClick r:id="rId5"/>
              </a:rPr>
              <a:t>http://www.jasondavies.com/maps/countries-by-area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276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8160</TotalTime>
  <Words>565</Words>
  <Application>Microsoft Office PowerPoint</Application>
  <PresentationFormat>On-screen Show (4:3)</PresentationFormat>
  <Paragraphs>175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2</vt:lpstr>
      <vt:lpstr>Slate</vt:lpstr>
      <vt:lpstr>Telling Stories with Data</vt:lpstr>
      <vt:lpstr>Roadmap</vt:lpstr>
      <vt:lpstr>Why Data Visualization? </vt:lpstr>
      <vt:lpstr>Data Visualization Adds Meaning</vt:lpstr>
      <vt:lpstr>Data Visualization can Tell Stories</vt:lpstr>
      <vt:lpstr>Data Visualization Increases Customer Engagement</vt:lpstr>
      <vt:lpstr>We’ve Never Had More Available Data</vt:lpstr>
      <vt:lpstr>What is D3.js?</vt:lpstr>
      <vt:lpstr>Why D3.js?</vt:lpstr>
      <vt:lpstr>Why Not D3.js?</vt:lpstr>
      <vt:lpstr>Just Enough SVG</vt:lpstr>
      <vt:lpstr>SVG Circle</vt:lpstr>
      <vt:lpstr>SVG Rectangle</vt:lpstr>
      <vt:lpstr>Demo Time!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Telling Stories with Data</dc:title>
  <dc:creator>Dustin Ewers</dc:creator>
  <cp:lastModifiedBy>Dustin Ewers</cp:lastModifiedBy>
  <cp:revision>54</cp:revision>
  <dcterms:created xsi:type="dcterms:W3CDTF">2014-03-22T17:08:03Z</dcterms:created>
  <dcterms:modified xsi:type="dcterms:W3CDTF">2014-03-29T20:09:51Z</dcterms:modified>
</cp:coreProperties>
</file>