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" i="0"/>
              <a:t>Goal: To show you how to add data visualizations to .net applications.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" i="0"/>
              <a:t>Why? </a:t>
            </a:r>
          </a:p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" i="0"/>
              <a:t>What? </a:t>
            </a:r>
          </a:p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" i="0"/>
              <a:t>How? </a:t>
            </a:r>
          </a:p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y="8685213" x="3884612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sp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" i="0"/>
              <a:t>Why not just use Excel? </a:t>
            </a:r>
          </a:p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" i="0"/>
              <a:t>…or stats? </a:t>
            </a:r>
          </a:p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" i="0"/>
              <a:t>…numbers?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" i="0"/>
              <a:t>- Numbers are more precise</a:t>
            </a:r>
          </a:p>
          <a:p>
            <a:pPr algn="l" rtl="0" lvl="0" marR="0" indent="0" marL="0">
              <a:spcBef>
                <a:spcPts val="0"/>
              </a:spcBef>
              <a:buSzPct val="25000"/>
              <a:buFont typeface="Arial"/>
              <a:buNone/>
            </a:pPr>
            <a:r>
              <a:rPr strike="noStrike" u="none" b="0" cap="none" baseline="0" sz="1800" lang="en" i="0"/>
              <a:t>- Numbers are less prone to manipulation</a:t>
            </a:r>
          </a:p>
          <a:p>
            <a:pPr algn="l" rtl="0" lvl="0" marR="0" indent="-57150" marL="17145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800" i="0"/>
          </a:p>
          <a:p>
            <a:pPr algn="l" rtl="0" lvl="0" marR="0" indent="0" marL="0">
              <a:spcBef>
                <a:spcPts val="0"/>
              </a:spcBef>
              <a:buSzPct val="25000"/>
              <a:buFont typeface="Arial"/>
              <a:buNone/>
            </a:pPr>
            <a:r>
              <a:rPr strike="noStrike" u="none" b="0" cap="none" baseline="0" sz="1800" lang="en" i="0"/>
              <a:t>Data viz gives you three things: </a:t>
            </a:r>
          </a:p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800" i="0"/>
          </a:p>
          <a:p>
            <a:pPr algn="l" rtl="0" lvl="0" marR="0" indent="0" marL="0">
              <a:spcBef>
                <a:spcPts val="0"/>
              </a:spcBef>
              <a:buSzPct val="25000"/>
              <a:buFont typeface="Arial"/>
              <a:buNone/>
            </a:pPr>
            <a:r>
              <a:rPr strike="noStrike" u="none" b="0" cap="none" baseline="0" sz="1800" lang="en" i="0"/>
              <a:t>Understanding </a:t>
            </a:r>
          </a:p>
          <a:p>
            <a:pPr algn="l" rtl="0" lvl="0" marR="0" indent="0" marL="0">
              <a:spcBef>
                <a:spcPts val="0"/>
              </a:spcBef>
              <a:buSzPct val="25000"/>
              <a:buFont typeface="Arial"/>
              <a:buNone/>
            </a:pPr>
            <a:r>
              <a:rPr strike="noStrike" u="none" b="0" cap="none" baseline="0" sz="1800" lang="en" i="0"/>
              <a:t>– Data viz adds meaning</a:t>
            </a:r>
          </a:p>
          <a:p>
            <a:pPr algn="l" rtl="0" lvl="0" marR="0" indent="0" marL="0">
              <a:spcBef>
                <a:spcPts val="0"/>
              </a:spcBef>
              <a:buSzPct val="25000"/>
              <a:buFont typeface="Arial"/>
              <a:buNone/>
            </a:pPr>
            <a:r>
              <a:rPr strike="noStrike" u="none" b="0" cap="none" baseline="0" sz="1800" lang="en" i="0"/>
              <a:t>- Data viz can tell stories	</a:t>
            </a:r>
          </a:p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800" i="0"/>
          </a:p>
          <a:p>
            <a:pPr algn="l" rtl="0" lvl="0" marR="0" indent="0" marL="0">
              <a:spcBef>
                <a:spcPts val="0"/>
              </a:spcBef>
              <a:buSzPct val="25000"/>
              <a:buFont typeface="Arial"/>
              <a:buNone/>
            </a:pPr>
            <a:r>
              <a:rPr strike="noStrike" u="none" b="0" cap="none" baseline="0" sz="1800" lang="en" i="0"/>
              <a:t>Persuasion</a:t>
            </a:r>
          </a:p>
          <a:p>
            <a:pPr algn="l" rtl="0" lvl="0" marR="0" indent="0" marL="0">
              <a:spcBef>
                <a:spcPts val="0"/>
              </a:spcBef>
              <a:buSzPct val="25000"/>
              <a:buFont typeface="Arial"/>
              <a:buNone/>
            </a:pPr>
            <a:r>
              <a:rPr strike="noStrike" u="none" b="0" cap="none" baseline="0" sz="1800" lang="en" i="0"/>
              <a:t>- People respond persuasively to two things: stories and images. Data viz gives you both.</a:t>
            </a:r>
          </a:p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800" i="0"/>
          </a:p>
          <a:p>
            <a:pPr algn="l" rtl="0" lvl="0" marR="0" indent="0" marL="0">
              <a:spcBef>
                <a:spcPts val="0"/>
              </a:spcBef>
              <a:buSzPct val="25000"/>
              <a:buFont typeface="Arial"/>
              <a:buNone/>
            </a:pPr>
            <a:r>
              <a:rPr strike="noStrike" u="none" b="0" cap="none" baseline="0" sz="1800" lang="en" i="0"/>
              <a:t>Efficiency</a:t>
            </a:r>
          </a:p>
          <a:p>
            <a:pPr algn="l" rtl="0" lvl="0" marR="0" indent="-171450" marL="17145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trike="noStrike" u="none" b="0" cap="none" baseline="0" sz="1800" lang="en" i="0"/>
              <a:t>There’s more data than ever before and the trend is only going up. Data viz makes it easier to understand.</a:t>
            </a:r>
          </a:p>
          <a:p>
            <a:pPr algn="l" rtl="0" lvl="0" marR="0" indent="-57150" marL="17145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800" i="0"/>
          </a:p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y="8685213" x="3884612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sp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" i="0"/>
              <a:t>Demo</a:t>
            </a: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y="8685213" x="3884612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sp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y="8685213" x="3884612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sp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457200" x="685346"/>
            <a:ext cy="727799" cx="7765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lt2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99336" x="685346"/>
            <a:ext cy="3044100" cx="7765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100" marL="254000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Font typeface="Calibri"/>
              <a:buChar char="◈"/>
              <a:defRPr/>
            </a:lvl1pPr>
            <a:lvl2pPr algn="l" rtl="0" indent="-152400" marL="546100">
              <a:spcBef>
                <a:spcPts val="300"/>
              </a:spcBef>
              <a:spcAft>
                <a:spcPts val="500"/>
              </a:spcAft>
              <a:buClr>
                <a:schemeClr val="lt2"/>
              </a:buClr>
              <a:buFont typeface="Calibri"/>
              <a:buChar char="◈"/>
              <a:defRPr/>
            </a:lvl2pPr>
            <a:lvl3pPr algn="l" rtl="0" indent="-127000" marL="774700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Calibri"/>
              <a:buChar char="◈"/>
              <a:defRPr/>
            </a:lvl3pPr>
            <a:lvl4pPr algn="l" rtl="0" indent="-114300" marL="1041400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Calibri"/>
              <a:buChar char="◈"/>
              <a:defRPr/>
            </a:lvl4pPr>
            <a:lvl5pPr algn="l" rtl="0" indent="-127000" marL="1257300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Calibri"/>
              <a:buChar char="◈"/>
              <a:defRPr/>
            </a:lvl5pPr>
            <a:lvl6pPr algn="l" rtl="0" indent="-127000" marL="1511300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Calibri"/>
              <a:buChar char="◈"/>
              <a:defRPr/>
            </a:lvl6pPr>
            <a:lvl7pPr algn="l" rtl="0" indent="-127000" marL="1803400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Calibri"/>
              <a:buChar char="◈"/>
              <a:defRPr/>
            </a:lvl7pPr>
            <a:lvl8pPr algn="l" rtl="0" indent="-139700" marL="2095500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Calibri"/>
              <a:buChar char="◈"/>
              <a:defRPr/>
            </a:lvl8pPr>
            <a:lvl9pPr algn="l" rtl="0" indent="-127000" marL="2324100">
              <a:spcBef>
                <a:spcPts val="200"/>
              </a:spcBef>
              <a:spcAft>
                <a:spcPts val="500"/>
              </a:spcAft>
              <a:buClr>
                <a:schemeClr val="lt2"/>
              </a:buClr>
              <a:buFont typeface="Calibri"/>
              <a:buChar char="◈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y="4412456" x="5759051"/>
            <a:ext cy="273900" cx="205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y="4412456" x="685346"/>
            <a:ext cy="273900" cx="5004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4412456" x="7885507"/>
            <a:ext cy="273900" cx="56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342900">
              <a:spcBef>
                <a:spcPts val="0"/>
              </a:spcBef>
              <a:defRPr/>
            </a:lvl2pPr>
            <a:lvl3pPr algn="l" rtl="0" marR="0" indent="0" marL="685800">
              <a:spcBef>
                <a:spcPts val="0"/>
              </a:spcBef>
              <a:defRPr/>
            </a:lvl3pPr>
            <a:lvl4pPr algn="l" rtl="0" marR="0" indent="0" marL="1028700">
              <a:spcBef>
                <a:spcPts val="0"/>
              </a:spcBef>
              <a:defRPr/>
            </a:lvl4pPr>
            <a:lvl5pPr algn="l" rtl="0" marR="0" indent="0" marL="1371600">
              <a:spcBef>
                <a:spcPts val="0"/>
              </a:spcBef>
              <a:defRPr/>
            </a:lvl5pPr>
            <a:lvl6pPr algn="l" rtl="0" marR="0" indent="0" marL="1714500">
              <a:spcBef>
                <a:spcPts val="0"/>
              </a:spcBef>
              <a:defRPr/>
            </a:lvl6pPr>
            <a:lvl7pPr algn="l" rtl="0" marR="0" indent="0" marL="2057400">
              <a:spcBef>
                <a:spcPts val="0"/>
              </a:spcBef>
              <a:defRPr/>
            </a:lvl7pPr>
            <a:lvl8pPr algn="l" rtl="0" marR="0" indent="0" marL="2400300">
              <a:spcBef>
                <a:spcPts val="0"/>
              </a:spcBef>
              <a:defRPr/>
            </a:lvl8pPr>
            <a:lvl9pPr algn="l" rtl="0" marR="0" indent="0" marL="27432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F3F3F3"/>
              </a:buClr>
              <a:buSzPct val="100000"/>
              <a:buFont typeface="Open Sans"/>
              <a:buNone/>
              <a:defRPr b="1" sz="36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rgbClr val="F3F3F3"/>
              </a:buClr>
              <a:buSzPct val="100000"/>
              <a:buFont typeface="Open Sans"/>
              <a:defRPr sz="3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spcBef>
                <a:spcPts val="480"/>
              </a:spcBef>
              <a:buClr>
                <a:srgbClr val="F3F3F3"/>
              </a:buClr>
              <a:buSzPct val="100000"/>
              <a:buFont typeface="Open Sans"/>
              <a:defRPr sz="24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spcBef>
                <a:spcPts val="480"/>
              </a:spcBef>
              <a:buClr>
                <a:srgbClr val="F3F3F3"/>
              </a:buClr>
              <a:buSzPct val="100000"/>
              <a:buFont typeface="Open Sans"/>
              <a:defRPr sz="24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spcBef>
                <a:spcPts val="360"/>
              </a:spcBef>
              <a:buClr>
                <a:srgbClr val="F3F3F3"/>
              </a:buClr>
              <a:buSzPct val="100000"/>
              <a:buFont typeface="Open Sans"/>
              <a:defRPr sz="18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spcBef>
                <a:spcPts val="360"/>
              </a:spcBef>
              <a:buClr>
                <a:srgbClr val="F3F3F3"/>
              </a:buClr>
              <a:buSzPct val="100000"/>
              <a:buFont typeface="Open Sans"/>
              <a:defRPr sz="18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spcBef>
                <a:spcPts val="360"/>
              </a:spcBef>
              <a:buClr>
                <a:srgbClr val="F3F3F3"/>
              </a:buClr>
              <a:buSzPct val="100000"/>
              <a:buFont typeface="Open Sans"/>
              <a:defRPr sz="18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spcBef>
                <a:spcPts val="360"/>
              </a:spcBef>
              <a:buClr>
                <a:srgbClr val="F3F3F3"/>
              </a:buClr>
              <a:buSzPct val="100000"/>
              <a:buFont typeface="Open Sans"/>
              <a:defRPr sz="18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spcBef>
                <a:spcPts val="360"/>
              </a:spcBef>
              <a:buClr>
                <a:srgbClr val="F3F3F3"/>
              </a:buClr>
              <a:buSzPct val="100000"/>
              <a:buFont typeface="Open Sans"/>
              <a:defRPr sz="18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spcBef>
                <a:spcPts val="360"/>
              </a:spcBef>
              <a:buClr>
                <a:srgbClr val="F3F3F3"/>
              </a:buClr>
              <a:buSzPct val="100000"/>
              <a:buFont typeface="Open Sans"/>
              <a:defRPr sz="18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www.linkedin.com/in/dustinewers/" Type="http://schemas.openxmlformats.org/officeDocument/2006/relationships/hyperlink" TargetMode="External" Id="rId4"/><Relationship Target="http://dustinewers.com/" Type="http://schemas.openxmlformats.org/officeDocument/2006/relationships/hyperlink" TargetMode="External" Id="rId3"/><Relationship Target="http://dustinewers.com/d3-talk/" Type="http://schemas.openxmlformats.org/officeDocument/2006/relationships/hyperlink" TargetMode="External" Id="rId6"/><Relationship Target="https://github.com/DustinEwers/D3-js-Demos" Type="http://schemas.openxmlformats.org/officeDocument/2006/relationships/hyperlink" TargetMode="External" Id="rId5"/><Relationship Target="../media/image00.png" Type="http://schemas.openxmlformats.org/officeDocument/2006/relationships/image" Id="rId7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7.xml" Type="http://schemas.openxmlformats.org/officeDocument/2006/relationships/slideLayout" Id="rId1"/><Relationship Target="https://github.com/mbostock/d3/wiki/Gallery" Type="http://schemas.openxmlformats.org/officeDocument/2006/relationships/hyperlink" TargetMode="External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7.xml" Type="http://schemas.openxmlformats.org/officeDocument/2006/relationships/slideLayout" Id="rId1"/><Relationship Target="https://github.com/mbostock/d3/wiki/Gallery" Type="http://schemas.openxmlformats.org/officeDocument/2006/relationships/hyperlink" TargetMode="External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7.xml" Type="http://schemas.openxmlformats.org/officeDocument/2006/relationships/slideLayout" Id="rId1"/><Relationship Target="http://www.nytimes.com/interactive/2012/02/13/us/politics/2013-budget-proposal-graphic.html?_r=0" Type="http://schemas.openxmlformats.org/officeDocument/2006/relationships/hyperlink" TargetMode="External" Id="rId4"/><Relationship Target="https://github.com/mbostock/d3/wiki/Gallery" Type="http://schemas.openxmlformats.org/officeDocument/2006/relationships/hyperlink" TargetMode="External" Id="rId3"/><Relationship Target="http://www.nytimes.com/interactive/2013/05/25/sunday-review/corporate-taxes.html" Type="http://schemas.openxmlformats.org/officeDocument/2006/relationships/hyperlink" TargetMode="External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7.xml" Type="http://schemas.openxmlformats.org/officeDocument/2006/relationships/slideLayout" Id="rId1"/><Relationship Target="http://bost.ocks.org/mike/" Type="http://schemas.openxmlformats.org/officeDocument/2006/relationships/hyperlink" TargetMode="External" Id="rId4"/><Relationship Target="http://d3js.org/" Type="http://schemas.openxmlformats.org/officeDocument/2006/relationships/hyperlink" TargetMode="External" Id="rId3"/><Relationship Target="http://alignedleft.com/tutorials/d3/" Type="http://schemas.openxmlformats.org/officeDocument/2006/relationships/hyperlink" TargetMode="External" Id="rId6"/><Relationship Target="http://shop.oreilly.com/product/0636920026938.do" Type="http://schemas.openxmlformats.org/officeDocument/2006/relationships/hyperlink" TargetMode="External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y="124850" x="161175"/>
            <a:ext cy="674100" cx="82971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b" anchorCtr="0">
            <a:sp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lt2"/>
              </a:buClr>
              <a:buSzPct val="25000"/>
              <a:buFont typeface="Calibri"/>
              <a:buNone/>
            </a:pPr>
            <a:r>
              <a:rPr strike="noStrike" u="none" b="1" cap="none" baseline="0" sz="4500" lang="en" i="0">
                <a:solidFill>
                  <a:srgbClr val="FFFFFF"/>
                </a:solidFill>
              </a:rPr>
              <a:t>Telling Stories with Data</a:t>
            </a:r>
          </a:p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y="667803" x="161175"/>
            <a:ext cy="784799" cx="77724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sp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50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strike="noStrike" u="none" b="1" cap="none" baseline="0" sz="2400" lang="en" i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Interactive Data Visualizations with D3.js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y="1295430" x="161174"/>
            <a:ext cy="1269600" cx="47550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sp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400" lang="en" i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Dustin Ewers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Twitter: @DustinJEwers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Website: </a:t>
            </a:r>
            <a:r>
              <a:rPr strike="noStrike" u="sng" b="0" cap="none" baseline="0" sz="1800" lang="en" i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http://dustinewers.com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strike="noStrike" u="sng" b="0" cap="none" baseline="0" sz="1800" lang="en" i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www.linkedin.com/in/dustinewers/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y="2751576" x="161174"/>
            <a:ext cy="1177199" cx="45393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sp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" i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Code Examples: 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sng" b="0" cap="none" baseline="0" sz="1800" lang="en" i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https://github.com/DustinEwers/D3-js-Demos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" i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Blog Post: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sng" b="0" cap="none" baseline="0" sz="1800" lang="en" i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http://dustinewers.com/d3-talk/</a:t>
            </a:r>
          </a:p>
        </p:txBody>
      </p:sp>
      <p:pic>
        <p:nvPicPr>
          <p:cNvPr id="33" name="Shape 33"/>
          <p:cNvPicPr preferRelativeResize="0"/>
          <p:nvPr/>
        </p:nvPicPr>
        <p:blipFill rotWithShape="1">
          <a:blip r:embed="rId7">
            <a:alphaModFix/>
          </a:blip>
          <a:srcRect t="0" b="0" r="0" l="0"/>
          <a:stretch/>
        </p:blipFill>
        <p:spPr>
          <a:xfrm>
            <a:off y="1353355" x="5079074"/>
            <a:ext cy="1293300" cx="285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99027" x="1666534"/>
            <a:ext cy="794512" cx="5823991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sp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lt2"/>
              </a:buClr>
              <a:buSzPct val="25000"/>
              <a:buFont typeface="Calibri"/>
              <a:buNone/>
            </a:pPr>
            <a:r>
              <a:rPr strike="noStrike" u="none" b="0" cap="none" baseline="0" sz="4500" lang="en" i="0">
                <a:solidFill>
                  <a:srgbClr val="FFFFFF"/>
                </a:solidFill>
              </a:rPr>
              <a:t>Roadmap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893550" x="474399"/>
            <a:ext cy="3366600" cx="66732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spAutoFit/>
          </a:bodyPr>
          <a:lstStyle/>
          <a:p>
            <a:pPr algn="l" rtl="0" lvl="0" marR="0" indent="-304800" marL="254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strike="noStrike" u="none" b="0" cap="none" baseline="0" sz="2400" lang="en" i="0">
                <a:solidFill>
                  <a:srgbClr val="FFFFFF"/>
                </a:solidFill>
              </a:rPr>
              <a:t>Why Data Visualization?</a:t>
            </a:r>
          </a:p>
          <a:p>
            <a:pPr algn="l" rtl="0" lvl="0" marR="0" indent="-304800" marL="25400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strike="noStrike" u="none" b="0" cap="none" baseline="0" sz="2400" lang="en" i="0">
                <a:solidFill>
                  <a:srgbClr val="FFFFFF"/>
                </a:solidFill>
              </a:rPr>
              <a:t>What is D3.js?</a:t>
            </a:r>
          </a:p>
          <a:p>
            <a:pPr algn="l" rtl="0" lvl="0" marR="0" indent="-304800" marL="25400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strike="noStrike" u="none" b="0" cap="none" baseline="0" sz="2400" lang="en" i="0">
                <a:solidFill>
                  <a:srgbClr val="FFFFFF"/>
                </a:solidFill>
              </a:rPr>
              <a:t>Why (a</a:t>
            </a:r>
            <a:r>
              <a:rPr sz="2400" lang="en">
                <a:solidFill>
                  <a:srgbClr val="FFFFFF"/>
                </a:solidFill>
              </a:rPr>
              <a:t>nd Why Not) </a:t>
            </a:r>
            <a:r>
              <a:rPr strike="noStrike" u="none" b="0" cap="none" baseline="0" sz="2400" lang="en" i="0">
                <a:solidFill>
                  <a:srgbClr val="FFFFFF"/>
                </a:solidFill>
              </a:rPr>
              <a:t>D3.js?</a:t>
            </a:r>
          </a:p>
          <a:p>
            <a:pPr algn="l" rtl="0" lvl="0" marR="0" indent="-304800" marL="25400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strike="noStrike" u="none" b="0" cap="none" baseline="0" sz="2400" lang="en" i="0">
                <a:solidFill>
                  <a:srgbClr val="FFFFFF"/>
                </a:solidFill>
              </a:rPr>
              <a:t>How do I use D3.js? (Demos)</a:t>
            </a:r>
          </a:p>
          <a:p>
            <a:pPr algn="l" rtl="0" lvl="1" marR="0" indent="-127000" marL="546100">
              <a:spcBef>
                <a:spcPts val="800"/>
              </a:spcBef>
              <a:spcAft>
                <a:spcPts val="500"/>
              </a:spcAft>
              <a:buClr>
                <a:schemeClr val="lt2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195513" x="686344"/>
            <a:ext cy="727837" cx="7765321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sp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lt2"/>
              </a:buClr>
              <a:buSzPct val="25000"/>
              <a:buFont typeface="Calibri"/>
              <a:buNone/>
            </a:pPr>
            <a:r>
              <a:rPr strike="noStrike" u="none" b="0" cap="none" baseline="0" sz="4500" lang="en" i="0">
                <a:solidFill>
                  <a:srgbClr val="FFFFFF"/>
                </a:solidFill>
              </a:rPr>
              <a:t>Why Data Visualization? </a:t>
            </a: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923350" x="1148262"/>
            <a:ext cy="3827099" cx="684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95175" x="610446"/>
            <a:ext cy="727799" cx="7765199"/>
          </a:xfrm>
          <a:prstGeom prst="rect">
            <a:avLst/>
          </a:prstGeom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D3.js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899836" x="689396"/>
            <a:ext cy="3044100" cx="77651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Char char="●"/>
            </a:pPr>
            <a:r>
              <a:rPr sz="2400" lang="en"/>
              <a:t>JavaScript Data Visualization Library</a:t>
            </a:r>
          </a:p>
          <a:p>
            <a:pPr rtl="0" lvl="0" indent="-381000" marL="457200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Char char="●"/>
            </a:pPr>
            <a:r>
              <a:rPr sz="2400" lang="en"/>
              <a:t>Invented in 2011 by Mike Bostock</a:t>
            </a:r>
          </a:p>
          <a:p>
            <a:pPr rtl="0" lvl="0" indent="-381000" marL="457200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Char char="●"/>
            </a:pPr>
            <a:r>
              <a:rPr sz="2400" lang="en"/>
              <a:t>Available from GitHub, Nuget, Bower, NPM, etc… </a:t>
            </a:r>
          </a:p>
          <a:p>
            <a:pPr lvl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174775" x="685350"/>
            <a:ext cy="724200" cx="7765199"/>
          </a:xfrm>
          <a:prstGeom prst="rect">
            <a:avLst/>
          </a:prstGeom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Why D3.js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898975" x="399500"/>
            <a:ext cy="3819900" cx="80549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FFFFFF"/>
                </a:solidFill>
              </a:rPr>
              <a:t>Uses standard web technologies like JavaScript, HTML, CSS, and SVG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FFFFFF"/>
                </a:solidFill>
              </a:rPr>
              <a:t>No plugins required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FFFFFF"/>
                </a:solidFill>
              </a:rPr>
              <a:t>Free and Open Source (Free as in speech and beer)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FFFFFF"/>
                </a:solidFill>
              </a:rPr>
              <a:t>D3.js includes tools to create almost any standard data visualization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y="4456850" x="7715250"/>
            <a:ext cy="515700" cx="1273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spAutoFit/>
          </a:bodyPr>
          <a:lstStyle/>
          <a:p>
            <a:pPr rtl="0" lvl="0" indent="-165100" marL="254000">
              <a:spcBef>
                <a:spcPts val="300"/>
              </a:spcBef>
              <a:spcAft>
                <a:spcPts val="500"/>
              </a:spcAft>
              <a:buNone/>
            </a:pPr>
            <a:r>
              <a:rPr u="sng" sz="1800" lang="en">
                <a:solidFill>
                  <a:schemeClr val="hlink"/>
                </a:solidFill>
                <a:hlinkClick r:id="rId3"/>
              </a:rPr>
              <a:t>Examples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457200" x="685346"/>
            <a:ext cy="727799" cx="7765199"/>
          </a:xfrm>
          <a:prstGeom prst="rect">
            <a:avLst/>
          </a:prstGeom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b="0" sz="4800" lang="en">
                <a:solidFill>
                  <a:srgbClr val="FFFFFF"/>
                </a:solidFill>
              </a:rPr>
              <a:t>Why Not D3.js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99336" x="685346"/>
            <a:ext cy="3044100" cx="77651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3429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FFFFFF"/>
                </a:solidFill>
              </a:rPr>
              <a:t>Can be hard to learn, especially if you are not comfortable with JavaScript.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FFFFFF"/>
                </a:solidFill>
              </a:rPr>
              <a:t>Doesn't include any "pre-canned" visuals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FFFFFF"/>
                </a:solidFill>
              </a:rPr>
              <a:t>Doesn't support IE8 </a:t>
            </a:r>
          </a:p>
          <a:p>
            <a:pPr lvl="0" indent="-3429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FFFFFF"/>
                </a:solidFill>
              </a:rPr>
              <a:t>Doesn't hide your root data. 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y="4456850" x="7715250"/>
            <a:ext cy="515700" cx="1273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spAutoFit/>
          </a:bodyPr>
          <a:lstStyle/>
          <a:p>
            <a:pPr rtl="0" lvl="0" indent="-165100" marL="254000">
              <a:spcBef>
                <a:spcPts val="300"/>
              </a:spcBef>
              <a:spcAft>
                <a:spcPts val="500"/>
              </a:spcAft>
              <a:buNone/>
            </a:pPr>
            <a:r>
              <a:rPr u="sng" sz="1800" lang="en">
                <a:solidFill>
                  <a:schemeClr val="hlink"/>
                </a:solidFill>
                <a:hlinkClick r:id="rId3"/>
              </a:rPr>
              <a:t>Examples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457200" x="685346"/>
            <a:ext cy="727799" cx="7765199"/>
          </a:xfrm>
          <a:prstGeom prst="rect">
            <a:avLst/>
          </a:prstGeom>
        </p:spPr>
        <p:txBody>
          <a:bodyPr bIns="91425" rIns="91425" lIns="91425" tIns="91425" anchor="ctr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D3.js Examples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299336" x="685346"/>
            <a:ext cy="3044100" cx="77651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sz="1800" lang="en">
                <a:solidFill>
                  <a:schemeClr val="hlink"/>
                </a:solidFill>
                <a:hlinkClick r:id="rId3"/>
              </a:rPr>
              <a:t>https://github.com/mbostock/d3/wiki/Gallery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u="sng" sz="1800" lang="en">
                <a:solidFill>
                  <a:schemeClr val="hlink"/>
                </a:solidFill>
                <a:hlinkClick r:id="rId4"/>
              </a:rPr>
              <a:t>http://www.nytimes.com/interactive/2012/02/13/us/politics/2013-budget-proposal-graphic.html?_r=0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u="sng" sz="1800" lang="en">
                <a:solidFill>
                  <a:schemeClr val="hlink"/>
                </a:solidFill>
                <a:hlinkClick r:id="rId5"/>
              </a:rPr>
              <a:t>http://www.nytimes.com/interactive/2013/05/25/sunday-review/corporate-taxes.html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457200" x="685346"/>
            <a:ext cy="727837" cx="7765321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sp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lt2"/>
              </a:buClr>
              <a:buSzPct val="25000"/>
              <a:buFont typeface="Calibri"/>
              <a:buNone/>
            </a:pPr>
            <a:r>
              <a:rPr strike="noStrike" u="none" b="0" cap="none" baseline="0" sz="4500" lang="en" i="0">
                <a:solidFill>
                  <a:srgbClr val="FFFFFF"/>
                </a:solidFill>
              </a:rPr>
              <a:t>Demo Time!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299336" x="685346"/>
            <a:ext cy="3044063" cx="7765321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spAutoFit/>
          </a:bodyPr>
          <a:lstStyle/>
          <a:p>
            <a:pPr algn="l" rtl="0" lvl="0" marR="0" indent="-165100" marL="254000">
              <a:spcBef>
                <a:spcPts val="0"/>
              </a:spcBef>
              <a:spcAft>
                <a:spcPts val="500"/>
              </a:spcAft>
              <a:buClr>
                <a:schemeClr val="lt2"/>
              </a:buClr>
              <a:buFont typeface="Calibri"/>
              <a:buNone/>
            </a:pPr>
            <a:r>
              <a:t/>
            </a:r>
            <a:endParaRPr strike="noStrike" u="none" b="0" cap="none" baseline="0" sz="1500" i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457200" x="685346"/>
            <a:ext cy="727837" cx="7765321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sp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lt2"/>
              </a:buClr>
              <a:buSzPct val="25000"/>
              <a:buFont typeface="Calibri"/>
              <a:buNone/>
            </a:pPr>
            <a:r>
              <a:rPr strike="noStrike" u="none" b="0" cap="none" baseline="0" sz="4500" lang="en" i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185050" x="312100"/>
            <a:ext cy="1561500" cx="6920399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spAutoFit/>
          </a:bodyPr>
          <a:lstStyle/>
          <a:p>
            <a:pPr algn="l" rtl="0" lvl="0" marR="0" indent="0" marL="2540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strike="noStrike" u="sng" b="0" cap="none" baseline="0" sz="1500" lang="en" i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http://d3js.org/</a:t>
            </a:r>
          </a:p>
          <a:p>
            <a:pPr algn="l" rtl="0" lvl="0" marR="0" indent="0" marL="2540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strike="noStrike" u="sng" b="0" cap="none" baseline="0" sz="1500" lang="en" i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http://bost.ocks.org/mike/</a:t>
            </a:r>
          </a:p>
          <a:p>
            <a:pPr algn="l" rtl="0" lvl="0" marR="0" indent="0" marL="2540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strike="noStrike" u="sng" b="0" cap="none" baseline="0" sz="1500" lang="en" i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Interactive Data Visualization for the Web</a:t>
            </a:r>
          </a:p>
          <a:p>
            <a:pPr algn="l" rtl="0" lvl="0" marR="0" indent="0" marL="2540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strike="noStrike" u="sng" b="0" cap="none" baseline="0" sz="1500" lang="en" i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http://alignedleft.com/tutorials/d3/</a:t>
            </a:r>
          </a:p>
          <a:p>
            <a:pPr algn="l" rtl="0" lvl="0" marR="0" indent="0" marL="2540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</a:pPr>
            <a:r>
              <a:t/>
            </a:r>
            <a:endParaRPr strike="noStrike" u="none" b="0" cap="none" baseline="0" sz="1500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2540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</a:pPr>
            <a:r>
              <a:t/>
            </a:r>
            <a:endParaRPr strike="noStrike" u="none" b="0" cap="none" baseline="0" sz="1500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25400">
              <a:spcBef>
                <a:spcPts val="800"/>
              </a:spcBef>
              <a:spcAft>
                <a:spcPts val="500"/>
              </a:spcAft>
              <a:buClr>
                <a:schemeClr val="lt2"/>
              </a:buClr>
              <a:buFont typeface="Calibri"/>
              <a:buNone/>
            </a:pPr>
            <a:r>
              <a:t/>
            </a:r>
            <a:endParaRPr strike="noStrike" u="none" b="0" cap="none" baseline="0" sz="1500" i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