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96" r:id="rId1"/>
  </p:sldMasterIdLst>
  <p:notesMasterIdLst>
    <p:notesMasterId r:id="rId12"/>
  </p:notesMasterIdLst>
  <p:sldIdLst>
    <p:sldId id="256" r:id="rId2"/>
    <p:sldId id="277" r:id="rId3"/>
    <p:sldId id="257" r:id="rId4"/>
    <p:sldId id="273" r:id="rId5"/>
    <p:sldId id="275" r:id="rId6"/>
    <p:sldId id="259" r:id="rId7"/>
    <p:sldId id="274" r:id="rId8"/>
    <p:sldId id="258" r:id="rId9"/>
    <p:sldId id="263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080" autoAdjust="0"/>
  </p:normalViewPr>
  <p:slideViewPr>
    <p:cSldViewPr snapToGrid="0">
      <p:cViewPr varScale="1">
        <p:scale>
          <a:sx n="104" d="100"/>
          <a:sy n="104" d="100"/>
        </p:scale>
        <p:origin x="114" y="414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FD5E34-5871-4249-913E-D69CD2F5B120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6A022-9899-462F-AF11-091E7F58E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42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xkcd.com/980/huge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nytimes.com/interactive/2012/02/13/us/politics/2013-budget-proposal-graphic.html?_r=0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ost.ocks.org/mike/nations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.gov/education/" TargetMode="External"/><Relationship Id="rId7" Type="http://schemas.openxmlformats.org/officeDocument/2006/relationships/hyperlink" Target="https://data.cityofmadison.com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gapminder.org/data/" TargetMode="External"/><Relationship Id="rId5" Type="http://schemas.openxmlformats.org/officeDocument/2006/relationships/hyperlink" Target="http://www.bls.gov/" TargetMode="External"/><Relationship Id="rId4" Type="http://schemas.openxmlformats.org/officeDocument/2006/relationships/hyperlink" Target="http://www.census.gov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6A022-9899-462F-AF11-091E7F58E2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77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r>
              <a:rPr lang="en-US" baseline="0" dirty="0" smtClean="0"/>
              <a:t>: To show you how to add data visualizations to </a:t>
            </a:r>
            <a:r>
              <a:rPr lang="en-US" baseline="0" dirty="0" err="1" smtClean="0"/>
              <a:t>.net</a:t>
            </a:r>
            <a:r>
              <a:rPr lang="en-US" baseline="0" dirty="0" smtClean="0"/>
              <a:t> applications.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Why?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What? </a:t>
            </a:r>
          </a:p>
          <a:p>
            <a:r>
              <a:rPr lang="en-US" baseline="0" dirty="0" smtClean="0"/>
              <a:t>How?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6A022-9899-462F-AF11-091E7F58E2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28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not just use Excel?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…or stats? </a:t>
            </a:r>
          </a:p>
          <a:p>
            <a:r>
              <a:rPr lang="en-US" baseline="0" dirty="0" smtClean="0"/>
              <a:t>…numbers? </a:t>
            </a:r>
          </a:p>
          <a:p>
            <a:endParaRPr lang="en-US" baseline="0" dirty="0" smtClean="0"/>
          </a:p>
          <a:p>
            <a:r>
              <a:rPr lang="en-US" baseline="0" dirty="0" smtClean="0"/>
              <a:t>- Numbers are more precise</a:t>
            </a:r>
          </a:p>
          <a:p>
            <a:r>
              <a:rPr lang="en-US" baseline="0" dirty="0" smtClean="0"/>
              <a:t>- Numbers are less prone to manipulation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6A022-9899-462F-AF11-091E7F58E2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46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smtClean="0"/>
              <a:t>We can use visualization to provide context to otherwise hard to understand numbers. 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Increased conceptualization of large numbers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Increased ability to digest large sets of data quickly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Examples: 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National Budgets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Planet Sizes</a:t>
            </a:r>
          </a:p>
          <a:p>
            <a:pPr marL="337500" lvl="1" indent="0">
              <a:buNone/>
            </a:pPr>
            <a:endParaRPr lang="en-US" baseline="0" dirty="0" smtClean="0">
              <a:hlinkClick r:id="rId3"/>
            </a:endParaRPr>
          </a:p>
          <a:p>
            <a:pPr marL="337500" lvl="1" indent="0">
              <a:buNone/>
            </a:pPr>
            <a:r>
              <a:rPr lang="en-US" dirty="0" smtClean="0">
                <a:hlinkClick r:id="rId3"/>
              </a:rPr>
              <a:t>http://xkcd.com/980/huge</a:t>
            </a:r>
            <a:endParaRPr lang="en-US" dirty="0" smtClean="0"/>
          </a:p>
          <a:p>
            <a:pPr marL="337500" lvl="1" indent="0">
              <a:buNone/>
            </a:pPr>
            <a:r>
              <a:rPr lang="en-US" dirty="0" smtClean="0">
                <a:hlinkClick r:id="rId4"/>
              </a:rPr>
              <a:t>http://www.nytimes.com/interactive/2012/02/13/us/politics/2013-budget-proposal-graphic.html?_r=0</a:t>
            </a:r>
            <a:endParaRPr lang="en-US" dirty="0" smtClean="0"/>
          </a:p>
          <a:p>
            <a:pPr marL="685800" lvl="1" indent="-228600">
              <a:buAutoNum type="arabicPeriod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6A022-9899-462F-AF11-091E7F58E2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09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err="1" smtClean="0"/>
              <a:t>Gapminder</a:t>
            </a:r>
            <a:r>
              <a:rPr lang="en-US" baseline="0" dirty="0" smtClean="0"/>
              <a:t> Data stories: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200 years ago, everyone was poor, most people lived very short lives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1800 – 1900 Major industrial powers like US, UK, Germany and France started gaining wealth, but most people were still poor and lived short lives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1900-1950 Industrial nations (Japan, US, Western Europe) had massive increases in both wealth and life expectancy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1950-1980 Even though many countries were still poor, they had massive gains in life expectancy (the opposite of the industrialized nations, who got rich and then got healthy)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1980-Present India, China, and the rest of the world starts to gain wealth</a:t>
            </a:r>
          </a:p>
          <a:p>
            <a:pPr marL="685800" lvl="1" indent="-228600">
              <a:buAutoNum type="arabicPeriod"/>
            </a:pPr>
            <a:endParaRPr lang="en-US" baseline="0" dirty="0" smtClean="0"/>
          </a:p>
          <a:p>
            <a:pPr marL="685800" lvl="1" indent="-228600">
              <a:buAutoNum type="arabicPeriod"/>
            </a:pPr>
            <a:endParaRPr lang="en-US" baseline="0" dirty="0" smtClean="0"/>
          </a:p>
          <a:p>
            <a:pPr marL="27675" indent="0">
              <a:buNone/>
            </a:pPr>
            <a:r>
              <a:rPr lang="en-US" sz="1200" dirty="0" smtClean="0">
                <a:hlinkClick r:id="rId3"/>
              </a:rPr>
              <a:t>http://bost.ocks.org/mike/nations/</a:t>
            </a:r>
            <a:endParaRPr lang="en-US" sz="1200" dirty="0" smtClean="0"/>
          </a:p>
          <a:p>
            <a:pPr marL="27675" indent="0">
              <a:buNone/>
            </a:pPr>
            <a:endParaRPr lang="en-US" sz="120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Examples: </a:t>
            </a:r>
          </a:p>
          <a:p>
            <a:r>
              <a:rPr lang="en-US" baseline="0" dirty="0" smtClean="0"/>
              <a:t>http://xkcd.com/980/huge</a:t>
            </a:r>
          </a:p>
          <a:p>
            <a:r>
              <a:rPr lang="en-US" baseline="0" dirty="0" smtClean="0"/>
              <a:t>- Money from 1$ to National Budget</a:t>
            </a:r>
          </a:p>
          <a:p>
            <a:endParaRPr lang="en-US" baseline="0" dirty="0" smtClean="0"/>
          </a:p>
          <a:p>
            <a:r>
              <a:rPr lang="en-US" baseline="0" dirty="0" smtClean="0"/>
              <a:t>http://bost.ocks.org/mike/nations/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D3 representation of </a:t>
            </a:r>
            <a:r>
              <a:rPr lang="en-US" baseline="0" dirty="0" err="1" smtClean="0"/>
              <a:t>Gapminder</a:t>
            </a:r>
            <a:r>
              <a:rPr lang="en-US" baseline="0" dirty="0" smtClean="0"/>
              <a:t> data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200 years that changed the world (</a:t>
            </a:r>
            <a:r>
              <a:rPr lang="en-US" baseline="0" dirty="0" err="1" smtClean="0"/>
              <a:t>Gapminder</a:t>
            </a:r>
            <a:r>
              <a:rPr lang="en-US" baseline="0" dirty="0" smtClean="0"/>
              <a:t>)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www.bit.ly/c6ItL7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Additional Representations</a:t>
            </a:r>
          </a:p>
          <a:p>
            <a:r>
              <a:rPr lang="en-US" baseline="0" dirty="0" smtClean="0"/>
              <a:t>-  https://github.com/mbostock/d3/wiki/Gallery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6A022-9899-462F-AF11-091E7F58E2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26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Github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Khan Academy</a:t>
            </a:r>
            <a:endParaRPr lang="en-US" dirty="0" smtClean="0"/>
          </a:p>
          <a:p>
            <a:r>
              <a:rPr lang="en-US" dirty="0" smtClean="0"/>
              <a:t>Mint</a:t>
            </a:r>
          </a:p>
          <a:p>
            <a:r>
              <a:rPr lang="en-US" baseline="0" dirty="0" smtClean="0"/>
              <a:t>https://www.mint.com/how-it-works/graphs/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6A022-9899-462F-AF11-091E7F58E2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5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amount of data available</a:t>
            </a:r>
            <a:r>
              <a:rPr lang="en-US" baseline="0" dirty="0" smtClean="0"/>
              <a:t> to humanity is huge. </a:t>
            </a:r>
          </a:p>
          <a:p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Eric Schmidt claims that we are creating as much data in two days as humanity has created up until 2003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IBM claims that we create 2.5 Quintillion Bytes of data every day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SINTEF </a:t>
            </a:r>
            <a:r>
              <a:rPr lang="en-US" dirty="0" smtClean="0"/>
              <a:t>claims that 90%</a:t>
            </a:r>
            <a:r>
              <a:rPr lang="en-US" baseline="0" dirty="0" smtClean="0"/>
              <a:t> of the our current data was created in the last two years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Governments and research organizations are opening up their data sets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http://www.data.gov/education/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http://www.census.gov/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http://www.bls.gov/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http://www.gapminder.org/data/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https://data.cityofmadison.com/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Data from Social Media sites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Marketing and Tracking Data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Internet of Things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Logging Data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A/B Tests and Usage Data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Sources: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http://www.storagenewsletter.com/rubriques/market-reportsresearch/ibm-cmo-study/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http://www.sciencedaily.com/releases/2013/05/130522085217.htm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6A022-9899-462F-AF11-091E7F58E2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20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6A022-9899-462F-AF11-091E7F58E2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1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6A022-9899-462F-AF11-091E7F58E2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72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45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3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08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88768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50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985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483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171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50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28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82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26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89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40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91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3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6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7971B23-299D-4CF4-B59D-A17DAEBDFBC2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55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dustinewers/" TargetMode="External"/><Relationship Id="rId2" Type="http://schemas.openxmlformats.org/officeDocument/2006/relationships/hyperlink" Target="http://dustinewers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github.com/DustinEwers/D3-js-Demos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ata.gov/" TargetMode="External"/><Relationship Id="rId3" Type="http://schemas.openxmlformats.org/officeDocument/2006/relationships/hyperlink" Target="http://d3js.org/" TargetMode="External"/><Relationship Id="rId7" Type="http://schemas.openxmlformats.org/officeDocument/2006/relationships/hyperlink" Target="http://www.gapminder.org/data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lignedleft.com/tutorials/d3/" TargetMode="External"/><Relationship Id="rId5" Type="http://schemas.openxmlformats.org/officeDocument/2006/relationships/hyperlink" Target="http://shop.oreilly.com/product/0636920026938.do" TargetMode="External"/><Relationship Id="rId10" Type="http://schemas.openxmlformats.org/officeDocument/2006/relationships/hyperlink" Target="https://data.cityofmadison.com/" TargetMode="External"/><Relationship Id="rId4" Type="http://schemas.openxmlformats.org/officeDocument/2006/relationships/hyperlink" Target="http://bost.ocks.org/mike/" TargetMode="External"/><Relationship Id="rId9" Type="http://schemas.openxmlformats.org/officeDocument/2006/relationships/hyperlink" Target="http://www.bls.gov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jpeg"/><Relationship Id="rId18" Type="http://schemas.openxmlformats.org/officeDocument/2006/relationships/image" Target="../media/image23.jpeg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12" Type="http://schemas.openxmlformats.org/officeDocument/2006/relationships/image" Target="../media/image17.jpeg"/><Relationship Id="rId17" Type="http://schemas.openxmlformats.org/officeDocument/2006/relationships/image" Target="../media/image22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11" Type="http://schemas.openxmlformats.org/officeDocument/2006/relationships/image" Target="../media/image16.jpeg"/><Relationship Id="rId5" Type="http://schemas.openxmlformats.org/officeDocument/2006/relationships/image" Target="../media/image10.jpeg"/><Relationship Id="rId15" Type="http://schemas.openxmlformats.org/officeDocument/2006/relationships/image" Target="../media/image20.jpeg"/><Relationship Id="rId10" Type="http://schemas.openxmlformats.org/officeDocument/2006/relationships/image" Target="../media/image15.jpeg"/><Relationship Id="rId19" Type="http://schemas.openxmlformats.org/officeDocument/2006/relationships/image" Target="../media/image24.png"/><Relationship Id="rId4" Type="http://schemas.openxmlformats.org/officeDocument/2006/relationships/image" Target="../media/image9.jpeg"/><Relationship Id="rId9" Type="http://schemas.openxmlformats.org/officeDocument/2006/relationships/image" Target="../media/image14.jpeg"/><Relationship Id="rId1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kepler.nasa.gov/multimedia/artwork/diagrams/?ImageID=123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ost.ocks.org/mike/nation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bit.ly/c6ItL7" TargetMode="External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700" y="210105"/>
            <a:ext cx="12053300" cy="780496"/>
          </a:xfrm>
        </p:spPr>
        <p:txBody>
          <a:bodyPr>
            <a:noAutofit/>
          </a:bodyPr>
          <a:lstStyle/>
          <a:p>
            <a:pPr algn="l"/>
            <a:r>
              <a:rPr lang="en-US" sz="6000" b="1" dirty="0">
                <a:effectLst/>
              </a:rPr>
              <a:t>Telling </a:t>
            </a:r>
            <a:r>
              <a:rPr lang="en-US" sz="6000" b="1" dirty="0" smtClean="0">
                <a:effectLst/>
              </a:rPr>
              <a:t>Campfire </a:t>
            </a:r>
            <a:r>
              <a:rPr lang="en-US" sz="6000" b="1" dirty="0" smtClean="0">
                <a:effectLst/>
              </a:rPr>
              <a:t>Stories </a:t>
            </a:r>
            <a:r>
              <a:rPr lang="en-US" sz="6000" b="1" dirty="0">
                <a:effectLst/>
              </a:rPr>
              <a:t>with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699" y="990602"/>
            <a:ext cx="7955211" cy="787400"/>
          </a:xfrm>
        </p:spPr>
        <p:txBody>
          <a:bodyPr>
            <a:noAutofit/>
          </a:bodyPr>
          <a:lstStyle/>
          <a:p>
            <a:pPr algn="l"/>
            <a:r>
              <a:rPr lang="en-US" sz="3200" b="1" dirty="0">
                <a:effectLst/>
              </a:rPr>
              <a:t>Interactive Data Visualizations with </a:t>
            </a:r>
            <a:r>
              <a:rPr lang="en-US" sz="3200" b="1" dirty="0" smtClean="0">
                <a:effectLst/>
              </a:rPr>
              <a:t>D3.js</a:t>
            </a:r>
            <a:endParaRPr lang="en-US" sz="3200" b="1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899" y="1727241"/>
            <a:ext cx="634010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Dustin </a:t>
            </a:r>
            <a:r>
              <a:rPr lang="en-US" sz="3200" dirty="0" smtClean="0"/>
              <a:t>Ewers</a:t>
            </a:r>
            <a:endParaRPr lang="en-US" sz="3200" dirty="0"/>
          </a:p>
          <a:p>
            <a:r>
              <a:rPr lang="en-US" sz="2400" dirty="0"/>
              <a:t>Twitter: @</a:t>
            </a:r>
            <a:r>
              <a:rPr lang="en-US" sz="2400" dirty="0" err="1"/>
              <a:t>DustinJEwers</a:t>
            </a:r>
            <a:endParaRPr lang="en-US" sz="2400" dirty="0"/>
          </a:p>
          <a:p>
            <a:r>
              <a:rPr lang="en-US" sz="2400" dirty="0"/>
              <a:t>Website: </a:t>
            </a:r>
            <a:r>
              <a:rPr lang="en-US" sz="2400" dirty="0" smtClean="0">
                <a:hlinkClick r:id="rId2"/>
              </a:rPr>
              <a:t>http://dustinewers.com</a:t>
            </a:r>
            <a:endParaRPr lang="en-US" sz="2400" dirty="0"/>
          </a:p>
          <a:p>
            <a:r>
              <a:rPr lang="en-US" sz="2400" dirty="0"/>
              <a:t>LinkedIn: </a:t>
            </a:r>
            <a:r>
              <a:rPr lang="en-US" sz="2400" dirty="0">
                <a:hlinkClick r:id="rId3"/>
              </a:rPr>
              <a:t>www.linkedin.com/in/dustinewers/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14899" y="5242436"/>
            <a:ext cx="60525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Code Examples: </a:t>
            </a:r>
          </a:p>
          <a:p>
            <a:r>
              <a:rPr lang="en-US" sz="2400" dirty="0">
                <a:hlinkClick r:id="rId4"/>
              </a:rPr>
              <a:t>https://</a:t>
            </a:r>
            <a:r>
              <a:rPr lang="en-US" sz="2400" dirty="0" smtClean="0">
                <a:hlinkClick r:id="rId4"/>
              </a:rPr>
              <a:t>github.com/DustinEwers/D3-js-Demos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99" y="3469007"/>
            <a:ext cx="3806119" cy="1724433"/>
          </a:xfrm>
          <a:prstGeom prst="rect">
            <a:avLst/>
          </a:prstGeom>
        </p:spPr>
      </p:pic>
      <p:pic>
        <p:nvPicPr>
          <p:cNvPr id="1028" name="Picture 4" descr="https://www.thatconference.com/images/footer-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805" y="1778002"/>
            <a:ext cx="5435033" cy="4295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431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8281" y="1580051"/>
            <a:ext cx="7774884" cy="3650351"/>
          </a:xfrm>
        </p:spPr>
        <p:txBody>
          <a:bodyPr>
            <a:noAutofit/>
          </a:bodyPr>
          <a:lstStyle/>
          <a:p>
            <a:pPr marL="27675" indent="0">
              <a:buNone/>
            </a:pPr>
            <a:r>
              <a:rPr lang="en-US" dirty="0" smtClean="0"/>
              <a:t>Info About D3.js: </a:t>
            </a:r>
          </a:p>
          <a:p>
            <a:pPr marL="27675" indent="0">
              <a:buNone/>
            </a:pPr>
            <a:r>
              <a:rPr lang="en-US" dirty="0">
                <a:hlinkClick r:id="rId3"/>
              </a:rPr>
              <a:t>http://d3js.org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27675" indent="0">
              <a:buNone/>
            </a:pPr>
            <a:r>
              <a:rPr lang="en-US" dirty="0">
                <a:hlinkClick r:id="rId4"/>
              </a:rPr>
              <a:t>http://bost.ocks.org/mike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27675" indent="0">
              <a:buNone/>
            </a:pPr>
            <a:r>
              <a:rPr lang="en-US" dirty="0">
                <a:hlinkClick r:id="rId5"/>
              </a:rPr>
              <a:t>Interactive Data Visualization for the Web</a:t>
            </a:r>
            <a:endParaRPr lang="en-US" dirty="0"/>
          </a:p>
          <a:p>
            <a:pPr marL="27675" indent="0">
              <a:buNone/>
            </a:pPr>
            <a:r>
              <a:rPr lang="en-US" dirty="0">
                <a:hlinkClick r:id="rId6"/>
              </a:rPr>
              <a:t>http://alignedleft.com/tutorials/d3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pPr marL="27675" indent="0">
              <a:buNone/>
            </a:pPr>
            <a:endParaRPr lang="en-US" dirty="0" smtClean="0"/>
          </a:p>
          <a:p>
            <a:pPr marL="27675" indent="0">
              <a:buNone/>
            </a:pPr>
            <a:r>
              <a:rPr lang="en-US" dirty="0" smtClean="0"/>
              <a:t>Datasets: </a:t>
            </a:r>
          </a:p>
          <a:p>
            <a:pPr marL="27675" indent="0">
              <a:buNone/>
            </a:pPr>
            <a:r>
              <a:rPr lang="en-US" dirty="0">
                <a:effectLst/>
                <a:hlinkClick r:id="rId7"/>
              </a:rPr>
              <a:t>http://www.gapminder.org/data</a:t>
            </a:r>
            <a:r>
              <a:rPr lang="en-US" dirty="0" smtClean="0">
                <a:effectLst/>
                <a:hlinkClick r:id="rId7"/>
              </a:rPr>
              <a:t>/</a:t>
            </a:r>
            <a:endParaRPr lang="en-US" dirty="0"/>
          </a:p>
          <a:p>
            <a:pPr marL="27675" indent="0">
              <a:buNone/>
            </a:pPr>
            <a:r>
              <a:rPr lang="en-US" dirty="0">
                <a:hlinkClick r:id="rId8"/>
              </a:rPr>
              <a:t>http://www.data.gov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pPr marL="27675" indent="0">
              <a:buNone/>
            </a:pPr>
            <a:r>
              <a:rPr lang="en-US" dirty="0">
                <a:effectLst/>
                <a:hlinkClick r:id="rId9"/>
              </a:rPr>
              <a:t>http://</a:t>
            </a:r>
            <a:r>
              <a:rPr lang="en-US">
                <a:effectLst/>
                <a:hlinkClick r:id="rId9"/>
              </a:rPr>
              <a:t>www.bls.gov</a:t>
            </a:r>
            <a:r>
              <a:rPr lang="en-US" smtClean="0">
                <a:effectLst/>
                <a:hlinkClick r:id="rId9"/>
              </a:rPr>
              <a:t>/</a:t>
            </a:r>
            <a:endParaRPr lang="en-US" smtClean="0">
              <a:effectLst/>
            </a:endParaRPr>
          </a:p>
          <a:p>
            <a:pPr marL="27675" indent="0">
              <a:buNone/>
            </a:pPr>
            <a:r>
              <a:rPr lang="en-US" smtClean="0">
                <a:effectLst/>
                <a:hlinkClick r:id="rId10"/>
              </a:rPr>
              <a:t>https://data.cityofmadison.com/</a:t>
            </a:r>
            <a:endParaRPr lang="en-US" smtClean="0">
              <a:effectLst/>
            </a:endParaRPr>
          </a:p>
          <a:p>
            <a:pPr marL="27675" indent="0">
              <a:buNone/>
            </a:pPr>
            <a:endParaRPr lang="en-US" smtClean="0"/>
          </a:p>
          <a:p>
            <a:pPr marL="27675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7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474" y="0"/>
            <a:ext cx="10353762" cy="747293"/>
          </a:xfrm>
        </p:spPr>
        <p:txBody>
          <a:bodyPr>
            <a:normAutofit/>
          </a:bodyPr>
          <a:lstStyle/>
          <a:p>
            <a:r>
              <a:rPr lang="en-US" dirty="0" smtClean="0"/>
              <a:t>That Conference 2014 Sponsors</a:t>
            </a:r>
            <a:endParaRPr lang="en-US" dirty="0"/>
          </a:p>
        </p:txBody>
      </p:sp>
      <p:pic>
        <p:nvPicPr>
          <p:cNvPr id="2050" name="Picture 2" descr="https://thatconference.blob.core.windows.net/sponsorimages/ibm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54" y="818421"/>
            <a:ext cx="2716924" cy="2047731"/>
          </a:xfrm>
          <a:prstGeom prst="rect">
            <a:avLst/>
          </a:prstGeom>
          <a:noFill/>
        </p:spPr>
      </p:pic>
      <p:pic>
        <p:nvPicPr>
          <p:cNvPr id="2052" name="Picture 4" descr="https://thatconference.blob.core.windows.net/sponsorimages/InRule-Pla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431" y="818421"/>
            <a:ext cx="2716924" cy="2047731"/>
          </a:xfrm>
          <a:prstGeom prst="rect">
            <a:avLst/>
          </a:prstGeom>
          <a:noFill/>
        </p:spPr>
      </p:pic>
      <p:pic>
        <p:nvPicPr>
          <p:cNvPr id="2054" name="Picture 6" descr="https://thatconference.blob.core.windows.net/sponsorimages/API-plat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413" y="818421"/>
            <a:ext cx="2680615" cy="2020365"/>
          </a:xfrm>
          <a:prstGeom prst="rect">
            <a:avLst/>
          </a:prstGeom>
          <a:noFill/>
        </p:spPr>
      </p:pic>
      <p:pic>
        <p:nvPicPr>
          <p:cNvPr id="2056" name="Picture 8" descr="https://thatconference.blob.core.windows.net/sponsorimages/wordpress-com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086" y="818421"/>
            <a:ext cx="2680615" cy="2020365"/>
          </a:xfrm>
          <a:prstGeom prst="rect">
            <a:avLst/>
          </a:prstGeom>
          <a:noFill/>
        </p:spPr>
      </p:pic>
      <p:pic>
        <p:nvPicPr>
          <p:cNvPr id="2058" name="Picture 10" descr="https://thatconference.blob.core.windows.net/sponsorimages/skylin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31" y="3003178"/>
            <a:ext cx="2071570" cy="1381046"/>
          </a:xfrm>
          <a:prstGeom prst="rect">
            <a:avLst/>
          </a:prstGeom>
          <a:noFill/>
        </p:spPr>
      </p:pic>
      <p:pic>
        <p:nvPicPr>
          <p:cNvPr id="2060" name="Picture 12" descr="https://thatconference.blob.core.windows.net/sponsorimages/safene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7535" y="3003178"/>
            <a:ext cx="2071570" cy="1381046"/>
          </a:xfrm>
          <a:prstGeom prst="rect">
            <a:avLst/>
          </a:prstGeom>
          <a:noFill/>
        </p:spPr>
      </p:pic>
      <p:pic>
        <p:nvPicPr>
          <p:cNvPr id="2062" name="Picture 14" descr="https://thatconference.blob.core.windows.net/sponsorimages/devExpress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139" y="3003178"/>
            <a:ext cx="2071570" cy="1381046"/>
          </a:xfrm>
          <a:prstGeom prst="rect">
            <a:avLst/>
          </a:prstGeom>
          <a:noFill/>
        </p:spPr>
      </p:pic>
      <p:pic>
        <p:nvPicPr>
          <p:cNvPr id="2064" name="Picture 16" descr="https://thatconference.blob.core.windows.net/sponsorimages/onmi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2347" y="3003178"/>
            <a:ext cx="2071570" cy="1381046"/>
          </a:xfrm>
          <a:prstGeom prst="rect">
            <a:avLst/>
          </a:prstGeom>
          <a:noFill/>
        </p:spPr>
      </p:pic>
      <p:pic>
        <p:nvPicPr>
          <p:cNvPr id="2066" name="Picture 18" descr="https://thatconference.blob.core.windows.net/sponsorimages/corvisa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0743" y="3003178"/>
            <a:ext cx="2071570" cy="1381046"/>
          </a:xfrm>
          <a:prstGeom prst="rect">
            <a:avLst/>
          </a:prstGeom>
          <a:noFill/>
        </p:spPr>
      </p:pic>
      <p:grpSp>
        <p:nvGrpSpPr>
          <p:cNvPr id="7" name="Group 6"/>
          <p:cNvGrpSpPr/>
          <p:nvPr/>
        </p:nvGrpSpPr>
        <p:grpSpPr>
          <a:xfrm>
            <a:off x="565931" y="4521250"/>
            <a:ext cx="4043014" cy="1317170"/>
            <a:chOff x="1131186" y="4521250"/>
            <a:chExt cx="4378637" cy="1426512"/>
          </a:xfrm>
        </p:grpSpPr>
        <p:pic>
          <p:nvPicPr>
            <p:cNvPr id="2068" name="Picture 20" descr="https://thatconference.blob.core.windows.net/sponsorimages/sonomaPartners.jp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1186" y="4521250"/>
              <a:ext cx="2139768" cy="1426512"/>
            </a:xfrm>
            <a:prstGeom prst="rect">
              <a:avLst/>
            </a:prstGeom>
            <a:noFill/>
          </p:spPr>
        </p:pic>
        <p:pic>
          <p:nvPicPr>
            <p:cNvPr id="2070" name="Picture 22" descr="https://thatconference.blob.core.windows.net/sponsorimages/jetbrains.jpg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0055" y="4521250"/>
              <a:ext cx="2139768" cy="1426512"/>
            </a:xfrm>
            <a:prstGeom prst="rect">
              <a:avLst/>
            </a:prstGeom>
            <a:noFill/>
          </p:spPr>
        </p:pic>
      </p:grpSp>
      <p:grpSp>
        <p:nvGrpSpPr>
          <p:cNvPr id="8" name="Group 7"/>
          <p:cNvGrpSpPr/>
          <p:nvPr/>
        </p:nvGrpSpPr>
        <p:grpSpPr>
          <a:xfrm>
            <a:off x="6436427" y="4545157"/>
            <a:ext cx="5087490" cy="2271421"/>
            <a:chOff x="5174110" y="4513232"/>
            <a:chExt cx="5256971" cy="2347090"/>
          </a:xfrm>
        </p:grpSpPr>
        <p:pic>
          <p:nvPicPr>
            <p:cNvPr id="2072" name="Picture 24" descr="https://thatconference.blob.core.windows.net/sponsorimages/jjkeller.png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4605" y="5736844"/>
              <a:ext cx="1685217" cy="1123478"/>
            </a:xfrm>
            <a:prstGeom prst="rect">
              <a:avLst/>
            </a:prstGeom>
            <a:noFill/>
          </p:spPr>
        </p:pic>
        <p:pic>
          <p:nvPicPr>
            <p:cNvPr id="2074" name="Picture 26" descr="https://thatconference.blob.core.windows.net/sponsorimages/nrc.jpg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4110" y="5734522"/>
              <a:ext cx="1685217" cy="1123478"/>
            </a:xfrm>
            <a:prstGeom prst="rect">
              <a:avLst/>
            </a:prstGeom>
            <a:noFill/>
          </p:spPr>
        </p:pic>
        <p:pic>
          <p:nvPicPr>
            <p:cNvPr id="2076" name="Picture 28" descr="https://thatconference.blob.core.windows.net/sponsorimages/MSFT.png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4110" y="4525557"/>
              <a:ext cx="1685217" cy="1123478"/>
            </a:xfrm>
            <a:prstGeom prst="rect">
              <a:avLst/>
            </a:prstGeom>
            <a:noFill/>
          </p:spPr>
        </p:pic>
        <p:pic>
          <p:nvPicPr>
            <p:cNvPr id="2078" name="Picture 30" descr="https://thatconference.blob.core.windows.net/sponsorimages/centare.jpg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8428" y="4515511"/>
              <a:ext cx="1685217" cy="1123478"/>
            </a:xfrm>
            <a:prstGeom prst="rect">
              <a:avLst/>
            </a:prstGeom>
            <a:noFill/>
          </p:spPr>
        </p:pic>
        <p:pic>
          <p:nvPicPr>
            <p:cNvPr id="2080" name="Picture 32" descr="https://thatconference.blob.core.windows.net/sponsorimages/exacta.jpg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33510" y="4513232"/>
              <a:ext cx="1685217" cy="1123478"/>
            </a:xfrm>
            <a:prstGeom prst="rect">
              <a:avLst/>
            </a:prstGeom>
            <a:noFill/>
          </p:spPr>
        </p:pic>
        <p:pic>
          <p:nvPicPr>
            <p:cNvPr id="2082" name="Picture 34" descr="https://thatconference.blob.core.windows.net/sponsorimages/c1.png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45864" y="5728774"/>
              <a:ext cx="1685217" cy="1123478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31668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2046" y="132036"/>
            <a:ext cx="7765322" cy="1059350"/>
          </a:xfrm>
        </p:spPr>
        <p:txBody>
          <a:bodyPr>
            <a:normAutofit/>
          </a:bodyPr>
          <a:lstStyle/>
          <a:p>
            <a:r>
              <a:rPr lang="en-US" sz="6000" dirty="0"/>
              <a:t>Roadmap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764846" y="1191387"/>
            <a:ext cx="7765322" cy="5565013"/>
          </a:xfrm>
        </p:spPr>
        <p:txBody>
          <a:bodyPr>
            <a:noAutofit/>
          </a:bodyPr>
          <a:lstStyle/>
          <a:p>
            <a:r>
              <a:rPr lang="en-US" sz="2400" dirty="0"/>
              <a:t>Why Data Visualization?</a:t>
            </a:r>
          </a:p>
          <a:p>
            <a:r>
              <a:rPr lang="en-US" sz="2400" dirty="0"/>
              <a:t>What is D3.js?</a:t>
            </a:r>
          </a:p>
          <a:p>
            <a:r>
              <a:rPr lang="en-US" sz="2400" dirty="0"/>
              <a:t>Why D3.js?</a:t>
            </a:r>
          </a:p>
          <a:p>
            <a:r>
              <a:rPr lang="en-US" sz="2400" dirty="0"/>
              <a:t>Why not D3.js?</a:t>
            </a:r>
          </a:p>
          <a:p>
            <a:r>
              <a:rPr lang="en-US" sz="2400" dirty="0"/>
              <a:t>Just enough SVG</a:t>
            </a:r>
          </a:p>
          <a:p>
            <a:r>
              <a:rPr lang="en-US" sz="2400" dirty="0"/>
              <a:t>Demos</a:t>
            </a:r>
          </a:p>
          <a:p>
            <a:pPr lvl="1"/>
            <a:r>
              <a:rPr lang="en-US" sz="2200" dirty="0"/>
              <a:t>Using D3.js with ASP.NET</a:t>
            </a:r>
          </a:p>
          <a:p>
            <a:pPr lvl="1"/>
            <a:r>
              <a:rPr lang="en-US" sz="2200" dirty="0"/>
              <a:t>Building Charts in D3.js</a:t>
            </a:r>
          </a:p>
          <a:p>
            <a:pPr lvl="1"/>
            <a:r>
              <a:rPr lang="en-US" sz="2200" dirty="0"/>
              <a:t>Building Different Types of Visualizations</a:t>
            </a:r>
          </a:p>
          <a:p>
            <a:r>
              <a:rPr lang="en-US" sz="2600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307528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126" y="260684"/>
            <a:ext cx="10353762" cy="970450"/>
          </a:xfrm>
        </p:spPr>
        <p:txBody>
          <a:bodyPr>
            <a:noAutofit/>
          </a:bodyPr>
          <a:lstStyle/>
          <a:p>
            <a:r>
              <a:rPr lang="en-US" sz="6000" dirty="0"/>
              <a:t>Why Data Visualization?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537" y="1422742"/>
            <a:ext cx="9488940" cy="530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49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1600"/>
            <a:ext cx="12192000" cy="884989"/>
          </a:xfrm>
        </p:spPr>
        <p:txBody>
          <a:bodyPr>
            <a:noAutofit/>
          </a:bodyPr>
          <a:lstStyle/>
          <a:p>
            <a:r>
              <a:rPr lang="en-US" sz="6000" dirty="0"/>
              <a:t>Data Visualization Adds Meaning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980" y="4317999"/>
            <a:ext cx="7404100" cy="2540001"/>
          </a:xfrm>
        </p:spPr>
        <p:txBody>
          <a:bodyPr>
            <a:normAutofit fontScale="85000" lnSpcReduction="20000"/>
          </a:bodyPr>
          <a:lstStyle/>
          <a:p>
            <a:pPr marL="337500" lvl="1" indent="0">
              <a:buNone/>
            </a:pPr>
            <a:endParaRPr lang="en-US" dirty="0" smtClean="0"/>
          </a:p>
          <a:p>
            <a:pPr marL="337500" lvl="1" indent="0">
              <a:buNone/>
            </a:pPr>
            <a:endParaRPr lang="en-US" dirty="0"/>
          </a:p>
          <a:p>
            <a:pPr marL="337500" lvl="1" indent="0">
              <a:buNone/>
            </a:pPr>
            <a:endParaRPr lang="en-US" dirty="0" smtClean="0"/>
          </a:p>
          <a:p>
            <a:pPr marL="337500" lvl="1" indent="0">
              <a:buNone/>
            </a:pPr>
            <a:endParaRPr lang="en-US" dirty="0"/>
          </a:p>
          <a:p>
            <a:pPr marL="337500" lvl="1" indent="0">
              <a:buNone/>
            </a:pPr>
            <a:endParaRPr lang="en-US" dirty="0" smtClean="0"/>
          </a:p>
          <a:p>
            <a:pPr marL="337500" lvl="1" indent="0">
              <a:buNone/>
            </a:pPr>
            <a:endParaRPr lang="en-US" dirty="0"/>
          </a:p>
          <a:p>
            <a:pPr marL="337500" lvl="1" indent="0">
              <a:buNone/>
            </a:pPr>
            <a:endParaRPr lang="en-US" dirty="0" smtClean="0"/>
          </a:p>
          <a:p>
            <a:pPr marL="337500" lvl="1" indent="0">
              <a:buNone/>
            </a:pPr>
            <a:r>
              <a:rPr lang="en-US" dirty="0"/>
              <a:t>Source: </a:t>
            </a:r>
            <a:r>
              <a:rPr lang="en-US" dirty="0">
                <a:hlinkClick r:id="rId3"/>
              </a:rPr>
              <a:t>http://kepler.nasa.gov/multimedia/artwork/diagrams/?</a:t>
            </a:r>
            <a:r>
              <a:rPr lang="en-US" dirty="0" smtClean="0">
                <a:hlinkClick r:id="rId3"/>
              </a:rPr>
              <a:t>ImageID=123</a:t>
            </a:r>
            <a:endParaRPr lang="en-US" dirty="0" smtClean="0"/>
          </a:p>
          <a:p>
            <a:pPr marL="3375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3158" y="885921"/>
            <a:ext cx="9785684" cy="533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95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3203"/>
            <a:ext cx="12192000" cy="727838"/>
          </a:xfrm>
        </p:spPr>
        <p:txBody>
          <a:bodyPr>
            <a:noAutofit/>
          </a:bodyPr>
          <a:lstStyle/>
          <a:p>
            <a:r>
              <a:rPr lang="en-US" sz="5400" dirty="0"/>
              <a:t>Data Visualization can Tell Stories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2545" y="5930273"/>
            <a:ext cx="5097380" cy="391674"/>
          </a:xfrm>
        </p:spPr>
        <p:txBody>
          <a:bodyPr>
            <a:noAutofit/>
          </a:bodyPr>
          <a:lstStyle/>
          <a:p>
            <a:pPr marL="27675" indent="0">
              <a:buNone/>
            </a:pPr>
            <a:r>
              <a:rPr lang="en-US" sz="1600" dirty="0">
                <a:hlinkClick r:id="rId3"/>
              </a:rPr>
              <a:t>Source: http://bost.ocks.org/mike/nations/</a:t>
            </a:r>
            <a:endParaRPr lang="en-US" sz="1600" dirty="0"/>
          </a:p>
          <a:p>
            <a:pPr marL="27675" indent="0">
              <a:buNone/>
            </a:pP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5968" y="1049627"/>
            <a:ext cx="7740064" cy="48151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62545" y="6365127"/>
            <a:ext cx="5611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 Years That Changed the World: </a:t>
            </a:r>
            <a:r>
              <a:rPr lang="en-US" dirty="0">
                <a:hlinkClick r:id="rId5"/>
              </a:rPr>
              <a:t>www.bit.ly/c6ItL7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99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15553"/>
            <a:ext cx="11959389" cy="727838"/>
          </a:xfrm>
        </p:spPr>
        <p:txBody>
          <a:bodyPr>
            <a:noAutofit/>
          </a:bodyPr>
          <a:lstStyle/>
          <a:p>
            <a:r>
              <a:rPr lang="en-US" sz="4400" dirty="0"/>
              <a:t>Data Visualization Increases Customer Engagement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5485" y="1340913"/>
            <a:ext cx="11215228" cy="452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23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1950"/>
            <a:ext cx="12192000" cy="727838"/>
          </a:xfrm>
        </p:spPr>
        <p:txBody>
          <a:bodyPr>
            <a:noAutofit/>
          </a:bodyPr>
          <a:lstStyle/>
          <a:p>
            <a:r>
              <a:rPr lang="en-US" sz="5400" dirty="0"/>
              <a:t>We’ve Never Had More Available Data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440662" y="1372270"/>
            <a:ext cx="7765322" cy="3797301"/>
          </a:xfrm>
        </p:spPr>
        <p:txBody>
          <a:bodyPr>
            <a:noAutofit/>
          </a:bodyPr>
          <a:lstStyle/>
          <a:p>
            <a:r>
              <a:rPr lang="en-US" sz="3200" dirty="0"/>
              <a:t>Governments</a:t>
            </a:r>
          </a:p>
          <a:p>
            <a:r>
              <a:rPr lang="en-US" sz="3200" dirty="0"/>
              <a:t>Research organizations</a:t>
            </a:r>
          </a:p>
          <a:p>
            <a:r>
              <a:rPr lang="en-US" sz="3200" dirty="0"/>
              <a:t>NGOs</a:t>
            </a:r>
          </a:p>
          <a:p>
            <a:r>
              <a:rPr lang="en-US" sz="3200" dirty="0"/>
              <a:t>The Internet of Things</a:t>
            </a:r>
          </a:p>
          <a:p>
            <a:r>
              <a:rPr lang="en-US" sz="3200" dirty="0"/>
              <a:t>Logging &amp; Usage Data</a:t>
            </a:r>
          </a:p>
          <a:p>
            <a:r>
              <a:rPr lang="en-US" sz="3200" dirty="0"/>
              <a:t>Financial Data</a:t>
            </a:r>
          </a:p>
        </p:txBody>
      </p:sp>
    </p:spTree>
    <p:extLst>
      <p:ext uri="{BB962C8B-B14F-4D97-AF65-F5344CB8AC3E}">
        <p14:creationId xmlns:p14="http://schemas.microsoft.com/office/powerpoint/2010/main" val="140447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/>
              <a:t>Demo Time!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1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11068</TotalTime>
  <Words>476</Words>
  <Application>Microsoft Office PowerPoint</Application>
  <PresentationFormat>Widescreen</PresentationFormat>
  <Paragraphs>138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2</vt:lpstr>
      <vt:lpstr>Slate</vt:lpstr>
      <vt:lpstr>Telling Campfire Stories with Data</vt:lpstr>
      <vt:lpstr>That Conference 2014 Sponsors</vt:lpstr>
      <vt:lpstr>Roadmap</vt:lpstr>
      <vt:lpstr>Why Data Visualization? </vt:lpstr>
      <vt:lpstr>Data Visualization Adds Meaning</vt:lpstr>
      <vt:lpstr>Data Visualization can Tell Stories</vt:lpstr>
      <vt:lpstr>Data Visualization Increases Customer Engagement</vt:lpstr>
      <vt:lpstr>We’ve Never Had More Available Data</vt:lpstr>
      <vt:lpstr>Demo Time!</vt:lpstr>
      <vt:lpstr>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Telling Stories with Data</dc:title>
  <dc:creator>Dustin Ewers</dc:creator>
  <cp:lastModifiedBy>Dustin Ewers</cp:lastModifiedBy>
  <cp:revision>116</cp:revision>
  <dcterms:created xsi:type="dcterms:W3CDTF">2014-03-22T17:08:03Z</dcterms:created>
  <dcterms:modified xsi:type="dcterms:W3CDTF">2014-07-22T02:47:01Z</dcterms:modified>
</cp:coreProperties>
</file>