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2"/>
  </p:notesMasterIdLst>
  <p:sldIdLst>
    <p:sldId id="256" r:id="rId2"/>
    <p:sldId id="278" r:id="rId3"/>
    <p:sldId id="257" r:id="rId4"/>
    <p:sldId id="273" r:id="rId5"/>
    <p:sldId id="275" r:id="rId6"/>
    <p:sldId id="259" r:id="rId7"/>
    <p:sldId id="274" r:id="rId8"/>
    <p:sldId id="263" r:id="rId9"/>
    <p:sldId id="272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59" autoAdjust="0"/>
  </p:normalViewPr>
  <p:slideViewPr>
    <p:cSldViewPr snapToGrid="0">
      <p:cViewPr varScale="1">
        <p:scale>
          <a:sx n="62" d="100"/>
          <a:sy n="62" d="100"/>
        </p:scale>
        <p:origin x="1212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ytimes.com/interactive/2012/02/13/us/politics/2013-budget-proposal-graphic.html?_r=0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Please take a moment and thank our Principal, Platinum and Gold Sponsors.</a:t>
            </a:r>
          </a:p>
        </p:txBody>
      </p:sp>
    </p:spTree>
    <p:extLst>
      <p:ext uri="{BB962C8B-B14F-4D97-AF65-F5344CB8AC3E}">
        <p14:creationId xmlns:p14="http://schemas.microsoft.com/office/powerpoint/2010/main" val="314931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: To show you how to add data visualizations to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applications.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What? </a:t>
            </a:r>
          </a:p>
          <a:p>
            <a:r>
              <a:rPr lang="en-US" baseline="0" dirty="0" smtClean="0"/>
              <a:t>How?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just use Excel?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…or stats? </a:t>
            </a:r>
          </a:p>
          <a:p>
            <a:r>
              <a:rPr lang="en-US" baseline="0" dirty="0" smtClean="0"/>
              <a:t>…numbers?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Numbers are more precise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Numbers are less prone to manipulation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gives you three things: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Understanding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–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adds meaning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can tell stories	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Persuasion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People respond persuasively to two things: stories and images.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gives you both.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Efficiency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There’s more data than ever before and the trend is only going up.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makes it easier to understand.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We can use visualization to provide context to otherwise hard to understand numbers.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Increased conceptualization of large numbers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Increased ability to digest large sets of data quickly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Examples: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National Budgets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Planet Sizes</a:t>
            </a:r>
          </a:p>
          <a:p>
            <a:pPr marL="337500" lvl="1" indent="0">
              <a:buNone/>
            </a:pPr>
            <a:endParaRPr lang="en-US" baseline="0" dirty="0" smtClean="0">
              <a:hlinkClick r:id="rId3"/>
            </a:endParaRPr>
          </a:p>
          <a:p>
            <a:pPr marL="337500" lvl="1" indent="0">
              <a:buNone/>
            </a:pPr>
            <a:r>
              <a:rPr lang="en-US" dirty="0" smtClean="0">
                <a:hlinkClick r:id="rId3"/>
              </a:rPr>
              <a:t>http://xkcd.com/980/huge</a:t>
            </a:r>
            <a:endParaRPr lang="en-US" dirty="0" smtClean="0"/>
          </a:p>
          <a:p>
            <a:pPr marL="337500" lvl="1" indent="0">
              <a:buNone/>
            </a:pPr>
            <a:r>
              <a:rPr lang="en-US" dirty="0" smtClean="0">
                <a:hlinkClick r:id="rId4"/>
              </a:rPr>
              <a:t>http://www.nytimes.com/interactive/2012/02/13/us/politics/2013-budget-proposal-graphic.html?_r=0</a:t>
            </a:r>
            <a:endParaRPr lang="en-US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Gapminder</a:t>
            </a:r>
            <a:r>
              <a:rPr lang="en-US" baseline="0" dirty="0" smtClean="0"/>
              <a:t> Data stories: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200 years ago, everyone was poor, most people lived very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1800 – 1900 Major industrial powers like US, UK, Germany and France started gaining wealth, but most people were still poor and lived short lives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1900-1950 Industrial nations (Japan, US, Western Europe) had massive increases in both wealth and life expectancy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1950-1980 Even though many countries were still poor, they had massive gains in life expectancy (the opposite of the industrialized nations, who got rich and then got healthy)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1980-Present India, China, and the rest of the world starts to gain wealth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7675" indent="0">
              <a:buNone/>
            </a:pPr>
            <a:r>
              <a:rPr lang="en-US" sz="1200" dirty="0" smtClean="0">
                <a:hlinkClick r:id="rId3"/>
              </a:rPr>
              <a:t>http://bost.ocks.org/mike/nations/</a:t>
            </a:r>
            <a:endParaRPr lang="en-US" sz="1200" dirty="0" smtClean="0"/>
          </a:p>
          <a:p>
            <a:pPr marL="27675" indent="0">
              <a:buNone/>
            </a:pPr>
            <a:endParaRPr lang="en-US" sz="12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Khan Academy</a:t>
            </a:r>
            <a:endParaRPr lang="en-US" dirty="0" smtClean="0"/>
          </a:p>
          <a:p>
            <a:r>
              <a:rPr lang="en-US" dirty="0" smtClean="0"/>
              <a:t>Mint</a:t>
            </a:r>
          </a:p>
          <a:p>
            <a:r>
              <a:rPr lang="en-US" baseline="0" dirty="0" smtClean="0"/>
              <a:t>https://www.mint.com/how-it-works/graphs/</a:t>
            </a:r>
          </a:p>
          <a:p>
            <a:endParaRPr lang="en-US" baseline="0" dirty="0" smtClean="0"/>
          </a:p>
          <a:p>
            <a:r>
              <a:rPr lang="en-US" dirty="0" smtClean="0"/>
              <a:t>---------------------------</a:t>
            </a:r>
          </a:p>
          <a:p>
            <a:endParaRPr lang="en-US" dirty="0" smtClean="0"/>
          </a:p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Next year’s date.</a:t>
            </a:r>
          </a:p>
        </p:txBody>
      </p:sp>
    </p:spTree>
    <p:extLst>
      <p:ext uri="{BB962C8B-B14F-4D97-AF65-F5344CB8AC3E}">
        <p14:creationId xmlns:p14="http://schemas.microsoft.com/office/powerpoint/2010/main" val="182101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87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7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0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89088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dustinewer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dustinewers.com/d3-talk/" TargetMode="External"/><Relationship Id="rId4" Type="http://schemas.openxmlformats.org/officeDocument/2006/relationships/hyperlink" Target="https://github.com/DustinEwers/D3-js-Demo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epler.nasa.gov/multimedia/artwork/diagrams/?ImageID=1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st.ocks.org/mike/nat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t.ly/c6ItL7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v/" TargetMode="External"/><Relationship Id="rId3" Type="http://schemas.openxmlformats.org/officeDocument/2006/relationships/hyperlink" Target="http://d3js.org/" TargetMode="External"/><Relationship Id="rId7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gnedleft.com/tutorials/d3/" TargetMode="External"/><Relationship Id="rId5" Type="http://schemas.openxmlformats.org/officeDocument/2006/relationships/hyperlink" Target="http://shop.oreilly.com/product/0636920026938.do" TargetMode="External"/><Relationship Id="rId10" Type="http://schemas.openxmlformats.org/officeDocument/2006/relationships/hyperlink" Target="https://data.cityofmadison.com/" TargetMode="External"/><Relationship Id="rId4" Type="http://schemas.openxmlformats.org/officeDocument/2006/relationships/hyperlink" Target="http://bost.ocks.org/mike/" TargetMode="External"/><Relationship Id="rId9" Type="http://schemas.openxmlformats.org/officeDocument/2006/relationships/hyperlink" Target="http://www.bls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00" y="210105"/>
            <a:ext cx="12053300" cy="780496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effectLst/>
              </a:rPr>
              <a:t>Telling </a:t>
            </a:r>
            <a:r>
              <a:rPr lang="en-US" sz="6000" b="1" dirty="0" smtClean="0">
                <a:effectLst/>
              </a:rPr>
              <a:t>Campfire Stories </a:t>
            </a:r>
            <a:r>
              <a:rPr lang="en-US" sz="6000" b="1" dirty="0">
                <a:effectLst/>
              </a:rPr>
              <a:t>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99" y="990602"/>
            <a:ext cx="7955211" cy="787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effectLst/>
              </a:rPr>
              <a:t>Interactive Data Visualizations with </a:t>
            </a:r>
            <a:r>
              <a:rPr lang="en-US" sz="3200" b="1" dirty="0" smtClean="0">
                <a:effectLst/>
              </a:rPr>
              <a:t>D3.js</a:t>
            </a:r>
            <a:endParaRPr lang="en-US" sz="32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899" y="1727241"/>
            <a:ext cx="63401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Dustin </a:t>
            </a:r>
            <a:r>
              <a:rPr lang="en-US" sz="3200" dirty="0" smtClean="0"/>
              <a:t>Ewers</a:t>
            </a:r>
            <a:endParaRPr lang="en-US" sz="3200" dirty="0"/>
          </a:p>
          <a:p>
            <a:r>
              <a:rPr lang="en-US" sz="2400" dirty="0"/>
              <a:t>Twitter: @</a:t>
            </a:r>
            <a:r>
              <a:rPr lang="en-US" sz="2400" dirty="0" err="1"/>
              <a:t>DustinJEwers</a:t>
            </a:r>
            <a:endParaRPr lang="en-US" sz="2400" dirty="0"/>
          </a:p>
          <a:p>
            <a:r>
              <a:rPr lang="en-US" sz="2400" dirty="0"/>
              <a:t>Website: </a:t>
            </a:r>
            <a:r>
              <a:rPr lang="en-US" sz="2400" dirty="0" smtClean="0">
                <a:hlinkClick r:id="rId2"/>
              </a:rPr>
              <a:t>http://dustinewers.com</a:t>
            </a:r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www.linkedin.com/in/dustinewers/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899" y="5242436"/>
            <a:ext cx="6052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Examples: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github.com/DustinEwers/D3-js-Demos</a:t>
            </a:r>
            <a:endParaRPr lang="en-US" sz="2400" dirty="0" smtClean="0"/>
          </a:p>
          <a:p>
            <a:r>
              <a:rPr lang="en-US" sz="2400" dirty="0" smtClean="0"/>
              <a:t>Blog Post:</a:t>
            </a:r>
            <a:endParaRPr lang="en-US" sz="2400" dirty="0" smtClean="0">
              <a:hlinkClick r:id="rId5"/>
            </a:endParaRPr>
          </a:p>
          <a:p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://dustinewers.com/d3-talk/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9" y="3469007"/>
            <a:ext cx="3806119" cy="1724433"/>
          </a:xfrm>
          <a:prstGeom prst="rect">
            <a:avLst/>
          </a:prstGeom>
        </p:spPr>
      </p:pic>
      <p:pic>
        <p:nvPicPr>
          <p:cNvPr id="1028" name="Picture 4" descr="https://www.thatconference.com/images/foot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05" y="1778002"/>
            <a:ext cx="5435033" cy="429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nextYea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0595" y="1886129"/>
            <a:ext cx="4250812" cy="30857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389636" y="526943"/>
            <a:ext cx="3412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See you next year…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03394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7701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202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4698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6199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63812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58188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82687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01562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20438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39313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85817" y="683723"/>
            <a:ext cx="4420367" cy="17718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93490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046" y="132036"/>
            <a:ext cx="7765322" cy="1059350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64846" y="1191387"/>
            <a:ext cx="7765322" cy="44889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Data Visualization?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Why not D3.js?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How do I use D3.js? (Demos)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126" y="260684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/>
              <a:t>Why Data Visualization?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7" y="1422742"/>
            <a:ext cx="9488940" cy="53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17999"/>
            <a:ext cx="7404100" cy="2540001"/>
          </a:xfrm>
        </p:spPr>
        <p:txBody>
          <a:bodyPr>
            <a:normAutofit fontScale="85000" lnSpcReduction="20000"/>
          </a:bodyPr>
          <a:lstStyle/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pPr marL="337500" lvl="1" indent="0">
              <a:buNone/>
            </a:pPr>
            <a:endParaRPr lang="en-US" dirty="0" smtClean="0"/>
          </a:p>
          <a:p>
            <a:pPr marL="337500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http://kepler.nasa.gov/multimedia/artwork/diagrams/?</a:t>
            </a:r>
            <a:r>
              <a:rPr lang="en-US" dirty="0" smtClean="0">
                <a:hlinkClick r:id="rId3"/>
              </a:rPr>
              <a:t>ImageID=123</a:t>
            </a:r>
            <a:endParaRPr lang="en-US" dirty="0" smtClean="0"/>
          </a:p>
          <a:p>
            <a:pPr marL="3375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45" y="247973"/>
            <a:ext cx="11423069" cy="61063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545" y="5930273"/>
            <a:ext cx="5097380" cy="391674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sz="1600" dirty="0">
                <a:hlinkClick r:id="rId3"/>
              </a:rPr>
              <a:t>Source: http://bost.ocks.org/mike/nations/</a:t>
            </a:r>
            <a:endParaRPr lang="en-US" sz="1600" dirty="0"/>
          </a:p>
          <a:p>
            <a:pPr marL="27675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68" y="1049627"/>
            <a:ext cx="7740064" cy="4815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2545" y="6365127"/>
            <a:ext cx="561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Years That Changed the World: </a:t>
            </a:r>
            <a:r>
              <a:rPr lang="en-US" dirty="0">
                <a:hlinkClick r:id="rId5"/>
              </a:rPr>
              <a:t>www.bit.ly/c6ItL7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485" y="1340913"/>
            <a:ext cx="11215228" cy="45262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 Time!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281" y="1580051"/>
            <a:ext cx="7774884" cy="3650351"/>
          </a:xfrm>
        </p:spPr>
        <p:txBody>
          <a:bodyPr>
            <a:noAutofit/>
          </a:bodyPr>
          <a:lstStyle/>
          <a:p>
            <a:pPr marL="27675" indent="0">
              <a:buNone/>
            </a:pPr>
            <a:r>
              <a:rPr lang="en-US" dirty="0" smtClean="0"/>
              <a:t>Info About D3.js: </a:t>
            </a:r>
          </a:p>
          <a:p>
            <a:pPr marL="27675" indent="0">
              <a:buNone/>
            </a:pP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4"/>
              </a:rPr>
              <a:t>http://bost.ocks.org/mike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hlinkClick r:id="rId5"/>
              </a:rPr>
              <a:t>Interactive Data Visualization for the Web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6"/>
              </a:rPr>
              <a:t>http://alignedleft.com/tutorials/d3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7675" indent="0">
              <a:buNone/>
            </a:pPr>
            <a:endParaRPr lang="en-US" dirty="0" smtClean="0"/>
          </a:p>
          <a:p>
            <a:pPr marL="27675" indent="0">
              <a:buNone/>
            </a:pPr>
            <a:r>
              <a:rPr lang="en-US" dirty="0" smtClean="0"/>
              <a:t>Datasets: </a:t>
            </a:r>
          </a:p>
          <a:p>
            <a:pPr marL="27675" indent="0">
              <a:buNone/>
            </a:pPr>
            <a:r>
              <a:rPr lang="en-US" dirty="0">
                <a:effectLst/>
                <a:hlinkClick r:id="rId7"/>
              </a:rPr>
              <a:t>http://www.gapminder.org/data</a:t>
            </a:r>
            <a:r>
              <a:rPr lang="en-US" dirty="0" smtClean="0">
                <a:effectLst/>
                <a:hlinkClick r:id="rId7"/>
              </a:rPr>
              <a:t>/</a:t>
            </a:r>
            <a:endParaRPr lang="en-US" dirty="0"/>
          </a:p>
          <a:p>
            <a:pPr marL="27675" indent="0">
              <a:buNone/>
            </a:pPr>
            <a:r>
              <a:rPr lang="en-US" dirty="0">
                <a:hlinkClick r:id="rId8"/>
              </a:rPr>
              <a:t>http://www.data.gov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7675" indent="0">
              <a:buNone/>
            </a:pPr>
            <a:r>
              <a:rPr lang="en-US" dirty="0">
                <a:effectLst/>
                <a:hlinkClick r:id="rId9"/>
              </a:rPr>
              <a:t>http://</a:t>
            </a:r>
            <a:r>
              <a:rPr lang="en-US">
                <a:effectLst/>
                <a:hlinkClick r:id="rId9"/>
              </a:rPr>
              <a:t>www.bls.gov</a:t>
            </a:r>
            <a:r>
              <a:rPr lang="en-US" smtClean="0">
                <a:effectLst/>
                <a:hlinkClick r:id="rId9"/>
              </a:rPr>
              <a:t>/</a:t>
            </a:r>
            <a:endParaRPr lang="en-US" smtClean="0">
              <a:effectLst/>
            </a:endParaRPr>
          </a:p>
          <a:p>
            <a:pPr marL="27675" indent="0">
              <a:buNone/>
            </a:pPr>
            <a:r>
              <a:rPr lang="en-US" smtClean="0">
                <a:effectLst/>
                <a:hlinkClick r:id="rId10"/>
              </a:rPr>
              <a:t>https://data.cityofmadison.com/</a:t>
            </a:r>
            <a:endParaRPr lang="en-US" smtClean="0">
              <a:effectLst/>
            </a:endParaRPr>
          </a:p>
          <a:p>
            <a:pPr marL="27675" indent="0">
              <a:buNone/>
            </a:pPr>
            <a:endParaRPr lang="en-US" smtClean="0"/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11169</TotalTime>
  <Words>477</Words>
  <Application>Microsoft Office PowerPoint</Application>
  <PresentationFormat>Widescreen</PresentationFormat>
  <Paragraphs>141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Wingdings</vt:lpstr>
      <vt:lpstr>Wingdings 2</vt:lpstr>
      <vt:lpstr>Slate</vt:lpstr>
      <vt:lpstr>Telling Campfire Stories with Data</vt:lpstr>
      <vt:lpstr>PowerPoint Presentation</vt:lpstr>
      <vt:lpstr>Roadmap</vt:lpstr>
      <vt:lpstr>Why Data Visualization? </vt:lpstr>
      <vt:lpstr>PowerPoint Presentation</vt:lpstr>
      <vt:lpstr>PowerPoint Presentation</vt:lpstr>
      <vt:lpstr>PowerPoint Presentation</vt:lpstr>
      <vt:lpstr>Demo Time!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127</cp:revision>
  <dcterms:created xsi:type="dcterms:W3CDTF">2014-03-22T17:08:03Z</dcterms:created>
  <dcterms:modified xsi:type="dcterms:W3CDTF">2014-08-09T20:28:54Z</dcterms:modified>
</cp:coreProperties>
</file>