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3"/>
  </p:notesMasterIdLst>
  <p:sldIdLst>
    <p:sldId id="256" r:id="rId3"/>
    <p:sldId id="258" r:id="rId4"/>
    <p:sldId id="432" r:id="rId5"/>
    <p:sldId id="433" r:id="rId6"/>
    <p:sldId id="269" r:id="rId7"/>
    <p:sldId id="264" r:id="rId8"/>
    <p:sldId id="265" r:id="rId9"/>
    <p:sldId id="268" r:id="rId10"/>
    <p:sldId id="281" r:id="rId11"/>
    <p:sldId id="270" r:id="rId12"/>
    <p:sldId id="277" r:id="rId13"/>
    <p:sldId id="275" r:id="rId14"/>
    <p:sldId id="276" r:id="rId15"/>
    <p:sldId id="282" r:id="rId16"/>
    <p:sldId id="278" r:id="rId17"/>
    <p:sldId id="292" r:id="rId18"/>
    <p:sldId id="288" r:id="rId19"/>
    <p:sldId id="289" r:id="rId20"/>
    <p:sldId id="301" r:id="rId21"/>
    <p:sldId id="302" r:id="rId22"/>
    <p:sldId id="303" r:id="rId23"/>
    <p:sldId id="304" r:id="rId24"/>
    <p:sldId id="431" r:id="rId25"/>
    <p:sldId id="306" r:id="rId26"/>
    <p:sldId id="290" r:id="rId27"/>
    <p:sldId id="307" r:id="rId28"/>
    <p:sldId id="430" r:id="rId29"/>
    <p:sldId id="308" r:id="rId30"/>
    <p:sldId id="309" r:id="rId31"/>
    <p:sldId id="266" r:id="rId32"/>
    <p:sldId id="257" r:id="rId33"/>
    <p:sldId id="274" r:id="rId34"/>
    <p:sldId id="286" r:id="rId35"/>
    <p:sldId id="267" r:id="rId36"/>
    <p:sldId id="279" r:id="rId37"/>
    <p:sldId id="283" r:id="rId38"/>
    <p:sldId id="284" r:id="rId39"/>
    <p:sldId id="285" r:id="rId40"/>
    <p:sldId id="287" r:id="rId41"/>
    <p:sldId id="2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EF90E-EDB8-4573-BE68-79B3ACE9B630}" v="36" dt="2019-07-03T11:48:43.330"/>
    <p1510:client id="{A7C48D36-D3FE-469C-8E83-17F259FD497D}" v="13" dt="2019-07-09T00:44:01.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865" autoAdjust="0"/>
  </p:normalViewPr>
  <p:slideViewPr>
    <p:cSldViewPr snapToGrid="0">
      <p:cViewPr varScale="1">
        <p:scale>
          <a:sx n="57" d="100"/>
          <a:sy n="57" d="100"/>
        </p:scale>
        <p:origin x="20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D46DE-3EF2-49EE-95D9-7CF85A666031}"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5A4D1-D8B2-4D50-A770-D219301CEDC5}" type="slidenum">
              <a:rPr lang="en-US" smtClean="0"/>
              <a:t>‹#›</a:t>
            </a:fld>
            <a:endParaRPr lang="en-US"/>
          </a:p>
        </p:txBody>
      </p:sp>
    </p:spTree>
    <p:extLst>
      <p:ext uri="{BB962C8B-B14F-4D97-AF65-F5344CB8AC3E}">
        <p14:creationId xmlns:p14="http://schemas.microsoft.com/office/powerpoint/2010/main" val="216062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guide/design-principles/design-for-evolu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ApplicationInsights-Kubernetes/wiki/Getting-Started-for-.NET-Core-Applic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photos/1-29wyvvLJA?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earch/photos/roadmap?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rchitecture/guide/design-principles/self-heal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-&gt; DevOps -&gt; Cloud -&gt; Cloud Native</a:t>
            </a:r>
          </a:p>
          <a:p>
            <a:endParaRPr lang="en-US" dirty="0"/>
          </a:p>
          <a:p>
            <a:r>
              <a:rPr lang="en-US" dirty="0"/>
              <a:t>The big lightbulb moment for me was reading Accelerate (and the Dev Ops Handbook) and realizing what good practices can do for both organizations and individual developers.</a:t>
            </a:r>
          </a:p>
          <a:p>
            <a:endParaRPr lang="en-US" dirty="0"/>
          </a:p>
          <a:p>
            <a:r>
              <a:rPr lang="en-US" dirty="0"/>
              <a:t>The big win for me is using cloud technologies and dev ops to enable a more sane workflow for developers. </a:t>
            </a:r>
          </a:p>
          <a:p>
            <a:r>
              <a:rPr lang="en-US" dirty="0"/>
              <a:t>Abolishing the idea of throwing crap over a wall for someone else to deal with. </a:t>
            </a:r>
          </a:p>
          <a:p>
            <a:endParaRPr lang="en-US" dirty="0"/>
          </a:p>
          <a:p>
            <a:r>
              <a:rPr lang="en-US" dirty="0"/>
              <a:t>It’s a continuation of Agile. More focused on results than filling out paperwork.</a:t>
            </a:r>
          </a:p>
          <a:p>
            <a:endParaRPr lang="en-US" dirty="0"/>
          </a:p>
          <a:p>
            <a:r>
              <a:rPr lang="en-US" dirty="0"/>
              <a:t>----</a:t>
            </a:r>
          </a:p>
          <a:p>
            <a:r>
              <a:rPr lang="en-US" dirty="0"/>
              <a:t>I’m at the front </a:t>
            </a:r>
            <a:r>
              <a:rPr lang="en-US"/>
              <a:t>end of </a:t>
            </a:r>
            <a:r>
              <a:rPr lang="en-US" dirty="0"/>
              <a:t>upgrading an app to be cloud native.</a:t>
            </a:r>
          </a:p>
          <a:p>
            <a:endParaRPr lang="en-US" dirty="0"/>
          </a:p>
          <a:p>
            <a:r>
              <a:rPr lang="en-US" dirty="0"/>
              <a:t>I’m also going to focus more on app design</a:t>
            </a:r>
          </a:p>
        </p:txBody>
      </p:sp>
      <p:sp>
        <p:nvSpPr>
          <p:cNvPr id="4" name="Slide Number Placeholder 3"/>
          <p:cNvSpPr>
            <a:spLocks noGrp="1"/>
          </p:cNvSpPr>
          <p:nvPr>
            <p:ph type="sldNum" sz="quarter" idx="5"/>
          </p:nvPr>
        </p:nvSpPr>
        <p:spPr/>
        <p:txBody>
          <a:bodyPr/>
          <a:lstStyle/>
          <a:p>
            <a:fld id="{9AF5A4D1-D8B2-4D50-A770-D219301CEDC5}" type="slidenum">
              <a:rPr lang="en-US" smtClean="0"/>
              <a:t>2</a:t>
            </a:fld>
            <a:endParaRPr lang="en-US"/>
          </a:p>
        </p:txBody>
      </p:sp>
    </p:spTree>
    <p:extLst>
      <p:ext uri="{BB962C8B-B14F-4D97-AF65-F5344CB8AC3E}">
        <p14:creationId xmlns:p14="http://schemas.microsoft.com/office/powerpoint/2010/main" val="27841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app will change and evolve. Design for that to happen. </a:t>
            </a:r>
          </a:p>
          <a:p>
            <a:endParaRPr lang="en-US"/>
          </a:p>
          <a:p>
            <a:r>
              <a:rPr lang="en-US">
                <a:hlinkClick r:id="rId3"/>
              </a:rPr>
              <a:t>https://docs.microsoft.com/en-us/azure/architecture/guide/design-principles/design-for-evolution</a:t>
            </a:r>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14</a:t>
            </a:fld>
            <a:endParaRPr lang="en-US"/>
          </a:p>
        </p:txBody>
      </p:sp>
    </p:spTree>
    <p:extLst>
      <p:ext uri="{BB962C8B-B14F-4D97-AF65-F5344CB8AC3E}">
        <p14:creationId xmlns:p14="http://schemas.microsoft.com/office/powerpoint/2010/main" val="275494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ultimate goal is to build stateless applications that can run in parallel. </a:t>
            </a:r>
          </a:p>
        </p:txBody>
      </p:sp>
      <p:sp>
        <p:nvSpPr>
          <p:cNvPr id="4" name="Slide Number Placeholder 3"/>
          <p:cNvSpPr>
            <a:spLocks noGrp="1"/>
          </p:cNvSpPr>
          <p:nvPr>
            <p:ph type="sldNum" sz="quarter" idx="5"/>
          </p:nvPr>
        </p:nvSpPr>
        <p:spPr/>
        <p:txBody>
          <a:bodyPr/>
          <a:lstStyle/>
          <a:p>
            <a:fld id="{9AF5A4D1-D8B2-4D50-A770-D219301CEDC5}" type="slidenum">
              <a:rPr lang="en-US" smtClean="0"/>
              <a:t>15</a:t>
            </a:fld>
            <a:endParaRPr lang="en-US"/>
          </a:p>
        </p:txBody>
      </p:sp>
    </p:spTree>
    <p:extLst>
      <p:ext uri="{BB962C8B-B14F-4D97-AF65-F5344CB8AC3E}">
        <p14:creationId xmlns:p14="http://schemas.microsoft.com/office/powerpoint/2010/main" val="281632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4d08c66477_9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1" name="Google Shape;781;g4d08c66477_9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Containers don’t have a full OS for each container, which saves space</a:t>
            </a:r>
            <a:endParaRPr/>
          </a:p>
          <a:p>
            <a:pPr marL="0" lvl="0" indent="0" algn="l" rtl="0">
              <a:spcBef>
                <a:spcPts val="0"/>
              </a:spcBef>
              <a:spcAft>
                <a:spcPts val="0"/>
              </a:spcAft>
              <a:buNone/>
            </a:pPr>
            <a:endParaRPr/>
          </a:p>
        </p:txBody>
      </p:sp>
      <p:sp>
        <p:nvSpPr>
          <p:cNvPr id="782" name="Google Shape;782;g4d08c66477_9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4d08c66477_9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4d08c66477_9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6" name="Google Shape;806;g4d08c66477_9_2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4d08c66477_9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4d08c66477_9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g4d08c66477_9_2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4d08c66477_9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4d08c66477_9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Default .NET Image</a:t>
            </a:r>
            <a:endParaRPr/>
          </a:p>
          <a:p>
            <a:pPr marL="0" lvl="0" indent="0" algn="l" rtl="0">
              <a:spcBef>
                <a:spcPts val="0"/>
              </a:spcBef>
              <a:spcAft>
                <a:spcPts val="0"/>
              </a:spcAft>
              <a:buNone/>
            </a:pPr>
            <a:r>
              <a:rPr lang="en-US"/>
              <a:t>Multi Stage Build Pattern</a:t>
            </a:r>
            <a:endParaRPr/>
          </a:p>
          <a:p>
            <a:pPr marL="0" lvl="0" indent="0" algn="l" rtl="0">
              <a:spcBef>
                <a:spcPts val="0"/>
              </a:spcBef>
              <a:spcAft>
                <a:spcPts val="0"/>
              </a:spcAft>
              <a:buNone/>
            </a:pPr>
            <a:r>
              <a:rPr lang="en-US"/>
              <a:t>Layering Images to reduce the size and attack surface of the final image</a:t>
            </a:r>
            <a:endParaRPr/>
          </a:p>
        </p:txBody>
      </p:sp>
      <p:sp>
        <p:nvSpPr>
          <p:cNvPr id="828" name="Google Shape;828;g4d08c66477_9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Process: </a:t>
            </a:r>
          </a:p>
          <a:p>
            <a:r>
              <a:rPr lang="en-US"/>
              <a:t>You define a build</a:t>
            </a:r>
          </a:p>
          <a:p>
            <a:r>
              <a:rPr lang="en-US"/>
              <a:t>You build it into an image</a:t>
            </a:r>
          </a:p>
          <a:p>
            <a:r>
              <a:rPr lang="en-US"/>
              <a:t>Then you </a:t>
            </a:r>
          </a:p>
          <a:p>
            <a:endParaRPr lang="en-US"/>
          </a:p>
          <a:p>
            <a:r>
              <a:rPr lang="en-US"/>
              <a:t>They store images that you can run</a:t>
            </a:r>
          </a:p>
          <a:p>
            <a:endParaRPr lang="en-US"/>
          </a:p>
          <a:p>
            <a:r>
              <a:rPr lang="en-US"/>
              <a:t>Docker Hub</a:t>
            </a:r>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23</a:t>
            </a:fld>
            <a:endParaRPr lang="en-US"/>
          </a:p>
        </p:txBody>
      </p:sp>
    </p:spTree>
    <p:extLst>
      <p:ext uri="{BB962C8B-B14F-4D97-AF65-F5344CB8AC3E}">
        <p14:creationId xmlns:p14="http://schemas.microsoft.com/office/powerpoint/2010/main" val="222678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4d08c66477_8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4d08c66477_8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Just straight up Docker or… </a:t>
            </a:r>
          </a:p>
          <a:p>
            <a:pPr marL="0" lvl="0" indent="0" algn="l" rtl="0">
              <a:spcBef>
                <a:spcPts val="0"/>
              </a:spcBef>
              <a:spcAft>
                <a:spcPts val="0"/>
              </a:spcAft>
              <a:buNone/>
            </a:pPr>
            <a:r>
              <a:rPr lang="en-US"/>
              <a:t>Orchestration tools</a:t>
            </a: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36" name="Google Shape;836;g4d08c66477_8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4d08c66477_9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4d08c66477_9_2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Instead of running scripts to determine what your data center looks like,</a:t>
            </a:r>
            <a:r>
              <a:rPr lang="en-US" baseline="0"/>
              <a:t> you tell it what you want and it gives it to you.</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File Source: </a:t>
            </a:r>
            <a:endParaRPr/>
          </a:p>
          <a:p>
            <a:pPr marL="0" lvl="0" indent="0" algn="l" rtl="0">
              <a:spcBef>
                <a:spcPts val="0"/>
              </a:spcBef>
              <a:spcAft>
                <a:spcPts val="0"/>
              </a:spcAft>
              <a:buNone/>
            </a:pPr>
            <a:r>
              <a:rPr lang="en-US" u="sng">
                <a:solidFill>
                  <a:schemeClr val="hlink"/>
                </a:solidFill>
                <a:hlinkClick r:id="rId3"/>
              </a:rPr>
              <a:t>https://github.com/Microsoft/ApplicationInsights-Kubernetes/wiki/Getting-Started-for-.NET-Core-Applications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https://kubernetes.io/docs/concepts/workloads/pods/pod-overview/</a:t>
            </a:r>
            <a:endParaRPr/>
          </a:p>
          <a:p>
            <a:pPr marL="0" lvl="0" indent="0" algn="l" rtl="0">
              <a:spcBef>
                <a:spcPts val="0"/>
              </a:spcBef>
              <a:spcAft>
                <a:spcPts val="0"/>
              </a:spcAft>
              <a:buNone/>
            </a:pPr>
            <a:r>
              <a:rPr lang="en-US"/>
              <a:t>https://kubernetes.io/docs/concepts/workloads/controllers/deployment/</a:t>
            </a:r>
            <a:endParaRPr/>
          </a:p>
          <a:p>
            <a:pPr marL="0" lvl="0" indent="0" algn="l" rtl="0">
              <a:spcBef>
                <a:spcPts val="0"/>
              </a:spcBef>
              <a:spcAft>
                <a:spcPts val="0"/>
              </a:spcAft>
              <a:buNone/>
            </a:pPr>
            <a:r>
              <a:rPr lang="en-US"/>
              <a:t>https://kubernetes.io/docs/concepts/services-networking/service/</a:t>
            </a:r>
            <a:endParaRPr/>
          </a:p>
        </p:txBody>
      </p:sp>
      <p:sp>
        <p:nvSpPr>
          <p:cNvPr id="855" name="Google Shape;855;g4d08c66477_9_2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a:t>Pods - smallest deployable unit | Generally one container (and maybe a sidecar to go with it)</a:t>
            </a:r>
          </a:p>
          <a:p>
            <a:pPr marL="0" lvl="0" indent="0" algn="l" rtl="0">
              <a:spcBef>
                <a:spcPts val="0"/>
              </a:spcBef>
              <a:spcAft>
                <a:spcPts val="0"/>
              </a:spcAft>
              <a:buNone/>
            </a:pPr>
            <a:r>
              <a:rPr lang="en-US"/>
              <a:t>Deployments - groups of Pods | manages things like scalability</a:t>
            </a:r>
          </a:p>
          <a:p>
            <a:pPr marL="0" lvl="0" indent="0" algn="l" rtl="0">
              <a:spcBef>
                <a:spcPts val="0"/>
              </a:spcBef>
              <a:spcAft>
                <a:spcPts val="0"/>
              </a:spcAft>
              <a:buNone/>
            </a:pPr>
            <a:r>
              <a:rPr lang="en-US"/>
              <a:t>Services - Networking between groups of Pods</a:t>
            </a:r>
          </a:p>
          <a:p>
            <a:endParaRPr lang="en-US"/>
          </a:p>
          <a:p>
            <a:r>
              <a:rPr lang="en-US"/>
              <a:t>Lots of other stuff – like jobs, service meshes, </a:t>
            </a:r>
            <a:r>
              <a:rPr lang="en-US" err="1"/>
              <a:t>etc</a:t>
            </a:r>
            <a:r>
              <a:rPr lang="en-US"/>
              <a: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505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those terms that seems obvious, but has a more specific definition.</a:t>
            </a:r>
          </a:p>
          <a:p>
            <a:endParaRPr lang="en-US"/>
          </a:p>
          <a:p>
            <a:r>
              <a:rPr lang="en-US"/>
              <a:t>Practically speaking: </a:t>
            </a:r>
          </a:p>
          <a:p>
            <a:endParaRPr lang="en-US"/>
          </a:p>
          <a:p>
            <a:r>
              <a:rPr lang="en-US"/>
              <a:t>Microservices on containers, usually paired with Kubernetes</a:t>
            </a:r>
          </a:p>
        </p:txBody>
      </p:sp>
      <p:sp>
        <p:nvSpPr>
          <p:cNvPr id="4" name="Slide Number Placeholder 3"/>
          <p:cNvSpPr>
            <a:spLocks noGrp="1"/>
          </p:cNvSpPr>
          <p:nvPr>
            <p:ph type="sldNum" sz="quarter" idx="5"/>
          </p:nvPr>
        </p:nvSpPr>
        <p:spPr/>
        <p:txBody>
          <a:bodyPr/>
          <a:lstStyle/>
          <a:p>
            <a:fld id="{9AF5A4D1-D8B2-4D50-A770-D219301CEDC5}" type="slidenum">
              <a:rPr lang="en-US" smtClean="0"/>
              <a:t>3</a:t>
            </a:fld>
            <a:endParaRPr lang="en-US"/>
          </a:p>
        </p:txBody>
      </p:sp>
    </p:spTree>
    <p:extLst>
      <p:ext uri="{BB962C8B-B14F-4D97-AF65-F5344CB8AC3E}">
        <p14:creationId xmlns:p14="http://schemas.microsoft.com/office/powerpoint/2010/main" val="1794626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4d08c66477_8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4d08c66477_8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There’s probably a docker container for everything you want to do</a:t>
            </a:r>
            <a:endParaRPr/>
          </a:p>
          <a:p>
            <a:pPr marL="0" lvl="0" indent="0" algn="l" rtl="0">
              <a:spcBef>
                <a:spcPts val="0"/>
              </a:spcBef>
              <a:spcAft>
                <a:spcPts val="0"/>
              </a:spcAft>
              <a:buNone/>
            </a:pPr>
            <a:r>
              <a:rPr lang="en-US"/>
              <a:t>The only caviat is you don’t want to store state in Kubernetes</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r>
              <a:rPr lang="en-US"/>
              <a:t>Docker / Containers are really good for experimentation. You can easily fire up stuff and play with it without having to install a bunch of junk on your machine.</a:t>
            </a:r>
            <a:endParaRPr/>
          </a:p>
        </p:txBody>
      </p:sp>
      <p:sp>
        <p:nvSpPr>
          <p:cNvPr id="864" name="Google Shape;864;g4d08c66477_8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4d08c66477_8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4d08c66477_8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Kubernetes is at the center of a whole cloud native ecosystem. </a:t>
            </a:r>
            <a:endParaRPr/>
          </a:p>
          <a:p>
            <a:pPr marL="0" lvl="0" indent="0" algn="l" rtl="0">
              <a:spcBef>
                <a:spcPts val="0"/>
              </a:spcBef>
              <a:spcAft>
                <a:spcPts val="0"/>
              </a:spcAft>
              <a:buNone/>
            </a:pPr>
            <a:r>
              <a:rPr lang="en-US"/>
              <a:t>It has all sorts of stuff... </a:t>
            </a:r>
            <a:endParaRPr/>
          </a:p>
          <a:p>
            <a:pPr marL="0" lvl="0" indent="0" algn="l" rtl="0">
              <a:spcBef>
                <a:spcPts val="0"/>
              </a:spcBef>
              <a:spcAft>
                <a:spcPts val="0"/>
              </a:spcAft>
              <a:buNone/>
            </a:pPr>
            <a:endParaRPr/>
          </a:p>
        </p:txBody>
      </p:sp>
      <p:sp>
        <p:nvSpPr>
          <p:cNvPr id="872" name="Google Shape;872;g4d08c66477_8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AKS doesn’t support Windows Nodes, but Kubernetes does as of 1.4</a:t>
            </a:r>
          </a:p>
          <a:p>
            <a:endParaRPr lang="en-US"/>
          </a:p>
          <a:p>
            <a:r>
              <a:rPr lang="en-US"/>
              <a:t>Use .NET Core if you can.</a:t>
            </a:r>
          </a:p>
          <a:p>
            <a:endParaRPr lang="en-US"/>
          </a:p>
          <a:p>
            <a:r>
              <a:rPr lang="en-US"/>
              <a:t>.NET Core is Bueno</a:t>
            </a:r>
          </a:p>
          <a:p>
            <a:r>
              <a:rPr lang="en-US"/>
              <a:t>.NET Full is less so</a:t>
            </a:r>
          </a:p>
        </p:txBody>
      </p:sp>
      <p:sp>
        <p:nvSpPr>
          <p:cNvPr id="4" name="Slide Number Placeholder 3"/>
          <p:cNvSpPr>
            <a:spLocks noGrp="1"/>
          </p:cNvSpPr>
          <p:nvPr>
            <p:ph type="sldNum" sz="quarter" idx="5"/>
          </p:nvPr>
        </p:nvSpPr>
        <p:spPr/>
        <p:txBody>
          <a:bodyPr/>
          <a:lstStyle/>
          <a:p>
            <a:fld id="{9AF5A4D1-D8B2-4D50-A770-D219301CEDC5}" type="slidenum">
              <a:rPr lang="en-US" smtClean="0"/>
              <a:t>31</a:t>
            </a:fld>
            <a:endParaRPr lang="en-US"/>
          </a:p>
        </p:txBody>
      </p:sp>
    </p:spTree>
    <p:extLst>
      <p:ext uri="{BB962C8B-B14F-4D97-AF65-F5344CB8AC3E}">
        <p14:creationId xmlns:p14="http://schemas.microsoft.com/office/powerpoint/2010/main" val="2193069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Supports Docker and you can Out of the Box debug, </a:t>
            </a:r>
          </a:p>
          <a:p>
            <a:r>
              <a:rPr lang="en-US"/>
              <a:t>You can also add Docker after the fact, but I’ve never gotten that part to work. </a:t>
            </a:r>
          </a:p>
          <a:p>
            <a:endParaRPr lang="en-US"/>
          </a:p>
          <a:p>
            <a:r>
              <a:rPr lang="en-US"/>
              <a:t>Shell out and do a File -&gt; New with Docker Support</a:t>
            </a:r>
          </a:p>
          <a:p>
            <a:endParaRPr lang="en-US"/>
          </a:p>
          <a:p>
            <a:r>
              <a:rPr lang="en-US"/>
              <a:t>Syntax highlighting exists for VS Code as well</a:t>
            </a:r>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32</a:t>
            </a:fld>
            <a:endParaRPr lang="en-US"/>
          </a:p>
        </p:txBody>
      </p:sp>
    </p:spTree>
    <p:extLst>
      <p:ext uri="{BB962C8B-B14F-4D97-AF65-F5344CB8AC3E}">
        <p14:creationId xmlns:p14="http://schemas.microsoft.com/office/powerpoint/2010/main" val="892117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default MS Docker File</a:t>
            </a:r>
          </a:p>
          <a:p>
            <a:endParaRPr lang="en-US"/>
          </a:p>
          <a:p>
            <a:r>
              <a:rPr lang="en-US"/>
              <a:t>One odd thing is that it puts the file in the root path, but runs it like it’s in the base app, </a:t>
            </a:r>
          </a:p>
          <a:p>
            <a:r>
              <a:rPr lang="en-US"/>
              <a:t>So you need to set your docker context manually</a:t>
            </a:r>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33</a:t>
            </a:fld>
            <a:endParaRPr lang="en-US"/>
          </a:p>
        </p:txBody>
      </p:sp>
    </p:spTree>
    <p:extLst>
      <p:ext uri="{BB962C8B-B14F-4D97-AF65-F5344CB8AC3E}">
        <p14:creationId xmlns:p14="http://schemas.microsoft.com/office/powerpoint/2010/main" val="318083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Container Image</a:t>
            </a:r>
          </a:p>
          <a:p>
            <a:r>
              <a:rPr lang="en-US"/>
              <a:t>Container Hosting</a:t>
            </a:r>
          </a:p>
          <a:p>
            <a:r>
              <a:rPr lang="en-US"/>
              <a:t>External Services</a:t>
            </a:r>
          </a:p>
        </p:txBody>
      </p:sp>
      <p:sp>
        <p:nvSpPr>
          <p:cNvPr id="4" name="Slide Number Placeholder 3"/>
          <p:cNvSpPr>
            <a:spLocks noGrp="1"/>
          </p:cNvSpPr>
          <p:nvPr>
            <p:ph type="sldNum" sz="quarter" idx="5"/>
          </p:nvPr>
        </p:nvSpPr>
        <p:spPr/>
        <p:txBody>
          <a:bodyPr/>
          <a:lstStyle/>
          <a:p>
            <a:fld id="{9AF5A4D1-D8B2-4D50-A770-D219301CEDC5}" type="slidenum">
              <a:rPr lang="en-US" smtClean="0"/>
              <a:t>35</a:t>
            </a:fld>
            <a:endParaRPr lang="en-US"/>
          </a:p>
        </p:txBody>
      </p:sp>
    </p:spTree>
    <p:extLst>
      <p:ext uri="{BB962C8B-B14F-4D97-AF65-F5344CB8AC3E}">
        <p14:creationId xmlns:p14="http://schemas.microsoft.com/office/powerpoint/2010/main" val="41893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Supports Docker, DC/OS, Mesosphere</a:t>
            </a:r>
          </a:p>
          <a:p>
            <a:r>
              <a:rPr lang="en-US"/>
              <a:t>- Lots of different container registries</a:t>
            </a:r>
          </a:p>
          <a:p>
            <a:endParaRPr lang="en-US"/>
          </a:p>
          <a:p>
            <a:r>
              <a:rPr lang="en-US"/>
              <a:t>Basic, Standard, and Premium Tiers</a:t>
            </a:r>
          </a:p>
          <a:p>
            <a:pPr marL="171450" indent="-171450">
              <a:buFontTx/>
              <a:buChar char="-"/>
            </a:pPr>
            <a:r>
              <a:rPr lang="en-US"/>
              <a:t>Price and Storage are the main differentiators</a:t>
            </a:r>
          </a:p>
          <a:p>
            <a:pPr marL="171450" indent="-171450">
              <a:buFontTx/>
              <a:buChar char="-"/>
            </a:pPr>
            <a:r>
              <a:rPr lang="en-US"/>
              <a:t>Premium support geo replication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Can Geo Replicate across regions</a:t>
            </a:r>
          </a:p>
          <a:p>
            <a:endParaRPr lang="en-US"/>
          </a:p>
          <a:p>
            <a:r>
              <a:rPr lang="en-US"/>
              <a:t>It’s cheap… why the hell are you doing your own</a:t>
            </a:r>
          </a:p>
        </p:txBody>
      </p:sp>
      <p:sp>
        <p:nvSpPr>
          <p:cNvPr id="4" name="Slide Number Placeholder 3"/>
          <p:cNvSpPr>
            <a:spLocks noGrp="1"/>
          </p:cNvSpPr>
          <p:nvPr>
            <p:ph type="sldNum" sz="quarter" idx="5"/>
          </p:nvPr>
        </p:nvSpPr>
        <p:spPr/>
        <p:txBody>
          <a:bodyPr/>
          <a:lstStyle/>
          <a:p>
            <a:fld id="{9AF5A4D1-D8B2-4D50-A770-D219301CEDC5}" type="slidenum">
              <a:rPr lang="en-US" smtClean="0"/>
              <a:t>36</a:t>
            </a:fld>
            <a:endParaRPr lang="en-US"/>
          </a:p>
        </p:txBody>
      </p:sp>
    </p:spTree>
    <p:extLst>
      <p:ext uri="{BB962C8B-B14F-4D97-AF65-F5344CB8AC3E}">
        <p14:creationId xmlns:p14="http://schemas.microsoft.com/office/powerpoint/2010/main" val="2588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40</a:t>
            </a:fld>
            <a:endParaRPr lang="en-US"/>
          </a:p>
        </p:txBody>
      </p:sp>
    </p:spTree>
    <p:extLst>
      <p:ext uri="{BB962C8B-B14F-4D97-AF65-F5344CB8AC3E}">
        <p14:creationId xmlns:p14="http://schemas.microsoft.com/office/powerpoint/2010/main" val="194766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Stateless Apps – usually microservices</a:t>
            </a:r>
          </a:p>
          <a:p>
            <a:r>
              <a:rPr lang="en-US"/>
              <a:t>Containers – usually docker</a:t>
            </a:r>
          </a:p>
          <a:p>
            <a:r>
              <a:rPr lang="en-US"/>
              <a:t>Orchestration – usually Kubernetes</a:t>
            </a:r>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4</a:t>
            </a:fld>
            <a:endParaRPr lang="en-US"/>
          </a:p>
        </p:txBody>
      </p:sp>
    </p:spTree>
    <p:extLst>
      <p:ext uri="{BB962C8B-B14F-4D97-AF65-F5344CB8AC3E}">
        <p14:creationId xmlns:p14="http://schemas.microsoft.com/office/powerpoint/2010/main" val="91099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What’s in it for me?</a:t>
            </a:r>
          </a:p>
          <a:p>
            <a:pPr marL="0" indent="0">
              <a:buNone/>
            </a:pPr>
            <a:endParaRPr lang="en-US"/>
          </a:p>
          <a:p>
            <a:pPr marL="0" indent="0">
              <a:buNone/>
            </a:pPr>
            <a:r>
              <a:rPr lang="en-US"/>
              <a:t>Power – Building cloud native is powerful. You can put your stuff anywhere and you have the power of a full datacenter at your command with some scripts</a:t>
            </a:r>
          </a:p>
          <a:p>
            <a:pPr marL="0" indent="0">
              <a:buNone/>
            </a:pPr>
            <a:endParaRPr lang="en-US"/>
          </a:p>
          <a:p>
            <a:pPr marL="0" indent="0">
              <a:buNone/>
            </a:pPr>
            <a:r>
              <a:rPr lang="en-US"/>
              <a:t>Portability – You can move from one cloud to another with ease</a:t>
            </a:r>
          </a:p>
          <a:p>
            <a:pPr marL="0" indent="0">
              <a:buNone/>
            </a:pPr>
            <a:endParaRPr lang="en-US"/>
          </a:p>
          <a:p>
            <a:pPr marL="0" indent="0">
              <a:buNone/>
            </a:pPr>
            <a:r>
              <a:rPr lang="en-US"/>
              <a:t>Cost – Building on top of Docker and Kubernetes allows you to utilize your resources more efficiently than using VMs</a:t>
            </a:r>
          </a:p>
          <a:p>
            <a:pPr marL="0" indent="0">
              <a:buNone/>
            </a:pPr>
            <a:endParaRPr lang="en-US"/>
          </a:p>
          <a:p>
            <a:pPr marL="0" indent="0">
              <a:buNone/>
            </a:pPr>
            <a:r>
              <a:rPr lang="en-US"/>
              <a:t>Replicability – Code as Infrastructure is really important</a:t>
            </a:r>
          </a:p>
          <a:p>
            <a:pPr marL="0" indent="0">
              <a:buNone/>
            </a:pPr>
            <a:endParaRPr lang="en-US"/>
          </a:p>
          <a:p>
            <a:pPr marL="0" indent="0">
              <a:buNone/>
            </a:pPr>
            <a:r>
              <a:rPr lang="en-US"/>
              <a:t>Human Happiness</a:t>
            </a:r>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5</a:t>
            </a:fld>
            <a:endParaRPr lang="en-US"/>
          </a:p>
        </p:txBody>
      </p:sp>
    </p:spTree>
    <p:extLst>
      <p:ext uri="{BB962C8B-B14F-4D97-AF65-F5344CB8AC3E}">
        <p14:creationId xmlns:p14="http://schemas.microsoft.com/office/powerpoint/2010/main" val="396562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Andrew Neel</a:t>
            </a:r>
            <a:r>
              <a:rPr lang="en-US" sz="1200" b="0" i="0" kern="1200">
                <a:solidFill>
                  <a:schemeClr val="tx1"/>
                </a:solidFill>
                <a:effectLst/>
                <a:latin typeface="+mn-lt"/>
                <a:ea typeface="+mn-ea"/>
                <a:cs typeface="+mn-cs"/>
              </a:rPr>
              <a:t> on </a:t>
            </a:r>
            <a:r>
              <a:rPr lang="en-US" sz="1200" b="0" i="0" kern="1200" err="1">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56857A-4B1A-47B5-A0C3-28891DBF69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72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App framework to sell more Heroku</a:t>
            </a:r>
          </a:p>
        </p:txBody>
      </p:sp>
      <p:sp>
        <p:nvSpPr>
          <p:cNvPr id="4" name="Slide Number Placeholder 3"/>
          <p:cNvSpPr>
            <a:spLocks noGrp="1"/>
          </p:cNvSpPr>
          <p:nvPr>
            <p:ph type="sldNum" sz="quarter" idx="5"/>
          </p:nvPr>
        </p:nvSpPr>
        <p:spPr/>
        <p:txBody>
          <a:bodyPr/>
          <a:lstStyle/>
          <a:p>
            <a:fld id="{9AF5A4D1-D8B2-4D50-A770-D219301CEDC5}" type="slidenum">
              <a:rPr lang="en-US" smtClean="0"/>
              <a:t>8</a:t>
            </a:fld>
            <a:endParaRPr lang="en-US"/>
          </a:p>
        </p:txBody>
      </p:sp>
    </p:spTree>
    <p:extLst>
      <p:ext uri="{BB962C8B-B14F-4D97-AF65-F5344CB8AC3E}">
        <p14:creationId xmlns:p14="http://schemas.microsoft.com/office/powerpoint/2010/main" val="419804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 them</a:t>
            </a:r>
          </a:p>
        </p:txBody>
      </p:sp>
      <p:sp>
        <p:nvSpPr>
          <p:cNvPr id="4" name="Slide Number Placeholder 3"/>
          <p:cNvSpPr>
            <a:spLocks noGrp="1"/>
          </p:cNvSpPr>
          <p:nvPr>
            <p:ph type="sldNum" sz="quarter" idx="5"/>
          </p:nvPr>
        </p:nvSpPr>
        <p:spPr/>
        <p:txBody>
          <a:bodyPr/>
          <a:lstStyle/>
          <a:p>
            <a:fld id="{9AF5A4D1-D8B2-4D50-A770-D219301CEDC5}" type="slidenum">
              <a:rPr lang="en-US" smtClean="0"/>
              <a:t>10</a:t>
            </a:fld>
            <a:endParaRPr lang="en-US"/>
          </a:p>
        </p:txBody>
      </p:sp>
    </p:spTree>
    <p:extLst>
      <p:ext uri="{BB962C8B-B14F-4D97-AF65-F5344CB8AC3E}">
        <p14:creationId xmlns:p14="http://schemas.microsoft.com/office/powerpoint/2010/main" val="378492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Keep it outside of your app</a:t>
            </a:r>
          </a:p>
          <a:p>
            <a:endParaRPr lang="en-US"/>
          </a:p>
          <a:p>
            <a:r>
              <a:rPr lang="en-US"/>
              <a:t>Easy to do in .NET Core</a:t>
            </a:r>
          </a:p>
          <a:p>
            <a:r>
              <a:rPr lang="en-US"/>
              <a:t>     </a:t>
            </a:r>
            <a:r>
              <a:rPr lang="en-US" err="1"/>
              <a:t>KeyVault</a:t>
            </a:r>
            <a:endParaRPr lang="en-US"/>
          </a:p>
          <a:p>
            <a:r>
              <a:rPr lang="en-US"/>
              <a:t>     Environment Variables</a:t>
            </a:r>
          </a:p>
          <a:p>
            <a:endParaRPr lang="en-US"/>
          </a:p>
          <a:p>
            <a:endParaRPr lang="en-US"/>
          </a:p>
          <a:p>
            <a:r>
              <a:rPr lang="en-US"/>
              <a:t>Also, make sure your external services are configurable </a:t>
            </a:r>
            <a:r>
              <a:rPr lang="en-US" err="1"/>
              <a:t>urls</a:t>
            </a:r>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12</a:t>
            </a:fld>
            <a:endParaRPr lang="en-US"/>
          </a:p>
        </p:txBody>
      </p:sp>
    </p:spTree>
    <p:extLst>
      <p:ext uri="{BB962C8B-B14F-4D97-AF65-F5344CB8AC3E}">
        <p14:creationId xmlns:p14="http://schemas.microsoft.com/office/powerpoint/2010/main" val="147966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calls are going to fail. Make sure your application can support failure. </a:t>
            </a:r>
          </a:p>
          <a:p>
            <a:endParaRPr lang="en-US"/>
          </a:p>
          <a:p>
            <a:r>
              <a:rPr lang="en-US"/>
              <a:t>Use a resiliency library like Polly to implement resiliency patterns.</a:t>
            </a:r>
          </a:p>
          <a:p>
            <a:r>
              <a:rPr lang="en-US">
                <a:hlinkClick r:id="rId3"/>
              </a:rPr>
              <a:t>https://docs.microsoft.com/en-us/azure/architecture/guide/design-principles/self-healing</a:t>
            </a:r>
            <a:endParaRPr lang="en-US"/>
          </a:p>
          <a:p>
            <a:endParaRPr lang="en-US"/>
          </a:p>
        </p:txBody>
      </p:sp>
      <p:sp>
        <p:nvSpPr>
          <p:cNvPr id="4" name="Slide Number Placeholder 3"/>
          <p:cNvSpPr>
            <a:spLocks noGrp="1"/>
          </p:cNvSpPr>
          <p:nvPr>
            <p:ph type="sldNum" sz="quarter" idx="5"/>
          </p:nvPr>
        </p:nvSpPr>
        <p:spPr/>
        <p:txBody>
          <a:bodyPr/>
          <a:lstStyle/>
          <a:p>
            <a:fld id="{9AF5A4D1-D8B2-4D50-A770-D219301CEDC5}" type="slidenum">
              <a:rPr lang="en-US" smtClean="0"/>
              <a:t>13</a:t>
            </a:fld>
            <a:endParaRPr lang="en-US"/>
          </a:p>
        </p:txBody>
      </p:sp>
    </p:spTree>
    <p:extLst>
      <p:ext uri="{BB962C8B-B14F-4D97-AF65-F5344CB8AC3E}">
        <p14:creationId xmlns:p14="http://schemas.microsoft.com/office/powerpoint/2010/main" val="266672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091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98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368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ottom Title &amp; Content - Green">
  <p:cSld name="Bottom Title &amp; Content - Green">
    <p:spTree>
      <p:nvGrpSpPr>
        <p:cNvPr id="1" name="Shape 113"/>
        <p:cNvGrpSpPr/>
        <p:nvPr/>
      </p:nvGrpSpPr>
      <p:grpSpPr>
        <a:xfrm>
          <a:off x="0" y="0"/>
          <a:ext cx="0" cy="0"/>
          <a:chOff x="0" y="0"/>
          <a:chExt cx="0" cy="0"/>
        </a:xfrm>
      </p:grpSpPr>
      <p:sp>
        <p:nvSpPr>
          <p:cNvPr id="116" name="Google Shape;116;p21"/>
          <p:cNvSpPr txBox="1">
            <a:spLocks noGrp="1"/>
          </p:cNvSpPr>
          <p:nvPr>
            <p:ph type="title"/>
          </p:nvPr>
        </p:nvSpPr>
        <p:spPr>
          <a:xfrm>
            <a:off x="595750" y="5957456"/>
            <a:ext cx="11000943" cy="720436"/>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595749" y="589886"/>
            <a:ext cx="11000943" cy="4716406"/>
          </a:xfrm>
          <a:prstGeom prst="rect">
            <a:avLst/>
          </a:prstGeom>
          <a:noFill/>
          <a:ln>
            <a:noFill/>
          </a:ln>
        </p:spPr>
        <p:txBody>
          <a:bodyPr spcFirstLastPara="1" wrap="square" lIns="91425" tIns="45700" rIns="91425" bIns="45700" anchor="t" anchorCtr="0"/>
          <a:lstStyle>
            <a:lvl1pPr marL="457200" lvl="0" indent="-433069" algn="l">
              <a:lnSpc>
                <a:spcPct val="110000"/>
              </a:lnSpc>
              <a:spcBef>
                <a:spcPts val="1000"/>
              </a:spcBef>
              <a:spcAft>
                <a:spcPts val="0"/>
              </a:spcAft>
              <a:buClr>
                <a:schemeClr val="accent3"/>
              </a:buClr>
              <a:buSzPts val="3220"/>
              <a:buFont typeface="Noto Sans Symbols"/>
              <a:buChar char="▪"/>
              <a:defRPr>
                <a:solidFill>
                  <a:srgbClr val="262626"/>
                </a:solidFill>
              </a:defRPr>
            </a:lvl1pPr>
            <a:lvl2pPr marL="914400" lvl="1" indent="-403860" algn="l">
              <a:lnSpc>
                <a:spcPct val="110000"/>
              </a:lnSpc>
              <a:spcBef>
                <a:spcPts val="600"/>
              </a:spcBef>
              <a:spcAft>
                <a:spcPts val="0"/>
              </a:spcAft>
              <a:buClr>
                <a:schemeClr val="accent2"/>
              </a:buClr>
              <a:buSzPts val="2760"/>
              <a:buFont typeface="Noto Sans Symbols"/>
              <a:buChar char="▪"/>
              <a:defRPr>
                <a:solidFill>
                  <a:srgbClr val="262626"/>
                </a:solidFill>
              </a:defRPr>
            </a:lvl2pPr>
            <a:lvl3pPr marL="1371600" lvl="2" indent="-374650" algn="l">
              <a:lnSpc>
                <a:spcPct val="110000"/>
              </a:lnSpc>
              <a:spcBef>
                <a:spcPts val="600"/>
              </a:spcBef>
              <a:spcAft>
                <a:spcPts val="0"/>
              </a:spcAft>
              <a:buClr>
                <a:schemeClr val="accent5"/>
              </a:buClr>
              <a:buSzPts val="2300"/>
              <a:buFont typeface="Noto Sans Symbols"/>
              <a:buChar char="▪"/>
              <a:defRPr>
                <a:solidFill>
                  <a:srgbClr val="262626"/>
                </a:solidFill>
              </a:defRPr>
            </a:lvl3pPr>
            <a:lvl4pPr marL="1828800" lvl="3" indent="-360044" algn="l">
              <a:lnSpc>
                <a:spcPct val="110000"/>
              </a:lnSpc>
              <a:spcBef>
                <a:spcPts val="600"/>
              </a:spcBef>
              <a:spcAft>
                <a:spcPts val="0"/>
              </a:spcAft>
              <a:buClr>
                <a:schemeClr val="accent5"/>
              </a:buClr>
              <a:buSzPts val="2070"/>
              <a:buFont typeface="Noto Sans Symbols"/>
              <a:buChar char="▪"/>
              <a:defRPr>
                <a:solidFill>
                  <a:srgbClr val="262626"/>
                </a:solidFill>
              </a:defRPr>
            </a:lvl4pPr>
            <a:lvl5pPr marL="2286000" lvl="4" indent="-360045" algn="l">
              <a:lnSpc>
                <a:spcPct val="110000"/>
              </a:lnSpc>
              <a:spcBef>
                <a:spcPts val="600"/>
              </a:spcBef>
              <a:spcAft>
                <a:spcPts val="0"/>
              </a:spcAft>
              <a:buClr>
                <a:schemeClr val="accent5"/>
              </a:buClr>
              <a:buSzPts val="2070"/>
              <a:buFont typeface="Noto Sans Symbols"/>
              <a:buChar char="▪"/>
              <a:defRPr>
                <a:solidFill>
                  <a:srgbClr val="262626"/>
                </a:solidFill>
              </a:defRPr>
            </a:lvl5pPr>
            <a:lvl6pPr marL="2743200" lvl="5" indent="-360045" algn="l">
              <a:lnSpc>
                <a:spcPct val="110000"/>
              </a:lnSpc>
              <a:spcBef>
                <a:spcPts val="600"/>
              </a:spcBef>
              <a:spcAft>
                <a:spcPts val="0"/>
              </a:spcAft>
              <a:buClr>
                <a:schemeClr val="accent5"/>
              </a:buClr>
              <a:buSzPts val="2070"/>
              <a:buFont typeface="Noto Sans Symbols"/>
              <a:buChar char="▪"/>
              <a:defRPr>
                <a:solidFill>
                  <a:srgbClr val="262626"/>
                </a:solidFill>
              </a:defRPr>
            </a:lvl6pPr>
            <a:lvl7pPr marL="3200400" lvl="6" indent="-360045" algn="l">
              <a:lnSpc>
                <a:spcPct val="110000"/>
              </a:lnSpc>
              <a:spcBef>
                <a:spcPts val="600"/>
              </a:spcBef>
              <a:spcAft>
                <a:spcPts val="0"/>
              </a:spcAft>
              <a:buClr>
                <a:schemeClr val="accent5"/>
              </a:buClr>
              <a:buSzPts val="2070"/>
              <a:buFont typeface="Noto Sans Symbols"/>
              <a:buChar char="▪"/>
              <a:defRPr>
                <a:solidFill>
                  <a:srgbClr val="262626"/>
                </a:solidFill>
              </a:defRPr>
            </a:lvl7pPr>
            <a:lvl8pPr marL="3657600" lvl="7" indent="-360045" algn="l">
              <a:lnSpc>
                <a:spcPct val="110000"/>
              </a:lnSpc>
              <a:spcBef>
                <a:spcPts val="600"/>
              </a:spcBef>
              <a:spcAft>
                <a:spcPts val="0"/>
              </a:spcAft>
              <a:buClr>
                <a:schemeClr val="accent5"/>
              </a:buClr>
              <a:buSzPts val="2070"/>
              <a:buFont typeface="Noto Sans Symbols"/>
              <a:buChar char="▪"/>
              <a:defRPr>
                <a:solidFill>
                  <a:srgbClr val="262626"/>
                </a:solidFill>
              </a:defRPr>
            </a:lvl8pPr>
            <a:lvl9pPr marL="4114800" lvl="8" indent="-360045" algn="l">
              <a:lnSpc>
                <a:spcPct val="110000"/>
              </a:lnSpc>
              <a:spcBef>
                <a:spcPts val="600"/>
              </a:spcBef>
              <a:spcAft>
                <a:spcPts val="600"/>
              </a:spcAft>
              <a:buClr>
                <a:schemeClr val="accent5"/>
              </a:buClr>
              <a:buSzPts val="2070"/>
              <a:buFont typeface="Noto Sans Symbols"/>
              <a:buChar char="▪"/>
              <a:defRPr>
                <a:solidFill>
                  <a:srgbClr val="262626"/>
                </a:solidFill>
              </a:defRPr>
            </a:lvl9pPr>
          </a:lstStyle>
          <a:p>
            <a:endParaRPr/>
          </a:p>
        </p:txBody>
      </p:sp>
    </p:spTree>
    <p:extLst>
      <p:ext uri="{BB962C8B-B14F-4D97-AF65-F5344CB8AC3E}">
        <p14:creationId xmlns:p14="http://schemas.microsoft.com/office/powerpoint/2010/main" val="204729602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Content - Green">
  <p:cSld name="Full Content - Green">
    <p:spTree>
      <p:nvGrpSpPr>
        <p:cNvPr id="1" name="Shape 82"/>
        <p:cNvGrpSpPr/>
        <p:nvPr/>
      </p:nvGrpSpPr>
      <p:grpSpPr>
        <a:xfrm>
          <a:off x="0" y="0"/>
          <a:ext cx="0" cy="0"/>
          <a:chOff x="0" y="0"/>
          <a:chExt cx="0" cy="0"/>
        </a:xfrm>
      </p:grpSpPr>
      <p:sp>
        <p:nvSpPr>
          <p:cNvPr id="85" name="Google Shape;85;p14"/>
          <p:cNvSpPr txBox="1">
            <a:spLocks noGrp="1"/>
          </p:cNvSpPr>
          <p:nvPr>
            <p:ph type="body" idx="1"/>
          </p:nvPr>
        </p:nvSpPr>
        <p:spPr>
          <a:xfrm>
            <a:off x="1192213" y="493565"/>
            <a:ext cx="10264775" cy="589294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428010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 Green">
  <p:cSld name="Quote - Green">
    <p:spTree>
      <p:nvGrpSpPr>
        <p:cNvPr id="1" name="Shape 155"/>
        <p:cNvGrpSpPr/>
        <p:nvPr/>
      </p:nvGrpSpPr>
      <p:grpSpPr>
        <a:xfrm>
          <a:off x="0" y="0"/>
          <a:ext cx="0" cy="0"/>
          <a:chOff x="0" y="0"/>
          <a:chExt cx="0" cy="0"/>
        </a:xfrm>
      </p:grpSpPr>
      <p:sp>
        <p:nvSpPr>
          <p:cNvPr id="158" name="Google Shape;158;p28"/>
          <p:cNvSpPr txBox="1">
            <a:spLocks noGrp="1"/>
          </p:cNvSpPr>
          <p:nvPr>
            <p:ph type="body" idx="1"/>
          </p:nvPr>
        </p:nvSpPr>
        <p:spPr>
          <a:xfrm>
            <a:off x="1191490" y="589886"/>
            <a:ext cx="10266653" cy="5215170"/>
          </a:xfrm>
          <a:prstGeom prst="rect">
            <a:avLst/>
          </a:prstGeom>
          <a:noFill/>
          <a:ln>
            <a:noFill/>
          </a:ln>
        </p:spPr>
        <p:txBody>
          <a:bodyPr spcFirstLastPara="1" wrap="square" lIns="91425" tIns="45700" rIns="91425" bIns="45700" anchor="ctr" anchorCtr="0"/>
          <a:lstStyle>
            <a:lvl1pPr marL="457200" lvl="0" indent="-228600" algn="l">
              <a:lnSpc>
                <a:spcPct val="110000"/>
              </a:lnSpc>
              <a:spcBef>
                <a:spcPts val="1000"/>
              </a:spcBef>
              <a:spcAft>
                <a:spcPts val="0"/>
              </a:spcAft>
              <a:buClr>
                <a:schemeClr val="accent3"/>
              </a:buClr>
              <a:buSzPts val="3220"/>
              <a:buFont typeface="Noto Sans Symbols"/>
              <a:buNone/>
              <a:defRPr>
                <a:solidFill>
                  <a:srgbClr val="262626"/>
                </a:solidFill>
              </a:defRPr>
            </a:lvl1pPr>
            <a:lvl2pPr marL="914400" lvl="1" indent="-228600" algn="l">
              <a:lnSpc>
                <a:spcPct val="110000"/>
              </a:lnSpc>
              <a:spcBef>
                <a:spcPts val="600"/>
              </a:spcBef>
              <a:spcAft>
                <a:spcPts val="0"/>
              </a:spcAft>
              <a:buClr>
                <a:schemeClr val="accent2"/>
              </a:buClr>
              <a:buSzPts val="2760"/>
              <a:buFont typeface="Noto Sans Symbols"/>
              <a:buNone/>
              <a:defRPr>
                <a:solidFill>
                  <a:srgbClr val="262626"/>
                </a:solidFill>
              </a:defRPr>
            </a:lvl2pPr>
            <a:lvl3pPr marL="1371600" lvl="2" indent="-228600" algn="l">
              <a:lnSpc>
                <a:spcPct val="110000"/>
              </a:lnSpc>
              <a:spcBef>
                <a:spcPts val="600"/>
              </a:spcBef>
              <a:spcAft>
                <a:spcPts val="0"/>
              </a:spcAft>
              <a:buClr>
                <a:schemeClr val="accent5"/>
              </a:buClr>
              <a:buSzPts val="2300"/>
              <a:buFont typeface="Noto Sans Symbols"/>
              <a:buNone/>
              <a:defRPr>
                <a:solidFill>
                  <a:srgbClr val="262626"/>
                </a:solidFill>
              </a:defRPr>
            </a:lvl3pPr>
            <a:lvl4pPr marL="1828800" lvl="3" indent="-228600" algn="l">
              <a:lnSpc>
                <a:spcPct val="110000"/>
              </a:lnSpc>
              <a:spcBef>
                <a:spcPts val="600"/>
              </a:spcBef>
              <a:spcAft>
                <a:spcPts val="0"/>
              </a:spcAft>
              <a:buClr>
                <a:schemeClr val="accent5"/>
              </a:buClr>
              <a:buSzPts val="2070"/>
              <a:buFont typeface="Noto Sans Symbols"/>
              <a:buNone/>
              <a:defRPr>
                <a:solidFill>
                  <a:srgbClr val="262626"/>
                </a:solidFill>
              </a:defRPr>
            </a:lvl4pPr>
            <a:lvl5pPr marL="2286000" lvl="4" indent="-360045" algn="l">
              <a:lnSpc>
                <a:spcPct val="110000"/>
              </a:lnSpc>
              <a:spcBef>
                <a:spcPts val="600"/>
              </a:spcBef>
              <a:spcAft>
                <a:spcPts val="0"/>
              </a:spcAft>
              <a:buClr>
                <a:schemeClr val="accent5"/>
              </a:buClr>
              <a:buSzPts val="2070"/>
              <a:buFont typeface="Noto Sans Symbols"/>
              <a:buChar char="▪"/>
              <a:defRPr>
                <a:solidFill>
                  <a:srgbClr val="262626"/>
                </a:solidFill>
              </a:defRPr>
            </a:lvl5pPr>
            <a:lvl6pPr marL="2743200" lvl="5" indent="-360045" algn="l">
              <a:lnSpc>
                <a:spcPct val="110000"/>
              </a:lnSpc>
              <a:spcBef>
                <a:spcPts val="600"/>
              </a:spcBef>
              <a:spcAft>
                <a:spcPts val="0"/>
              </a:spcAft>
              <a:buClr>
                <a:schemeClr val="accent5"/>
              </a:buClr>
              <a:buSzPts val="2070"/>
              <a:buFont typeface="Noto Sans Symbols"/>
              <a:buChar char="▪"/>
              <a:defRPr>
                <a:solidFill>
                  <a:srgbClr val="262626"/>
                </a:solidFill>
              </a:defRPr>
            </a:lvl6pPr>
            <a:lvl7pPr marL="3200400" lvl="6" indent="-360045" algn="l">
              <a:lnSpc>
                <a:spcPct val="110000"/>
              </a:lnSpc>
              <a:spcBef>
                <a:spcPts val="600"/>
              </a:spcBef>
              <a:spcAft>
                <a:spcPts val="0"/>
              </a:spcAft>
              <a:buClr>
                <a:schemeClr val="accent5"/>
              </a:buClr>
              <a:buSzPts val="2070"/>
              <a:buFont typeface="Noto Sans Symbols"/>
              <a:buChar char="▪"/>
              <a:defRPr>
                <a:solidFill>
                  <a:srgbClr val="262626"/>
                </a:solidFill>
              </a:defRPr>
            </a:lvl7pPr>
            <a:lvl8pPr marL="3657600" lvl="7" indent="-360045" algn="l">
              <a:lnSpc>
                <a:spcPct val="110000"/>
              </a:lnSpc>
              <a:spcBef>
                <a:spcPts val="600"/>
              </a:spcBef>
              <a:spcAft>
                <a:spcPts val="0"/>
              </a:spcAft>
              <a:buClr>
                <a:schemeClr val="accent5"/>
              </a:buClr>
              <a:buSzPts val="2070"/>
              <a:buFont typeface="Noto Sans Symbols"/>
              <a:buChar char="▪"/>
              <a:defRPr>
                <a:solidFill>
                  <a:srgbClr val="262626"/>
                </a:solidFill>
              </a:defRPr>
            </a:lvl8pPr>
            <a:lvl9pPr marL="4114800" lvl="8" indent="-360045" algn="l">
              <a:lnSpc>
                <a:spcPct val="110000"/>
              </a:lnSpc>
              <a:spcBef>
                <a:spcPts val="600"/>
              </a:spcBef>
              <a:spcAft>
                <a:spcPts val="600"/>
              </a:spcAft>
              <a:buClr>
                <a:schemeClr val="accent5"/>
              </a:buClr>
              <a:buSzPts val="2070"/>
              <a:buFont typeface="Noto Sans Symbols"/>
              <a:buChar char="▪"/>
              <a:defRPr>
                <a:solidFill>
                  <a:srgbClr val="262626"/>
                </a:solidFill>
              </a:defRPr>
            </a:lvl9pPr>
          </a:lstStyle>
          <a:p>
            <a:endParaRPr/>
          </a:p>
        </p:txBody>
      </p:sp>
      <p:sp>
        <p:nvSpPr>
          <p:cNvPr id="159" name="Google Shape;159;p28"/>
          <p:cNvSpPr txBox="1">
            <a:spLocks noGrp="1"/>
          </p:cNvSpPr>
          <p:nvPr>
            <p:ph type="body" idx="2"/>
          </p:nvPr>
        </p:nvSpPr>
        <p:spPr>
          <a:xfrm>
            <a:off x="1192213" y="5957883"/>
            <a:ext cx="10266362" cy="525462"/>
          </a:xfrm>
          <a:prstGeom prst="rect">
            <a:avLst/>
          </a:prstGeom>
          <a:noFill/>
          <a:ln>
            <a:noFill/>
          </a:ln>
        </p:spPr>
        <p:txBody>
          <a:bodyPr spcFirstLastPara="1" wrap="square" lIns="91425" tIns="45700" rIns="91425" bIns="45700" anchor="ctr" anchorCtr="0"/>
          <a:lstStyle>
            <a:lvl1pPr marL="457200" lvl="0" indent="-228600" algn="r">
              <a:lnSpc>
                <a:spcPct val="90000"/>
              </a:lnSpc>
              <a:spcBef>
                <a:spcPts val="1000"/>
              </a:spcBef>
              <a:spcAft>
                <a:spcPts val="0"/>
              </a:spcAft>
              <a:buClr>
                <a:schemeClr val="dk1"/>
              </a:buClr>
              <a:buSzPts val="1800"/>
              <a:buNone/>
              <a:defRPr sz="1800" i="1"/>
            </a:lvl1pPr>
            <a:lvl2pPr marL="914400" lvl="1" indent="-228600" algn="r">
              <a:lnSpc>
                <a:spcPct val="90000"/>
              </a:lnSpc>
              <a:spcBef>
                <a:spcPts val="500"/>
              </a:spcBef>
              <a:spcAft>
                <a:spcPts val="0"/>
              </a:spcAft>
              <a:buClr>
                <a:schemeClr val="dk1"/>
              </a:buClr>
              <a:buSzPts val="1800"/>
              <a:buNone/>
              <a:defRPr sz="1800" i="1"/>
            </a:lvl2pPr>
            <a:lvl3pPr marL="1371600" lvl="2" indent="-228600" algn="r">
              <a:lnSpc>
                <a:spcPct val="90000"/>
              </a:lnSpc>
              <a:spcBef>
                <a:spcPts val="500"/>
              </a:spcBef>
              <a:spcAft>
                <a:spcPts val="0"/>
              </a:spcAft>
              <a:buClr>
                <a:schemeClr val="dk1"/>
              </a:buClr>
              <a:buSzPts val="1800"/>
              <a:buNone/>
              <a:defRPr sz="1800" i="1"/>
            </a:lvl3pPr>
            <a:lvl4pPr marL="1828800" lvl="3" indent="-228600" algn="r">
              <a:lnSpc>
                <a:spcPct val="90000"/>
              </a:lnSpc>
              <a:spcBef>
                <a:spcPts val="500"/>
              </a:spcBef>
              <a:spcAft>
                <a:spcPts val="0"/>
              </a:spcAft>
              <a:buClr>
                <a:schemeClr val="dk1"/>
              </a:buClr>
              <a:buSzPts val="1800"/>
              <a:buNone/>
              <a:defRPr sz="1800" i="1"/>
            </a:lvl4pPr>
            <a:lvl5pPr marL="2286000" lvl="4" indent="-228600" algn="r">
              <a:lnSpc>
                <a:spcPct val="90000"/>
              </a:lnSpc>
              <a:spcBef>
                <a:spcPts val="500"/>
              </a:spcBef>
              <a:spcAft>
                <a:spcPts val="0"/>
              </a:spcAft>
              <a:buClr>
                <a:schemeClr val="dk1"/>
              </a:buClr>
              <a:buSzPts val="1800"/>
              <a:buNone/>
              <a:defRPr sz="1800"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6945049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22FB04-7024-4B46-8F70-3550907FB6F0}"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38056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9FE9F-4779-40A9-A741-A3B5321704AA}"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9781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FCA06-5481-47C2-A392-6D3A6E138838}"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6168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952D9-329B-402E-BDEC-EE94874FFB50}" type="datetime1">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4033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9DBDD0-BAE2-41D8-B35E-C180CD623327}" type="datetime1">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6373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4089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9FC443-D0E5-4745-B98A-000B27ACE700}" type="datetime1">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77381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0C5C1-F054-4AC0-81EA-DDD29E37B31E}" type="datetime1">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3757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2D5A0-B7C0-410C-B4CB-41C79E6DA063}" type="datetime1">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1248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24BDB-DF51-4032-81AC-0E321547F364}" type="datetime1">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81821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558B67-8D0E-4E19-8BDE-B3821DD21922}"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29733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4840B-905C-4DB0-B422-85CB55FED184}" type="datetime1">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01713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619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599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532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481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456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145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67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8488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7" r:id="rId12"/>
    <p:sldLayoutId id="2147483698"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FE98A-2E1A-46E8-ACEC-723A0BBDF562}" type="datetime1">
              <a:rPr lang="en-US" smtClean="0"/>
              <a:t>7/10/2019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55233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polly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andscape.cncf.io/"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cncf.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18.sv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azure/container-registry/"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hyperlink" Target="https://docs.microsoft.com/en-us/azure/architecture/guid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learlytech.com/2014/01/04/12-factor-apps-plain-english/" TargetMode="External"/><Relationship Id="rId2" Type="http://schemas.openxmlformats.org/officeDocument/2006/relationships/hyperlink" Target="https://12factor.ne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79" y="1122363"/>
            <a:ext cx="11168959" cy="2387600"/>
          </a:xfrm>
        </p:spPr>
        <p:txBody>
          <a:bodyPr/>
          <a:lstStyle/>
          <a:p>
            <a:r>
              <a:rPr lang="en-US"/>
              <a:t>Building Cloud Native Apps</a:t>
            </a:r>
            <a:br>
              <a:rPr lang="en-US"/>
            </a:br>
            <a:r>
              <a:rPr lang="en-US"/>
              <a:t>in ASP.NET</a:t>
            </a:r>
          </a:p>
        </p:txBody>
      </p:sp>
      <p:sp>
        <p:nvSpPr>
          <p:cNvPr id="4" name="Subtitle 2">
            <a:extLst>
              <a:ext uri="{FF2B5EF4-FFF2-40B4-BE49-F238E27FC236}">
                <a16:creationId xmlns:a16="http://schemas.microsoft.com/office/drawing/2014/main" id="{C9A80F32-C68B-4E03-BCAE-34973D7AA27C}"/>
              </a:ext>
            </a:extLst>
          </p:cNvPr>
          <p:cNvSpPr txBox="1">
            <a:spLocks noGrp="1"/>
          </p:cNvSpPr>
          <p:nvPr>
            <p:ph type="subTitle" idx="1"/>
          </p:nvPr>
        </p:nvSpPr>
        <p:spPr>
          <a:xfrm>
            <a:off x="555279" y="4552651"/>
            <a:ext cx="6841402" cy="1655762"/>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Dustin Ewers | Consultant @ Centare</a:t>
            </a:r>
          </a:p>
          <a:p>
            <a:pPr algn="l"/>
            <a:r>
              <a:rPr lang="en-US"/>
              <a:t>www.dustinewers.com</a:t>
            </a:r>
          </a:p>
          <a:p>
            <a:pPr algn="l"/>
            <a:r>
              <a:rPr lang="en-US"/>
              <a:t>https://www.linkedin.com/in/dustinewers/</a:t>
            </a:r>
          </a:p>
          <a:p>
            <a:pPr algn="l"/>
            <a:r>
              <a:rPr lang="en-US"/>
              <a:t>Twitter: @</a:t>
            </a:r>
            <a:r>
              <a:rPr lang="en-US" err="1"/>
              <a:t>DustinJEwers</a:t>
            </a:r>
            <a:endParaRPr lang="en-US"/>
          </a:p>
          <a:p>
            <a:pPr algn="l"/>
            <a:r>
              <a:rPr lang="en-US" err="1"/>
              <a:t>Github</a:t>
            </a:r>
            <a:r>
              <a:rPr lang="en-US"/>
              <a:t>: https://github.com/DustinEwers/cloud-native-dot-net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7860-E801-43DB-BF04-243603A29360}"/>
              </a:ext>
            </a:extLst>
          </p:cNvPr>
          <p:cNvSpPr>
            <a:spLocks noGrp="1"/>
          </p:cNvSpPr>
          <p:nvPr>
            <p:ph type="title"/>
          </p:nvPr>
        </p:nvSpPr>
        <p:spPr/>
        <p:txBody>
          <a:bodyPr/>
          <a:lstStyle/>
          <a:p>
            <a:r>
              <a:rPr lang="en-US"/>
              <a:t>Abstract Infrastructure Dependencies</a:t>
            </a:r>
          </a:p>
        </p:txBody>
      </p:sp>
      <p:sp>
        <p:nvSpPr>
          <p:cNvPr id="3" name="Content Placeholder 2">
            <a:extLst>
              <a:ext uri="{FF2B5EF4-FFF2-40B4-BE49-F238E27FC236}">
                <a16:creationId xmlns:a16="http://schemas.microsoft.com/office/drawing/2014/main" id="{89BCB368-968D-48FC-BA33-0A795129ED68}"/>
              </a:ext>
            </a:extLst>
          </p:cNvPr>
          <p:cNvSpPr>
            <a:spLocks noGrp="1"/>
          </p:cNvSpPr>
          <p:nvPr>
            <p:ph idx="1"/>
          </p:nvPr>
        </p:nvSpPr>
        <p:spPr>
          <a:xfrm>
            <a:off x="838200" y="1825625"/>
            <a:ext cx="10515600" cy="4351338"/>
          </a:xfrm>
        </p:spPr>
        <p:txBody>
          <a:bodyPr/>
          <a:lstStyle/>
          <a:p>
            <a:pPr marL="0" indent="0">
              <a:buNone/>
            </a:pPr>
            <a:r>
              <a:rPr lang="en-US"/>
              <a:t>Databases</a:t>
            </a:r>
          </a:p>
          <a:p>
            <a:pPr marL="0" indent="0">
              <a:buNone/>
            </a:pPr>
            <a:r>
              <a:rPr lang="en-US"/>
              <a:t>File Systems</a:t>
            </a:r>
          </a:p>
          <a:p>
            <a:pPr marL="0" indent="0">
              <a:buNone/>
            </a:pPr>
            <a:r>
              <a:rPr lang="en-US"/>
              <a:t>Data Caches</a:t>
            </a:r>
          </a:p>
          <a:p>
            <a:pPr marL="0" indent="0">
              <a:buNone/>
            </a:pPr>
            <a:r>
              <a:rPr lang="en-US"/>
              <a:t>External Services</a:t>
            </a:r>
          </a:p>
        </p:txBody>
      </p:sp>
    </p:spTree>
    <p:extLst>
      <p:ext uri="{BB962C8B-B14F-4D97-AF65-F5344CB8AC3E}">
        <p14:creationId xmlns:p14="http://schemas.microsoft.com/office/powerpoint/2010/main" val="8378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8A15-6C6E-4757-B86D-EB8B5FD32D1F}"/>
              </a:ext>
            </a:extLst>
          </p:cNvPr>
          <p:cNvSpPr>
            <a:spLocks noGrp="1"/>
          </p:cNvSpPr>
          <p:nvPr>
            <p:ph type="title"/>
          </p:nvPr>
        </p:nvSpPr>
        <p:spPr/>
        <p:txBody>
          <a:bodyPr/>
          <a:lstStyle/>
          <a:p>
            <a:r>
              <a:rPr lang="en-US"/>
              <a:t>Data Caching</a:t>
            </a:r>
          </a:p>
        </p:txBody>
      </p:sp>
      <p:sp>
        <p:nvSpPr>
          <p:cNvPr id="3" name="Content Placeholder 2">
            <a:extLst>
              <a:ext uri="{FF2B5EF4-FFF2-40B4-BE49-F238E27FC236}">
                <a16:creationId xmlns:a16="http://schemas.microsoft.com/office/drawing/2014/main" id="{411558F2-B38C-4762-99FC-5346DF373A1E}"/>
              </a:ext>
            </a:extLst>
          </p:cNvPr>
          <p:cNvSpPr>
            <a:spLocks noGrp="1"/>
          </p:cNvSpPr>
          <p:nvPr>
            <p:ph idx="1"/>
          </p:nvPr>
        </p:nvSpPr>
        <p:spPr/>
        <p:txBody>
          <a:bodyPr/>
          <a:lstStyle/>
          <a:p>
            <a:pPr marL="0" indent="0">
              <a:buNone/>
            </a:pPr>
            <a:r>
              <a:rPr lang="en-US"/>
              <a:t>Avoid Memory Cache</a:t>
            </a:r>
          </a:p>
          <a:p>
            <a:pPr marL="0" indent="0">
              <a:buNone/>
            </a:pPr>
            <a:r>
              <a:rPr lang="en-US"/>
              <a:t>Use Distributed Cache</a:t>
            </a:r>
          </a:p>
        </p:txBody>
      </p:sp>
    </p:spTree>
    <p:extLst>
      <p:ext uri="{BB962C8B-B14F-4D97-AF65-F5344CB8AC3E}">
        <p14:creationId xmlns:p14="http://schemas.microsoft.com/office/powerpoint/2010/main" val="114378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E47B-0125-41E9-8CAB-9BF09EC3D49A}"/>
              </a:ext>
            </a:extLst>
          </p:cNvPr>
          <p:cNvSpPr>
            <a:spLocks noGrp="1"/>
          </p:cNvSpPr>
          <p:nvPr>
            <p:ph type="title"/>
          </p:nvPr>
        </p:nvSpPr>
        <p:spPr/>
        <p:txBody>
          <a:bodyPr/>
          <a:lstStyle/>
          <a:p>
            <a:r>
              <a:rPr lang="en-US"/>
              <a:t>Application Configuration</a:t>
            </a:r>
          </a:p>
        </p:txBody>
      </p:sp>
      <p:sp>
        <p:nvSpPr>
          <p:cNvPr id="3" name="Content Placeholder 2">
            <a:extLst>
              <a:ext uri="{FF2B5EF4-FFF2-40B4-BE49-F238E27FC236}">
                <a16:creationId xmlns:a16="http://schemas.microsoft.com/office/drawing/2014/main" id="{940E602E-8865-4630-80F5-9FB1201B044D}"/>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12752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7DB8-DD58-4510-88C1-1C53B6B86FFC}"/>
              </a:ext>
            </a:extLst>
          </p:cNvPr>
          <p:cNvSpPr>
            <a:spLocks noGrp="1"/>
          </p:cNvSpPr>
          <p:nvPr>
            <p:ph type="title"/>
          </p:nvPr>
        </p:nvSpPr>
        <p:spPr/>
        <p:txBody>
          <a:bodyPr/>
          <a:lstStyle/>
          <a:p>
            <a:pPr algn="ctr"/>
            <a:r>
              <a:rPr lang="en-US"/>
              <a:t>Resiliency</a:t>
            </a:r>
          </a:p>
        </p:txBody>
      </p:sp>
      <p:sp>
        <p:nvSpPr>
          <p:cNvPr id="3" name="Content Placeholder 2">
            <a:extLst>
              <a:ext uri="{FF2B5EF4-FFF2-40B4-BE49-F238E27FC236}">
                <a16:creationId xmlns:a16="http://schemas.microsoft.com/office/drawing/2014/main" id="{80D26F69-7C6A-4CB2-B082-3F939CBE5334}"/>
              </a:ext>
            </a:extLst>
          </p:cNvPr>
          <p:cNvSpPr>
            <a:spLocks noGrp="1"/>
          </p:cNvSpPr>
          <p:nvPr>
            <p:ph idx="1"/>
          </p:nvPr>
        </p:nvSpPr>
        <p:spPr>
          <a:xfrm>
            <a:off x="838200" y="5500913"/>
            <a:ext cx="10515600" cy="676049"/>
          </a:xfrm>
        </p:spPr>
        <p:txBody>
          <a:bodyPr>
            <a:normAutofit/>
          </a:bodyPr>
          <a:lstStyle/>
          <a:p>
            <a:pPr marL="0" indent="0" algn="ctr">
              <a:buNone/>
            </a:pPr>
            <a:r>
              <a:rPr lang="en-US" sz="1600">
                <a:hlinkClick r:id="rId3"/>
              </a:rPr>
              <a:t>http://www.thepollyproject.org/</a:t>
            </a:r>
            <a:endParaRPr lang="en-US" sz="1600"/>
          </a:p>
        </p:txBody>
      </p:sp>
      <p:pic>
        <p:nvPicPr>
          <p:cNvPr id="3074" name="Picture 2" descr="The Polly Project">
            <a:extLst>
              <a:ext uri="{FF2B5EF4-FFF2-40B4-BE49-F238E27FC236}">
                <a16:creationId xmlns:a16="http://schemas.microsoft.com/office/drawing/2014/main" id="{AC8E39D2-9116-494C-9761-A5981EF83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185" y="1377495"/>
            <a:ext cx="3559629" cy="355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7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40C2-3D78-4FD1-BA4D-84DB4AC7D060}"/>
              </a:ext>
            </a:extLst>
          </p:cNvPr>
          <p:cNvSpPr>
            <a:spLocks noGrp="1"/>
          </p:cNvSpPr>
          <p:nvPr>
            <p:ph type="title"/>
          </p:nvPr>
        </p:nvSpPr>
        <p:spPr/>
        <p:txBody>
          <a:bodyPr/>
          <a:lstStyle/>
          <a:p>
            <a:r>
              <a:rPr lang="en-US"/>
              <a:t>Design for Evolution</a:t>
            </a:r>
          </a:p>
        </p:txBody>
      </p:sp>
      <p:sp>
        <p:nvSpPr>
          <p:cNvPr id="3" name="Content Placeholder 2">
            <a:extLst>
              <a:ext uri="{FF2B5EF4-FFF2-40B4-BE49-F238E27FC236}">
                <a16:creationId xmlns:a16="http://schemas.microsoft.com/office/drawing/2014/main" id="{7B491B5C-4820-4570-A7EE-6B5E71279F53}"/>
              </a:ext>
            </a:extLst>
          </p:cNvPr>
          <p:cNvSpPr>
            <a:spLocks noGrp="1"/>
          </p:cNvSpPr>
          <p:nvPr>
            <p:ph idx="1"/>
          </p:nvPr>
        </p:nvSpPr>
        <p:spPr/>
        <p:txBody>
          <a:bodyPr/>
          <a:lstStyle/>
          <a:p>
            <a:pPr marL="0" indent="0">
              <a:buNone/>
            </a:pPr>
            <a:r>
              <a:rPr lang="en-US"/>
              <a:t>Build for Testability</a:t>
            </a:r>
          </a:p>
          <a:p>
            <a:pPr marL="0" indent="0">
              <a:buNone/>
            </a:pPr>
            <a:r>
              <a:rPr lang="en-US"/>
              <a:t>Isolate Domain Code</a:t>
            </a:r>
          </a:p>
          <a:p>
            <a:pPr marL="0" indent="0">
              <a:buNone/>
            </a:pPr>
            <a:r>
              <a:rPr lang="en-US"/>
              <a:t>Build APIs</a:t>
            </a:r>
          </a:p>
          <a:p>
            <a:endParaRPr lang="en-US"/>
          </a:p>
          <a:p>
            <a:endParaRPr lang="en-US"/>
          </a:p>
          <a:p>
            <a:endParaRPr lang="en-US"/>
          </a:p>
        </p:txBody>
      </p:sp>
    </p:spTree>
    <p:extLst>
      <p:ext uri="{BB962C8B-B14F-4D97-AF65-F5344CB8AC3E}">
        <p14:creationId xmlns:p14="http://schemas.microsoft.com/office/powerpoint/2010/main" val="338434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3548-C20A-4DCF-AD08-DEF2E81674F8}"/>
              </a:ext>
            </a:extLst>
          </p:cNvPr>
          <p:cNvSpPr>
            <a:spLocks noGrp="1"/>
          </p:cNvSpPr>
          <p:nvPr>
            <p:ph type="title"/>
          </p:nvPr>
        </p:nvSpPr>
        <p:spPr/>
        <p:txBody>
          <a:bodyPr/>
          <a:lstStyle/>
          <a:p>
            <a:pPr algn="ctr"/>
            <a:r>
              <a:rPr lang="en-US"/>
              <a:t>Stateless Applications</a:t>
            </a:r>
          </a:p>
        </p:txBody>
      </p:sp>
    </p:spTree>
    <p:extLst>
      <p:ext uri="{BB962C8B-B14F-4D97-AF65-F5344CB8AC3E}">
        <p14:creationId xmlns:p14="http://schemas.microsoft.com/office/powerpoint/2010/main" val="17175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3936-B99C-4825-AD49-E1F59B9AB8F8}"/>
              </a:ext>
            </a:extLst>
          </p:cNvPr>
          <p:cNvSpPr>
            <a:spLocks noGrp="1"/>
          </p:cNvSpPr>
          <p:nvPr>
            <p:ph type="title"/>
          </p:nvPr>
        </p:nvSpPr>
        <p:spPr/>
        <p:txBody>
          <a:bodyPr/>
          <a:lstStyle/>
          <a:p>
            <a:r>
              <a:rPr lang="en-US"/>
              <a:t>Infrastructure as Code</a:t>
            </a:r>
          </a:p>
        </p:txBody>
      </p:sp>
      <p:pic>
        <p:nvPicPr>
          <p:cNvPr id="4" name="Picture 3">
            <a:extLst>
              <a:ext uri="{FF2B5EF4-FFF2-40B4-BE49-F238E27FC236}">
                <a16:creationId xmlns:a16="http://schemas.microsoft.com/office/drawing/2014/main" id="{0199E71B-49D0-423E-9FB1-93A36C6D64C4}"/>
              </a:ext>
            </a:extLst>
          </p:cNvPr>
          <p:cNvPicPr>
            <a:picLocks noChangeAspect="1"/>
          </p:cNvPicPr>
          <p:nvPr/>
        </p:nvPicPr>
        <p:blipFill>
          <a:blip r:embed="rId2"/>
          <a:stretch>
            <a:fillRect/>
          </a:stretch>
        </p:blipFill>
        <p:spPr>
          <a:xfrm>
            <a:off x="838200" y="1324408"/>
            <a:ext cx="4371975" cy="4562475"/>
          </a:xfrm>
          <a:prstGeom prst="rect">
            <a:avLst/>
          </a:prstGeom>
        </p:spPr>
      </p:pic>
      <p:pic>
        <p:nvPicPr>
          <p:cNvPr id="5" name="Picture 4">
            <a:extLst>
              <a:ext uri="{FF2B5EF4-FFF2-40B4-BE49-F238E27FC236}">
                <a16:creationId xmlns:a16="http://schemas.microsoft.com/office/drawing/2014/main" id="{4BD69F2F-179C-430F-8812-E59F16098E07}"/>
              </a:ext>
            </a:extLst>
          </p:cNvPr>
          <p:cNvPicPr>
            <a:picLocks noChangeAspect="1"/>
          </p:cNvPicPr>
          <p:nvPr/>
        </p:nvPicPr>
        <p:blipFill>
          <a:blip r:embed="rId3"/>
          <a:stretch>
            <a:fillRect/>
          </a:stretch>
        </p:blipFill>
        <p:spPr>
          <a:xfrm>
            <a:off x="5719762" y="1477241"/>
            <a:ext cx="5124450" cy="3009900"/>
          </a:xfrm>
          <a:prstGeom prst="rect">
            <a:avLst/>
          </a:prstGeom>
        </p:spPr>
      </p:pic>
    </p:spTree>
    <p:extLst>
      <p:ext uri="{BB962C8B-B14F-4D97-AF65-F5344CB8AC3E}">
        <p14:creationId xmlns:p14="http://schemas.microsoft.com/office/powerpoint/2010/main" val="7553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E6C53D-E40D-4424-9E6C-3BF10828DE92}"/>
              </a:ext>
            </a:extLst>
          </p:cNvPr>
          <p:cNvSpPr>
            <a:spLocks noGrp="1"/>
          </p:cNvSpPr>
          <p:nvPr>
            <p:ph type="title"/>
          </p:nvPr>
        </p:nvSpPr>
        <p:spPr/>
        <p:txBody>
          <a:bodyPr/>
          <a:lstStyle/>
          <a:p>
            <a:r>
              <a:rPr lang="en-US"/>
              <a:t>Cloud Native Tools</a:t>
            </a:r>
          </a:p>
        </p:txBody>
      </p:sp>
      <p:sp>
        <p:nvSpPr>
          <p:cNvPr id="5" name="Text Placeholder 4">
            <a:extLst>
              <a:ext uri="{FF2B5EF4-FFF2-40B4-BE49-F238E27FC236}">
                <a16:creationId xmlns:a16="http://schemas.microsoft.com/office/drawing/2014/main" id="{B99BE782-623B-451C-A085-F59A43A107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815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1CA4CBC-C632-4398-A900-5FF05DEB4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93" y="379552"/>
            <a:ext cx="6836014" cy="6098896"/>
          </a:xfrm>
          <a:prstGeom prst="rect">
            <a:avLst/>
          </a:prstGeom>
        </p:spPr>
      </p:pic>
    </p:spTree>
    <p:extLst>
      <p:ext uri="{BB962C8B-B14F-4D97-AF65-F5344CB8AC3E}">
        <p14:creationId xmlns:p14="http://schemas.microsoft.com/office/powerpoint/2010/main" val="240086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600"/>
              <a:buFont typeface="Arial"/>
              <a:buNone/>
            </a:pPr>
            <a:r>
              <a:rPr lang="en-US"/>
              <a:t>VMs vs. Containers</a:t>
            </a:r>
            <a:endParaRPr/>
          </a:p>
        </p:txBody>
      </p:sp>
      <p:sp>
        <p:nvSpPr>
          <p:cNvPr id="785" name="Google Shape;785;p126"/>
          <p:cNvSpPr txBox="1">
            <a:spLocks noGrp="1"/>
          </p:cNvSpPr>
          <p:nvPr>
            <p:ph type="body" idx="1"/>
          </p:nvPr>
        </p:nvSpPr>
        <p:spPr>
          <a:xfrm>
            <a:off x="595313" y="590550"/>
            <a:ext cx="5251500" cy="56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t>Virtual Machines</a:t>
            </a:r>
            <a:endParaRPr/>
          </a:p>
        </p:txBody>
      </p:sp>
      <p:sp>
        <p:nvSpPr>
          <p:cNvPr id="786" name="Google Shape;786;p126"/>
          <p:cNvSpPr txBox="1">
            <a:spLocks noGrp="1"/>
          </p:cNvSpPr>
          <p:nvPr>
            <p:ph type="body" idx="4294967295"/>
          </p:nvPr>
        </p:nvSpPr>
        <p:spPr>
          <a:xfrm>
            <a:off x="6940550" y="590550"/>
            <a:ext cx="5251450" cy="5619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t>Containers</a:t>
            </a:r>
            <a:endParaRPr/>
          </a:p>
        </p:txBody>
      </p:sp>
      <p:sp>
        <p:nvSpPr>
          <p:cNvPr id="787" name="Google Shape;787;p126"/>
          <p:cNvSpPr/>
          <p:nvPr/>
        </p:nvSpPr>
        <p:spPr>
          <a:xfrm>
            <a:off x="595312" y="4557010"/>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Server</a:t>
            </a:r>
            <a:endParaRPr/>
          </a:p>
        </p:txBody>
      </p:sp>
      <p:sp>
        <p:nvSpPr>
          <p:cNvPr id="788" name="Google Shape;788;p126"/>
          <p:cNvSpPr/>
          <p:nvPr/>
        </p:nvSpPr>
        <p:spPr>
          <a:xfrm>
            <a:off x="6345243" y="4557010"/>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Server</a:t>
            </a:r>
            <a:endParaRPr/>
          </a:p>
        </p:txBody>
      </p:sp>
      <p:sp>
        <p:nvSpPr>
          <p:cNvPr id="789" name="Google Shape;789;p126"/>
          <p:cNvSpPr/>
          <p:nvPr/>
        </p:nvSpPr>
        <p:spPr>
          <a:xfrm>
            <a:off x="595312" y="4107565"/>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Host OS</a:t>
            </a:r>
            <a:endParaRPr/>
          </a:p>
        </p:txBody>
      </p:sp>
      <p:sp>
        <p:nvSpPr>
          <p:cNvPr id="790" name="Google Shape;790;p126"/>
          <p:cNvSpPr/>
          <p:nvPr/>
        </p:nvSpPr>
        <p:spPr>
          <a:xfrm>
            <a:off x="6345243" y="4106624"/>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Host OS</a:t>
            </a:r>
            <a:endParaRPr/>
          </a:p>
        </p:txBody>
      </p:sp>
      <p:sp>
        <p:nvSpPr>
          <p:cNvPr id="791" name="Google Shape;791;p126"/>
          <p:cNvSpPr/>
          <p:nvPr/>
        </p:nvSpPr>
        <p:spPr>
          <a:xfrm>
            <a:off x="595312" y="3650432"/>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Hypervisor</a:t>
            </a:r>
            <a:endParaRPr/>
          </a:p>
        </p:txBody>
      </p:sp>
      <p:sp>
        <p:nvSpPr>
          <p:cNvPr id="792" name="Google Shape;792;p126"/>
          <p:cNvSpPr/>
          <p:nvPr/>
        </p:nvSpPr>
        <p:spPr>
          <a:xfrm>
            <a:off x="6345243" y="3650432"/>
            <a:ext cx="5251500" cy="3966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Container Engine</a:t>
            </a:r>
            <a:endParaRPr/>
          </a:p>
        </p:txBody>
      </p:sp>
      <p:sp>
        <p:nvSpPr>
          <p:cNvPr id="793" name="Google Shape;793;p126"/>
          <p:cNvSpPr/>
          <p:nvPr/>
        </p:nvSpPr>
        <p:spPr>
          <a:xfrm>
            <a:off x="578474" y="3226991"/>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Guest OS</a:t>
            </a:r>
            <a:endParaRPr/>
          </a:p>
        </p:txBody>
      </p:sp>
      <p:sp>
        <p:nvSpPr>
          <p:cNvPr id="794" name="Google Shape;794;p126"/>
          <p:cNvSpPr/>
          <p:nvPr/>
        </p:nvSpPr>
        <p:spPr>
          <a:xfrm>
            <a:off x="3387777" y="3226991"/>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Guest OS</a:t>
            </a:r>
            <a:endParaRPr/>
          </a:p>
        </p:txBody>
      </p:sp>
      <p:sp>
        <p:nvSpPr>
          <p:cNvPr id="795" name="Google Shape;795;p126"/>
          <p:cNvSpPr/>
          <p:nvPr/>
        </p:nvSpPr>
        <p:spPr>
          <a:xfrm>
            <a:off x="578473" y="2774480"/>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Bins/Libraries</a:t>
            </a:r>
            <a:endParaRPr/>
          </a:p>
        </p:txBody>
      </p:sp>
      <p:sp>
        <p:nvSpPr>
          <p:cNvPr id="796" name="Google Shape;796;p126"/>
          <p:cNvSpPr/>
          <p:nvPr/>
        </p:nvSpPr>
        <p:spPr>
          <a:xfrm>
            <a:off x="578472" y="2349808"/>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Application</a:t>
            </a:r>
            <a:endParaRPr/>
          </a:p>
        </p:txBody>
      </p:sp>
      <p:sp>
        <p:nvSpPr>
          <p:cNvPr id="797" name="Google Shape;797;p126"/>
          <p:cNvSpPr/>
          <p:nvPr/>
        </p:nvSpPr>
        <p:spPr>
          <a:xfrm>
            <a:off x="3387777" y="2774480"/>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Bins/Libraries</a:t>
            </a:r>
            <a:endParaRPr/>
          </a:p>
        </p:txBody>
      </p:sp>
      <p:sp>
        <p:nvSpPr>
          <p:cNvPr id="798" name="Google Shape;798;p126"/>
          <p:cNvSpPr/>
          <p:nvPr/>
        </p:nvSpPr>
        <p:spPr>
          <a:xfrm>
            <a:off x="3387776" y="2349808"/>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Application</a:t>
            </a:r>
            <a:endParaRPr/>
          </a:p>
        </p:txBody>
      </p:sp>
      <p:sp>
        <p:nvSpPr>
          <p:cNvPr id="799" name="Google Shape;799;p126"/>
          <p:cNvSpPr/>
          <p:nvPr/>
        </p:nvSpPr>
        <p:spPr>
          <a:xfrm>
            <a:off x="6345244" y="3209089"/>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Bins/Libraries</a:t>
            </a:r>
            <a:endParaRPr/>
          </a:p>
        </p:txBody>
      </p:sp>
      <p:sp>
        <p:nvSpPr>
          <p:cNvPr id="800" name="Google Shape;800;p126"/>
          <p:cNvSpPr/>
          <p:nvPr/>
        </p:nvSpPr>
        <p:spPr>
          <a:xfrm>
            <a:off x="6345243" y="2784417"/>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Application</a:t>
            </a:r>
            <a:endParaRPr/>
          </a:p>
        </p:txBody>
      </p:sp>
      <p:sp>
        <p:nvSpPr>
          <p:cNvPr id="801" name="Google Shape;801;p126"/>
          <p:cNvSpPr/>
          <p:nvPr/>
        </p:nvSpPr>
        <p:spPr>
          <a:xfrm>
            <a:off x="9137708" y="3226951"/>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Bins/Libraries</a:t>
            </a:r>
            <a:endParaRPr/>
          </a:p>
        </p:txBody>
      </p:sp>
      <p:sp>
        <p:nvSpPr>
          <p:cNvPr id="802" name="Google Shape;802;p126"/>
          <p:cNvSpPr/>
          <p:nvPr/>
        </p:nvSpPr>
        <p:spPr>
          <a:xfrm>
            <a:off x="9137707" y="2802279"/>
            <a:ext cx="2459100" cy="360300"/>
          </a:xfrm>
          <a:prstGeom prst="roundRect">
            <a:avLst>
              <a:gd name="adj" fmla="val 16667"/>
            </a:avLst>
          </a:prstGeom>
          <a:solidFill>
            <a:schemeClr val="accent1"/>
          </a:solidFill>
          <a:ln w="12700" cap="flat" cmpd="sng">
            <a:solidFill>
              <a:srgbClr val="2818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FD3A-BC61-4ACC-A7FC-25EC076BFA16}"/>
              </a:ext>
            </a:extLst>
          </p:cNvPr>
          <p:cNvSpPr>
            <a:spLocks noGrp="1"/>
          </p:cNvSpPr>
          <p:nvPr>
            <p:ph type="title"/>
          </p:nvPr>
        </p:nvSpPr>
        <p:spPr/>
        <p:txBody>
          <a:bodyPr/>
          <a:lstStyle/>
          <a:p>
            <a:pPr algn="ctr"/>
            <a:r>
              <a:rPr lang="en-US"/>
              <a:t>Background</a:t>
            </a:r>
          </a:p>
        </p:txBody>
      </p:sp>
      <p:pic>
        <p:nvPicPr>
          <p:cNvPr id="2050" name="Picture 2" descr="Image result for accelerate">
            <a:extLst>
              <a:ext uri="{FF2B5EF4-FFF2-40B4-BE49-F238E27FC236}">
                <a16:creationId xmlns:a16="http://schemas.microsoft.com/office/drawing/2014/main" id="{3B69358E-F238-4CB5-84A4-194DB32F0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171" y="1487940"/>
            <a:ext cx="315277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v ops handbook">
            <a:extLst>
              <a:ext uri="{FF2B5EF4-FFF2-40B4-BE49-F238E27FC236}">
                <a16:creationId xmlns:a16="http://schemas.microsoft.com/office/drawing/2014/main" id="{3D83FB07-07FE-4BE6-AFE8-363081722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596" y="1487940"/>
            <a:ext cx="31051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93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Layered Containers</a:t>
            </a:r>
            <a:endParaRPr/>
          </a:p>
        </p:txBody>
      </p:sp>
      <p:sp>
        <p:nvSpPr>
          <p:cNvPr id="809" name="Google Shape;809;p127"/>
          <p:cNvSpPr/>
          <p:nvPr/>
        </p:nvSpPr>
        <p:spPr>
          <a:xfrm>
            <a:off x="362825" y="1618233"/>
            <a:ext cx="9369600" cy="3632400"/>
          </a:xfrm>
          <a:prstGeom prst="roundRect">
            <a:avLst>
              <a:gd name="adj" fmla="val 16667"/>
            </a:avLst>
          </a:prstGeom>
          <a:solidFill>
            <a:srgbClr val="EFEFEF"/>
          </a:solidFill>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US" sz="3000"/>
              <a:t>Container Image</a:t>
            </a:r>
            <a:endParaRPr sz="3000"/>
          </a:p>
        </p:txBody>
      </p:sp>
      <p:sp>
        <p:nvSpPr>
          <p:cNvPr id="810" name="Google Shape;810;p127"/>
          <p:cNvSpPr/>
          <p:nvPr/>
        </p:nvSpPr>
        <p:spPr>
          <a:xfrm>
            <a:off x="584522" y="2659218"/>
            <a:ext cx="8926200" cy="5064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bg1"/>
                </a:solidFill>
              </a:rPr>
              <a:t>Common Hardening / Configuration</a:t>
            </a:r>
            <a:endParaRPr sz="2400" b="1">
              <a:solidFill>
                <a:schemeClr val="bg1"/>
              </a:solidFill>
            </a:endParaRPr>
          </a:p>
        </p:txBody>
      </p:sp>
      <p:sp>
        <p:nvSpPr>
          <p:cNvPr id="811" name="Google Shape;811;p127"/>
          <p:cNvSpPr/>
          <p:nvPr/>
        </p:nvSpPr>
        <p:spPr>
          <a:xfrm>
            <a:off x="584524" y="3278327"/>
            <a:ext cx="8926200" cy="5064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bg1"/>
                </a:solidFill>
              </a:rPr>
              <a:t>Application Platform (ex - .NET Core)</a:t>
            </a:r>
            <a:endParaRPr sz="2400" b="1">
              <a:solidFill>
                <a:schemeClr val="bg1"/>
              </a:solidFill>
            </a:endParaRPr>
          </a:p>
        </p:txBody>
      </p:sp>
      <p:sp>
        <p:nvSpPr>
          <p:cNvPr id="812" name="Google Shape;812;p127"/>
          <p:cNvSpPr/>
          <p:nvPr/>
        </p:nvSpPr>
        <p:spPr>
          <a:xfrm>
            <a:off x="584524" y="2040085"/>
            <a:ext cx="8926200" cy="5064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bg1"/>
                </a:solidFill>
              </a:rPr>
              <a:t>Application Artifacts (your app)</a:t>
            </a:r>
            <a:endParaRPr sz="2400" b="1">
              <a:solidFill>
                <a:schemeClr val="bg1"/>
              </a:solidFill>
            </a:endParaRPr>
          </a:p>
        </p:txBody>
      </p:sp>
      <p:sp>
        <p:nvSpPr>
          <p:cNvPr id="813" name="Google Shape;813;p127"/>
          <p:cNvSpPr/>
          <p:nvPr/>
        </p:nvSpPr>
        <p:spPr>
          <a:xfrm>
            <a:off x="584522" y="3897468"/>
            <a:ext cx="8926200" cy="5064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bg1"/>
                </a:solidFill>
              </a:rPr>
              <a:t>Base Image (ex - Alpine Linux)</a:t>
            </a:r>
            <a:endParaRPr sz="2400" b="1">
              <a:solidFill>
                <a:schemeClr val="bg1"/>
              </a:solidFill>
            </a:endParaRPr>
          </a:p>
        </p:txBody>
      </p:sp>
      <p:cxnSp>
        <p:nvCxnSpPr>
          <p:cNvPr id="814" name="Google Shape;814;p127"/>
          <p:cNvCxnSpPr/>
          <p:nvPr/>
        </p:nvCxnSpPr>
        <p:spPr>
          <a:xfrm>
            <a:off x="9547575" y="2607883"/>
            <a:ext cx="582300" cy="0"/>
          </a:xfrm>
          <a:prstGeom prst="straightConnector1">
            <a:avLst/>
          </a:prstGeom>
          <a:noFill/>
          <a:ln w="28575" cap="flat" cmpd="sng">
            <a:solidFill>
              <a:schemeClr val="dk2"/>
            </a:solidFill>
            <a:prstDash val="solid"/>
            <a:round/>
            <a:headEnd type="none" w="med" len="med"/>
            <a:tailEnd type="none" w="med" len="med"/>
          </a:ln>
        </p:spPr>
      </p:cxnSp>
      <p:cxnSp>
        <p:nvCxnSpPr>
          <p:cNvPr id="815" name="Google Shape;815;p127"/>
          <p:cNvCxnSpPr/>
          <p:nvPr/>
        </p:nvCxnSpPr>
        <p:spPr>
          <a:xfrm>
            <a:off x="10164675" y="2631183"/>
            <a:ext cx="0" cy="1769700"/>
          </a:xfrm>
          <a:prstGeom prst="straightConnector1">
            <a:avLst/>
          </a:prstGeom>
          <a:noFill/>
          <a:ln w="28575" cap="flat" cmpd="sng">
            <a:solidFill>
              <a:schemeClr val="dk2"/>
            </a:solidFill>
            <a:prstDash val="solid"/>
            <a:round/>
            <a:headEnd type="none" w="med" len="med"/>
            <a:tailEnd type="none" w="med" len="med"/>
          </a:ln>
        </p:spPr>
      </p:cxnSp>
      <p:cxnSp>
        <p:nvCxnSpPr>
          <p:cNvPr id="816" name="Google Shape;816;p127"/>
          <p:cNvCxnSpPr/>
          <p:nvPr/>
        </p:nvCxnSpPr>
        <p:spPr>
          <a:xfrm rot="10800000">
            <a:off x="9559150" y="4412633"/>
            <a:ext cx="570600" cy="0"/>
          </a:xfrm>
          <a:prstGeom prst="straightConnector1">
            <a:avLst/>
          </a:prstGeom>
          <a:noFill/>
          <a:ln w="28575" cap="flat" cmpd="sng">
            <a:solidFill>
              <a:schemeClr val="dk2"/>
            </a:solidFill>
            <a:prstDash val="solid"/>
            <a:round/>
            <a:headEnd type="none" w="med" len="med"/>
            <a:tailEnd type="none" w="med" len="med"/>
          </a:ln>
        </p:spPr>
      </p:cxnSp>
      <p:cxnSp>
        <p:nvCxnSpPr>
          <p:cNvPr id="817" name="Google Shape;817;p127"/>
          <p:cNvCxnSpPr/>
          <p:nvPr/>
        </p:nvCxnSpPr>
        <p:spPr>
          <a:xfrm rot="10800000" flipH="1">
            <a:off x="10176325" y="3178558"/>
            <a:ext cx="302700" cy="279300"/>
          </a:xfrm>
          <a:prstGeom prst="straightConnector1">
            <a:avLst/>
          </a:prstGeom>
          <a:noFill/>
          <a:ln w="28575" cap="flat" cmpd="sng">
            <a:solidFill>
              <a:schemeClr val="dk2"/>
            </a:solidFill>
            <a:prstDash val="solid"/>
            <a:round/>
            <a:headEnd type="none" w="med" len="med"/>
            <a:tailEnd type="none" w="med" len="med"/>
          </a:ln>
        </p:spPr>
      </p:cxnSp>
      <p:sp>
        <p:nvSpPr>
          <p:cNvPr id="818" name="Google Shape;818;p127"/>
          <p:cNvSpPr txBox="1"/>
          <p:nvPr/>
        </p:nvSpPr>
        <p:spPr>
          <a:xfrm>
            <a:off x="10420850" y="2659208"/>
            <a:ext cx="14088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Reusable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pic>
        <p:nvPicPr>
          <p:cNvPr id="824" name="Google Shape;824;p128"/>
          <p:cNvPicPr preferRelativeResize="0"/>
          <p:nvPr/>
        </p:nvPicPr>
        <p:blipFill rotWithShape="1">
          <a:blip r:embed="rId3">
            <a:alphaModFix/>
          </a:blip>
          <a:srcRect/>
          <a:stretch/>
        </p:blipFill>
        <p:spPr>
          <a:xfrm>
            <a:off x="2028225" y="216966"/>
            <a:ext cx="8135550" cy="6318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pic>
        <p:nvPicPr>
          <p:cNvPr id="830" name="Google Shape;830;p129"/>
          <p:cNvPicPr preferRelativeResize="0"/>
          <p:nvPr/>
        </p:nvPicPr>
        <p:blipFill>
          <a:blip r:embed="rId3">
            <a:alphaModFix/>
          </a:blip>
          <a:stretch>
            <a:fillRect/>
          </a:stretch>
        </p:blipFill>
        <p:spPr>
          <a:xfrm>
            <a:off x="734575" y="164050"/>
            <a:ext cx="8113550" cy="6414500"/>
          </a:xfrm>
          <a:prstGeom prst="rect">
            <a:avLst/>
          </a:prstGeom>
          <a:noFill/>
          <a:ln>
            <a:noFill/>
          </a:ln>
        </p:spPr>
      </p:pic>
      <p:sp>
        <p:nvSpPr>
          <p:cNvPr id="831" name="Google Shape;831;p129"/>
          <p:cNvSpPr/>
          <p:nvPr/>
        </p:nvSpPr>
        <p:spPr>
          <a:xfrm>
            <a:off x="8035400" y="1723200"/>
            <a:ext cx="3935400" cy="640500"/>
          </a:xfrm>
          <a:prstGeom prst="wedgeRectCallout">
            <a:avLst>
              <a:gd name="adj1" fmla="val -79030"/>
              <a:gd name="adj2" fmla="val 237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t>Image</a:t>
            </a:r>
            <a:r>
              <a:rPr lang="en-US" sz="1800"/>
              <a:t>: Build the Application</a:t>
            </a:r>
            <a:endParaRPr sz="1800"/>
          </a:p>
        </p:txBody>
      </p:sp>
      <p:sp>
        <p:nvSpPr>
          <p:cNvPr id="832" name="Google Shape;832;p129"/>
          <p:cNvSpPr/>
          <p:nvPr/>
        </p:nvSpPr>
        <p:spPr>
          <a:xfrm>
            <a:off x="8035400" y="5054275"/>
            <a:ext cx="3935400" cy="640500"/>
          </a:xfrm>
          <a:prstGeom prst="wedgeRectCallout">
            <a:avLst>
              <a:gd name="adj1" fmla="val -79030"/>
              <a:gd name="adj2" fmla="val 237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t>Image</a:t>
            </a:r>
            <a:r>
              <a:rPr lang="en-US" sz="1800"/>
              <a:t>: Run the Application</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94DECF-6976-4DE7-BF1A-2C96EB4FBDCD}"/>
              </a:ext>
            </a:extLst>
          </p:cNvPr>
          <p:cNvSpPr>
            <a:spLocks noGrp="1"/>
          </p:cNvSpPr>
          <p:nvPr>
            <p:ph type="title"/>
          </p:nvPr>
        </p:nvSpPr>
        <p:spPr/>
        <p:txBody>
          <a:bodyPr/>
          <a:lstStyle/>
          <a:p>
            <a:r>
              <a:rPr lang="en-US"/>
              <a:t>Container Registries</a:t>
            </a:r>
          </a:p>
        </p:txBody>
      </p:sp>
    </p:spTree>
    <p:extLst>
      <p:ext uri="{BB962C8B-B14F-4D97-AF65-F5344CB8AC3E}">
        <p14:creationId xmlns:p14="http://schemas.microsoft.com/office/powerpoint/2010/main" val="316727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30"/>
          <p:cNvSpPr txBox="1">
            <a:spLocks noGrp="1"/>
          </p:cNvSpPr>
          <p:nvPr>
            <p:ph type="body" idx="1"/>
          </p:nvPr>
        </p:nvSpPr>
        <p:spPr>
          <a:prstGeom prst="rect">
            <a:avLst/>
          </a:prstGeom>
        </p:spPr>
        <p:txBody>
          <a:bodyPr spcFirstLastPara="1" wrap="square" lIns="91425" tIns="45700" rIns="91425" bIns="45700" anchor="ctr" anchorCtr="0">
            <a:noAutofit/>
          </a:bodyPr>
          <a:lstStyle/>
          <a:p>
            <a:pPr marL="0" lvl="0" indent="0" algn="l" rtl="0">
              <a:spcBef>
                <a:spcPts val="1000"/>
              </a:spcBef>
              <a:spcAft>
                <a:spcPts val="600"/>
              </a:spcAft>
              <a:buNone/>
            </a:pPr>
            <a:r>
              <a:rPr lang="en-US" sz="4000"/>
              <a:t>How to do we run an image?</a:t>
            </a:r>
            <a:endParaRPr sz="4000"/>
          </a:p>
        </p:txBody>
      </p:sp>
      <p:sp>
        <p:nvSpPr>
          <p:cNvPr id="839" name="Google Shape;839;p130"/>
          <p:cNvSpPr txBox="1">
            <a:spLocks noGrp="1"/>
          </p:cNvSpPr>
          <p:nvPr>
            <p:ph type="body" idx="2"/>
          </p:nvPr>
        </p:nvSpPr>
        <p:spPr>
          <a:prstGeom prst="rect">
            <a:avLst/>
          </a:prstGeom>
        </p:spPr>
        <p:txBody>
          <a:bodyPr spcFirstLastPara="1" wrap="square" lIns="91425" tIns="45700" rIns="91425" bIns="45700" anchor="ctr" anchorCtr="0">
            <a:noAutofit/>
          </a:bodyPr>
          <a:lstStyle/>
          <a:p>
            <a:pPr marL="0" lvl="0" indent="0" algn="r" rtl="0">
              <a:spcBef>
                <a:spcPts val="1000"/>
              </a:spcBef>
              <a:spcAft>
                <a:spcPts val="0"/>
              </a:spcAft>
              <a:buNone/>
            </a:pPr>
            <a:endParaRPr/>
          </a:p>
        </p:txBody>
      </p:sp>
      <p:sp>
        <p:nvSpPr>
          <p:cNvPr id="2" name="Rectangle 1"/>
          <p:cNvSpPr/>
          <p:nvPr/>
        </p:nvSpPr>
        <p:spPr>
          <a:xfrm>
            <a:off x="5978820" y="3275112"/>
            <a:ext cx="234360" cy="307777"/>
          </a:xfrm>
          <a:prstGeom prst="rect">
            <a:avLst/>
          </a:prstGeom>
        </p:spPr>
        <p:txBody>
          <a:bodyPr wrap="none">
            <a:spAutoFit/>
          </a:bodyPr>
          <a:lstStyle/>
          <a:p>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15B5E8B5-94BC-409A-AA87-237306B3D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789" y="759200"/>
            <a:ext cx="6156422" cy="5339600"/>
          </a:xfrm>
          <a:prstGeom prst="rect">
            <a:avLst/>
          </a:prstGeom>
        </p:spPr>
      </p:pic>
    </p:spTree>
    <p:extLst>
      <p:ext uri="{BB962C8B-B14F-4D97-AF65-F5344CB8AC3E}">
        <p14:creationId xmlns:p14="http://schemas.microsoft.com/office/powerpoint/2010/main" val="2288592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32"/>
          <p:cNvSpPr txBox="1">
            <a:spLocks noGrp="1"/>
          </p:cNvSpPr>
          <p:nvPr>
            <p:ph type="title"/>
          </p:nvPr>
        </p:nvSpPr>
        <p:spPr>
          <a:xfrm>
            <a:off x="595750" y="5957456"/>
            <a:ext cx="11001000" cy="720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Kubernetes</a:t>
            </a:r>
            <a:endParaRPr/>
          </a:p>
        </p:txBody>
      </p:sp>
      <p:sp>
        <p:nvSpPr>
          <p:cNvPr id="858" name="Google Shape;858;p132"/>
          <p:cNvSpPr txBox="1">
            <a:spLocks noGrp="1"/>
          </p:cNvSpPr>
          <p:nvPr>
            <p:ph type="body" idx="1"/>
          </p:nvPr>
        </p:nvSpPr>
        <p:spPr>
          <a:xfrm>
            <a:off x="307749" y="2455752"/>
            <a:ext cx="4824600" cy="3070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Created by Google</a:t>
            </a:r>
            <a:endParaRPr/>
          </a:p>
          <a:p>
            <a:pPr marL="0" lvl="0" indent="0" algn="l" rtl="0">
              <a:spcBef>
                <a:spcPts val="1000"/>
              </a:spcBef>
              <a:spcAft>
                <a:spcPts val="0"/>
              </a:spcAft>
              <a:buNone/>
            </a:pPr>
            <a:r>
              <a:rPr lang="en-US"/>
              <a:t>Datacenter in a box</a:t>
            </a:r>
          </a:p>
          <a:p>
            <a:pPr marL="0" lvl="0" indent="0" algn="l" rtl="0">
              <a:spcBef>
                <a:spcPts val="1000"/>
              </a:spcBef>
              <a:spcAft>
                <a:spcPts val="0"/>
              </a:spcAft>
              <a:buNone/>
            </a:pPr>
            <a:r>
              <a:rPr lang="en-US"/>
              <a:t>Desired State Configuration</a:t>
            </a:r>
            <a:endParaRPr/>
          </a:p>
        </p:txBody>
      </p:sp>
      <p:pic>
        <p:nvPicPr>
          <p:cNvPr id="860" name="Google Shape;860;p132"/>
          <p:cNvPicPr preferRelativeResize="0"/>
          <p:nvPr/>
        </p:nvPicPr>
        <p:blipFill>
          <a:blip r:embed="rId3">
            <a:alphaModFix/>
          </a:blip>
          <a:stretch>
            <a:fillRect/>
          </a:stretch>
        </p:blipFill>
        <p:spPr>
          <a:xfrm>
            <a:off x="5171232" y="482875"/>
            <a:ext cx="6792475" cy="5003500"/>
          </a:xfrm>
          <a:prstGeom prst="rect">
            <a:avLst/>
          </a:prstGeom>
          <a:noFill/>
          <a:ln>
            <a:noFill/>
          </a:ln>
        </p:spPr>
      </p:pic>
      <p:sp>
        <p:nvSpPr>
          <p:cNvPr id="7" name="Title 3"/>
          <p:cNvSpPr txBox="1">
            <a:spLocks/>
          </p:cNvSpPr>
          <p:nvPr/>
        </p:nvSpPr>
        <p:spPr>
          <a:xfrm>
            <a:off x="307749" y="559136"/>
            <a:ext cx="3806283" cy="1760317"/>
          </a:xfrm>
          <a:prstGeom prst="rect">
            <a:avLst/>
          </a:prstGeom>
          <a:noFill/>
          <a:ln>
            <a:noFill/>
          </a:ln>
        </p:spPr>
        <p:txBody>
          <a:bodyPr spcFirstLastPara="1" vert="horz" wrap="square" lIns="91425" tIns="45700" rIns="91425" bIns="45700" rtlCol="0" anchor="ctr" anchorCtr="0">
            <a:normAutofit/>
          </a:bodyPr>
          <a:lstStyle>
            <a:lvl1pPr lvl="0" algn="ctr" defTabSz="914400" rtl="0" eaLnBrk="1" latinLnBrk="0" hangingPunct="1">
              <a:lnSpc>
                <a:spcPct val="90000"/>
              </a:lnSpc>
              <a:spcBef>
                <a:spcPts val="0"/>
              </a:spcBef>
              <a:spcAft>
                <a:spcPts val="0"/>
              </a:spcAft>
              <a:buClr>
                <a:schemeClr val="lt1"/>
              </a:buClr>
              <a:buSzPts val="2600"/>
              <a:buFont typeface="Arial"/>
              <a:buNone/>
              <a:defRPr sz="2600" b="1" kern="1200" spc="100" baseline="0">
                <a:solidFill>
                  <a:schemeClr val="lt1"/>
                </a:solidFill>
                <a:latin typeface="Arial" panose="020B0604020202020204" pitchFamily="34" charset="0"/>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lgn="l"/>
            <a:r>
              <a:rPr lang="en-US" sz="3200">
                <a:solidFill>
                  <a:schemeClr val="accent2"/>
                </a:solidFill>
              </a:rPr>
              <a:t>Kubernetes</a:t>
            </a:r>
            <a:endParaRPr lang="en-US">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Kubernetes Organization</a:t>
            </a:r>
          </a:p>
        </p:txBody>
      </p:sp>
      <p:sp>
        <p:nvSpPr>
          <p:cNvPr id="5" name="Content Placeholder 4"/>
          <p:cNvSpPr>
            <a:spLocks noGrp="1"/>
          </p:cNvSpPr>
          <p:nvPr>
            <p:ph idx="1"/>
          </p:nvPr>
        </p:nvSpPr>
        <p:spPr/>
        <p:txBody>
          <a:bodyPr/>
          <a:lstStyle/>
          <a:p>
            <a:pPr marL="24131" lvl="0" indent="0">
              <a:spcAft>
                <a:spcPts val="0"/>
              </a:spcAft>
              <a:buSzPts val="3220"/>
              <a:buNone/>
            </a:pPr>
            <a:r>
              <a:rPr lang="en-US"/>
              <a:t>Pods</a:t>
            </a:r>
          </a:p>
          <a:p>
            <a:pPr marL="24131" lvl="0" indent="0">
              <a:spcBef>
                <a:spcPts val="0"/>
              </a:spcBef>
              <a:spcAft>
                <a:spcPts val="0"/>
              </a:spcAft>
              <a:buSzPts val="3220"/>
              <a:buNone/>
            </a:pPr>
            <a:endParaRPr lang="en-US"/>
          </a:p>
          <a:p>
            <a:pPr marL="24131" lvl="0" indent="0">
              <a:spcBef>
                <a:spcPts val="0"/>
              </a:spcBef>
              <a:spcAft>
                <a:spcPts val="0"/>
              </a:spcAft>
              <a:buSzPts val="3220"/>
              <a:buNone/>
            </a:pPr>
            <a:r>
              <a:rPr lang="en-US"/>
              <a:t>Deployments</a:t>
            </a:r>
          </a:p>
          <a:p>
            <a:pPr marL="24131" lvl="0" indent="0">
              <a:spcBef>
                <a:spcPts val="0"/>
              </a:spcBef>
              <a:spcAft>
                <a:spcPts val="0"/>
              </a:spcAft>
              <a:buSzPts val="3220"/>
              <a:buNone/>
            </a:pPr>
            <a:endParaRPr lang="en-US"/>
          </a:p>
          <a:p>
            <a:pPr marL="24131" lvl="0" indent="0">
              <a:spcBef>
                <a:spcPts val="0"/>
              </a:spcBef>
              <a:spcAft>
                <a:spcPts val="0"/>
              </a:spcAft>
              <a:buSzPts val="3220"/>
              <a:buNone/>
            </a:pPr>
            <a:r>
              <a:rPr lang="en-US"/>
              <a:t>Services</a:t>
            </a:r>
          </a:p>
          <a:p>
            <a:pPr marL="0" indent="0">
              <a:buNone/>
            </a:pPr>
            <a:endParaRPr lang="en-US"/>
          </a:p>
        </p:txBody>
      </p:sp>
    </p:spTree>
    <p:extLst>
      <p:ext uri="{BB962C8B-B14F-4D97-AF65-F5344CB8AC3E}">
        <p14:creationId xmlns:p14="http://schemas.microsoft.com/office/powerpoint/2010/main" val="2170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can you run using Docker / Kubernetes?</a:t>
            </a:r>
          </a:p>
        </p:txBody>
      </p:sp>
      <p:sp>
        <p:nvSpPr>
          <p:cNvPr id="866" name="Google Shape;866;p133"/>
          <p:cNvSpPr txBox="1">
            <a:spLocks noGrp="1"/>
          </p:cNvSpPr>
          <p:nvPr>
            <p:ph idx="1"/>
          </p:nvPr>
        </p:nvSpPr>
        <p:spPr>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Applications (Obviously)</a:t>
            </a:r>
            <a:endParaRPr/>
          </a:p>
          <a:p>
            <a:pPr marL="0" lvl="0" indent="0" algn="l" rtl="0">
              <a:spcBef>
                <a:spcPts val="1000"/>
              </a:spcBef>
              <a:spcAft>
                <a:spcPts val="0"/>
              </a:spcAft>
              <a:buNone/>
            </a:pPr>
            <a:r>
              <a:rPr lang="en-US"/>
              <a:t>API Gateways</a:t>
            </a:r>
            <a:endParaRPr/>
          </a:p>
          <a:p>
            <a:pPr marL="0" lvl="0" indent="0" algn="l" rtl="0">
              <a:spcBef>
                <a:spcPts val="1000"/>
              </a:spcBef>
              <a:spcAft>
                <a:spcPts val="0"/>
              </a:spcAft>
              <a:buNone/>
            </a:pPr>
            <a:r>
              <a:rPr lang="en-US"/>
              <a:t>Databases</a:t>
            </a:r>
            <a:endParaRPr/>
          </a:p>
          <a:p>
            <a:pPr marL="0" lvl="0" indent="0" algn="l" rtl="0">
              <a:spcBef>
                <a:spcPts val="1000"/>
              </a:spcBef>
              <a:spcAft>
                <a:spcPts val="0"/>
              </a:spcAft>
              <a:buNone/>
            </a:pPr>
            <a:r>
              <a:rPr lang="en-US"/>
              <a:t>Logging and Monitoring Frameworks</a:t>
            </a:r>
            <a:endParaRPr/>
          </a:p>
          <a:p>
            <a:pPr marL="0" lvl="0" indent="0" algn="l" rtl="0">
              <a:spcBef>
                <a:spcPts val="1000"/>
              </a:spcBef>
              <a:spcAft>
                <a:spcPts val="600"/>
              </a:spcAft>
              <a:buNone/>
            </a:pPr>
            <a:r>
              <a:rPr lang="en-US"/>
              <a:t>etc...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34"/>
          <p:cNvSpPr txBox="1">
            <a:spLocks noGrp="1"/>
          </p:cNvSpPr>
          <p:nvPr>
            <p:ph type="body" idx="1"/>
          </p:nvPr>
        </p:nvSpPr>
        <p:spPr>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Cloud Native Interactive Landscape</a:t>
            </a:r>
            <a:endParaRPr/>
          </a:p>
          <a:p>
            <a:pPr marL="0" lvl="0" indent="0" algn="l" rtl="0">
              <a:spcBef>
                <a:spcPts val="1000"/>
              </a:spcBef>
              <a:spcAft>
                <a:spcPts val="0"/>
              </a:spcAft>
              <a:buNone/>
            </a:pPr>
            <a:r>
              <a:rPr lang="en-US" u="sng">
                <a:solidFill>
                  <a:schemeClr val="hlink"/>
                </a:solidFill>
                <a:hlinkClick r:id="rId3"/>
              </a:rPr>
              <a:t>https://landscape.cncf.io/</a:t>
            </a:r>
            <a:endParaRPr/>
          </a:p>
          <a:p>
            <a:pPr marL="0" lvl="0" indent="0" algn="l" rtl="0">
              <a:spcBef>
                <a:spcPts val="1000"/>
              </a:spcBef>
              <a:spcAft>
                <a:spcPts val="600"/>
              </a:spcAft>
              <a:buNone/>
            </a:pPr>
            <a:endParaRPr/>
          </a:p>
        </p:txBody>
      </p:sp>
      <p:sp>
        <p:nvSpPr>
          <p:cNvPr id="875" name="Google Shape;875;p134"/>
          <p:cNvSpPr txBox="1">
            <a:spLocks noGrp="1"/>
          </p:cNvSpPr>
          <p:nvPr>
            <p:ph type="body" idx="2"/>
          </p:nvPr>
        </p:nvSpPr>
        <p:spPr>
          <a:prstGeom prst="rect">
            <a:avLst/>
          </a:prstGeom>
        </p:spPr>
        <p:txBody>
          <a:bodyPr spcFirstLastPara="1" wrap="square" lIns="91425" tIns="45700" rIns="91425" bIns="45700" anchor="ctr" anchorCtr="0">
            <a:noAutofit/>
          </a:bodyPr>
          <a:lstStyle/>
          <a:p>
            <a:pPr marL="0" lvl="0" indent="0" algn="r"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1AB90-13D1-4FB1-87EF-9B9E9B0EB35A}"/>
              </a:ext>
            </a:extLst>
          </p:cNvPr>
          <p:cNvSpPr>
            <a:spLocks noGrp="1"/>
          </p:cNvSpPr>
          <p:nvPr>
            <p:ph idx="1"/>
          </p:nvPr>
        </p:nvSpPr>
        <p:spPr>
          <a:xfrm>
            <a:off x="838200" y="638827"/>
            <a:ext cx="10515600" cy="5538136"/>
          </a:xfrm>
        </p:spPr>
        <p:txBody>
          <a:bodyPr>
            <a:normAutofit fontScale="92500" lnSpcReduction="20000"/>
          </a:bodyPr>
          <a:lstStyle/>
          <a:p>
            <a:pPr marL="0" indent="0">
              <a:buNone/>
            </a:pPr>
            <a:r>
              <a:rPr lang="en-US"/>
              <a:t>“Cloud native technologies empower organizations to build and run scalable applications in modern, dynamic environments such as public, private, and hybrid clouds. Containers, service meshes, microservices, immutable infrastructure, and declarative APIs exemplify this approach.</a:t>
            </a:r>
          </a:p>
          <a:p>
            <a:pPr marL="0" indent="0">
              <a:buNone/>
            </a:pPr>
            <a:br>
              <a:rPr lang="en-US"/>
            </a:br>
            <a:r>
              <a:rPr lang="en-US"/>
              <a:t>These techniques enable loosely coupled systems that are resilient, manageable, and observable. Combined with robust automation, they allow engineers to make high-impact changes frequently and predictably with minimal toil.</a:t>
            </a:r>
          </a:p>
          <a:p>
            <a:pPr marL="0" indent="0">
              <a:buNone/>
            </a:pPr>
            <a:br>
              <a:rPr lang="en-US"/>
            </a:br>
            <a:r>
              <a:rPr lang="en-US"/>
              <a:t>The Cloud Native Computing Foundation seeks to drive adoption of this paradigm by fostering and sustaining an ecosystem of open source, vendor-neutral projects. We democratize state-of-the-art patterns to make these innovations accessible for everyone.“</a:t>
            </a:r>
          </a:p>
          <a:p>
            <a:pPr marL="0" indent="0">
              <a:buNone/>
            </a:pPr>
            <a:endParaRPr lang="en-US" i="1"/>
          </a:p>
          <a:p>
            <a:pPr marL="0" indent="0">
              <a:buNone/>
            </a:pPr>
            <a:r>
              <a:rPr lang="en-US" i="1"/>
              <a:t>-- </a:t>
            </a:r>
            <a:r>
              <a:rPr lang="en-US" u="sng">
                <a:hlinkClick r:id="rId3"/>
              </a:rPr>
              <a:t>Cloud Native Computing Foundation</a:t>
            </a:r>
            <a:endParaRPr lang="en-US"/>
          </a:p>
          <a:p>
            <a:pPr marL="0" indent="0">
              <a:buNone/>
            </a:pPr>
            <a:endParaRPr lang="en-US"/>
          </a:p>
        </p:txBody>
      </p:sp>
    </p:spTree>
    <p:extLst>
      <p:ext uri="{BB962C8B-B14F-4D97-AF65-F5344CB8AC3E}">
        <p14:creationId xmlns:p14="http://schemas.microsoft.com/office/powerpoint/2010/main" val="69728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5C3C-B7C3-46B8-99FE-8B1825BC3731}"/>
              </a:ext>
            </a:extLst>
          </p:cNvPr>
          <p:cNvSpPr>
            <a:spLocks noGrp="1"/>
          </p:cNvSpPr>
          <p:nvPr>
            <p:ph type="title"/>
          </p:nvPr>
        </p:nvSpPr>
        <p:spPr/>
        <p:txBody>
          <a:bodyPr/>
          <a:lstStyle/>
          <a:p>
            <a:r>
              <a:rPr lang="en-US"/>
              <a:t>Using Docker With ASP.NET</a:t>
            </a:r>
          </a:p>
        </p:txBody>
      </p:sp>
      <p:sp>
        <p:nvSpPr>
          <p:cNvPr id="3" name="Text Placeholder 2">
            <a:extLst>
              <a:ext uri="{FF2B5EF4-FFF2-40B4-BE49-F238E27FC236}">
                <a16:creationId xmlns:a16="http://schemas.microsoft.com/office/drawing/2014/main" id="{83F84B47-7C9C-4E51-9502-5E281E5B1D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003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32CE-15BF-4357-8DE9-26D5F7F438FF}"/>
              </a:ext>
            </a:extLst>
          </p:cNvPr>
          <p:cNvSpPr>
            <a:spLocks noGrp="1"/>
          </p:cNvSpPr>
          <p:nvPr>
            <p:ph type="title"/>
          </p:nvPr>
        </p:nvSpPr>
        <p:spPr>
          <a:xfrm>
            <a:off x="838200" y="2766218"/>
            <a:ext cx="10515600" cy="1325563"/>
          </a:xfrm>
        </p:spPr>
        <p:txBody>
          <a:bodyPr/>
          <a:lstStyle/>
          <a:p>
            <a:r>
              <a:rPr lang="en-US"/>
              <a:t>Windows Containers vs Linux Containers</a:t>
            </a:r>
          </a:p>
        </p:txBody>
      </p:sp>
    </p:spTree>
    <p:extLst>
      <p:ext uri="{BB962C8B-B14F-4D97-AF65-F5344CB8AC3E}">
        <p14:creationId xmlns:p14="http://schemas.microsoft.com/office/powerpoint/2010/main" val="1517722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4751-2EE6-4370-B3CD-6E197CB1A5B6}"/>
              </a:ext>
            </a:extLst>
          </p:cNvPr>
          <p:cNvSpPr>
            <a:spLocks noGrp="1"/>
          </p:cNvSpPr>
          <p:nvPr>
            <p:ph type="title"/>
          </p:nvPr>
        </p:nvSpPr>
        <p:spPr>
          <a:xfrm>
            <a:off x="301171" y="365125"/>
            <a:ext cx="10515600" cy="1325563"/>
          </a:xfrm>
        </p:spPr>
        <p:txBody>
          <a:bodyPr/>
          <a:lstStyle/>
          <a:p>
            <a:pPr algn="ctr"/>
            <a:r>
              <a:rPr lang="en-US"/>
              <a:t>Visual Studio Support</a:t>
            </a:r>
            <a:br>
              <a:rPr lang="en-US"/>
            </a:br>
            <a:endParaRPr lang="en-US"/>
          </a:p>
        </p:txBody>
      </p:sp>
      <p:pic>
        <p:nvPicPr>
          <p:cNvPr id="5" name="Picture 4">
            <a:extLst>
              <a:ext uri="{FF2B5EF4-FFF2-40B4-BE49-F238E27FC236}">
                <a16:creationId xmlns:a16="http://schemas.microsoft.com/office/drawing/2014/main" id="{119349FF-0320-4A62-9053-EFBC3B3A4A99}"/>
              </a:ext>
            </a:extLst>
          </p:cNvPr>
          <p:cNvPicPr>
            <a:picLocks noChangeAspect="1"/>
          </p:cNvPicPr>
          <p:nvPr/>
        </p:nvPicPr>
        <p:blipFill>
          <a:blip r:embed="rId3"/>
          <a:stretch>
            <a:fillRect/>
          </a:stretch>
        </p:blipFill>
        <p:spPr>
          <a:xfrm>
            <a:off x="753608" y="1199242"/>
            <a:ext cx="9610725" cy="4953000"/>
          </a:xfrm>
          <a:prstGeom prst="rect">
            <a:avLst/>
          </a:prstGeom>
        </p:spPr>
      </p:pic>
    </p:spTree>
    <p:extLst>
      <p:ext uri="{BB962C8B-B14F-4D97-AF65-F5344CB8AC3E}">
        <p14:creationId xmlns:p14="http://schemas.microsoft.com/office/powerpoint/2010/main" val="642160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AF3C8-84E5-46E5-9EE0-855F8A3BD714}"/>
              </a:ext>
            </a:extLst>
          </p:cNvPr>
          <p:cNvPicPr>
            <a:picLocks noChangeAspect="1"/>
          </p:cNvPicPr>
          <p:nvPr/>
        </p:nvPicPr>
        <p:blipFill>
          <a:blip r:embed="rId3"/>
          <a:stretch>
            <a:fillRect/>
          </a:stretch>
        </p:blipFill>
        <p:spPr>
          <a:xfrm>
            <a:off x="2369718" y="937418"/>
            <a:ext cx="7452564" cy="4983163"/>
          </a:xfrm>
          <a:prstGeom prst="rect">
            <a:avLst/>
          </a:prstGeom>
        </p:spPr>
      </p:pic>
    </p:spTree>
    <p:extLst>
      <p:ext uri="{BB962C8B-B14F-4D97-AF65-F5344CB8AC3E}">
        <p14:creationId xmlns:p14="http://schemas.microsoft.com/office/powerpoint/2010/main" val="247805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D179-95B1-42B9-8DCC-51B1D386CBDE}"/>
              </a:ext>
            </a:extLst>
          </p:cNvPr>
          <p:cNvSpPr>
            <a:spLocks noGrp="1"/>
          </p:cNvSpPr>
          <p:nvPr>
            <p:ph type="title"/>
          </p:nvPr>
        </p:nvSpPr>
        <p:spPr/>
        <p:txBody>
          <a:bodyPr/>
          <a:lstStyle/>
          <a:p>
            <a:r>
              <a:rPr lang="en-US"/>
              <a:t>Azure Cloud Native Ecosystem</a:t>
            </a:r>
          </a:p>
        </p:txBody>
      </p:sp>
      <p:sp>
        <p:nvSpPr>
          <p:cNvPr id="3" name="Text Placeholder 2">
            <a:extLst>
              <a:ext uri="{FF2B5EF4-FFF2-40B4-BE49-F238E27FC236}">
                <a16:creationId xmlns:a16="http://schemas.microsoft.com/office/drawing/2014/main" id="{39AF1896-AB10-43CB-91C2-EFCFB581AF5D}"/>
              </a:ext>
            </a:extLst>
          </p:cNvPr>
          <p:cNvSpPr>
            <a:spLocks noGrp="1"/>
          </p:cNvSpPr>
          <p:nvPr>
            <p:ph type="body" idx="1"/>
          </p:nvPr>
        </p:nvSpPr>
        <p:spPr/>
        <p:txBody>
          <a:bodyPr/>
          <a:lstStyle/>
          <a:p>
            <a:r>
              <a:rPr lang="en-US"/>
              <a:t>Hosting Containers and Images in Azure</a:t>
            </a:r>
          </a:p>
        </p:txBody>
      </p:sp>
    </p:spTree>
    <p:extLst>
      <p:ext uri="{BB962C8B-B14F-4D97-AF65-F5344CB8AC3E}">
        <p14:creationId xmlns:p14="http://schemas.microsoft.com/office/powerpoint/2010/main" val="659862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251B-BF22-41FF-99D2-4D7747AFE54F}"/>
              </a:ext>
            </a:extLst>
          </p:cNvPr>
          <p:cNvSpPr>
            <a:spLocks noGrp="1"/>
          </p:cNvSpPr>
          <p:nvPr>
            <p:ph type="title"/>
          </p:nvPr>
        </p:nvSpPr>
        <p:spPr/>
        <p:txBody>
          <a:bodyPr/>
          <a:lstStyle/>
          <a:p>
            <a:pPr algn="ctr"/>
            <a:r>
              <a:rPr lang="en-US"/>
              <a:t>Ecosystem</a:t>
            </a:r>
          </a:p>
        </p:txBody>
      </p:sp>
      <p:pic>
        <p:nvPicPr>
          <p:cNvPr id="7" name="Picture 6">
            <a:extLst>
              <a:ext uri="{FF2B5EF4-FFF2-40B4-BE49-F238E27FC236}">
                <a16:creationId xmlns:a16="http://schemas.microsoft.com/office/drawing/2014/main" id="{C980A706-8DAE-4DA1-9B08-7D7DA14424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915" y="3816701"/>
            <a:ext cx="1604848" cy="1604848"/>
          </a:xfrm>
          <a:prstGeom prst="rect">
            <a:avLst/>
          </a:prstGeom>
        </p:spPr>
      </p:pic>
      <p:pic>
        <p:nvPicPr>
          <p:cNvPr id="9" name="Graphic 8">
            <a:extLst>
              <a:ext uri="{FF2B5EF4-FFF2-40B4-BE49-F238E27FC236}">
                <a16:creationId xmlns:a16="http://schemas.microsoft.com/office/drawing/2014/main" id="{768E7DD6-8C67-47CF-91D2-8AA91ABA15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28295" y="1430935"/>
            <a:ext cx="1602468" cy="1602468"/>
          </a:xfrm>
          <a:prstGeom prst="rect">
            <a:avLst/>
          </a:prstGeom>
        </p:spPr>
      </p:pic>
      <p:pic>
        <p:nvPicPr>
          <p:cNvPr id="15" name="Picture 14">
            <a:extLst>
              <a:ext uri="{FF2B5EF4-FFF2-40B4-BE49-F238E27FC236}">
                <a16:creationId xmlns:a16="http://schemas.microsoft.com/office/drawing/2014/main" id="{980801A8-720A-4286-B75B-4FE99A9306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1753" y="4276151"/>
            <a:ext cx="780290" cy="780290"/>
          </a:xfrm>
          <a:prstGeom prst="rect">
            <a:avLst/>
          </a:prstGeom>
        </p:spPr>
      </p:pic>
      <p:pic>
        <p:nvPicPr>
          <p:cNvPr id="17" name="Picture 16">
            <a:extLst>
              <a:ext uri="{FF2B5EF4-FFF2-40B4-BE49-F238E27FC236}">
                <a16:creationId xmlns:a16="http://schemas.microsoft.com/office/drawing/2014/main" id="{6E1409B4-3953-4C6F-B897-8CD051EFE9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0153" y="5468720"/>
            <a:ext cx="780290" cy="780290"/>
          </a:xfrm>
          <a:prstGeom prst="rect">
            <a:avLst/>
          </a:prstGeom>
        </p:spPr>
      </p:pic>
      <p:cxnSp>
        <p:nvCxnSpPr>
          <p:cNvPr id="19" name="Straight Connector 18">
            <a:extLst>
              <a:ext uri="{FF2B5EF4-FFF2-40B4-BE49-F238E27FC236}">
                <a16:creationId xmlns:a16="http://schemas.microsoft.com/office/drawing/2014/main" id="{A6133B9F-AF2C-44A5-94D5-053DB96CBAA2}"/>
              </a:ext>
            </a:extLst>
          </p:cNvPr>
          <p:cNvCxnSpPr>
            <a:cxnSpLocks/>
            <a:stCxn id="7" idx="3"/>
            <a:endCxn id="15" idx="1"/>
          </p:cNvCxnSpPr>
          <p:nvPr/>
        </p:nvCxnSpPr>
        <p:spPr>
          <a:xfrm>
            <a:off x="5730763" y="4619125"/>
            <a:ext cx="1760990" cy="47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241869-62BE-4DD1-AEC4-373A0BD1EC16}"/>
              </a:ext>
            </a:extLst>
          </p:cNvPr>
          <p:cNvCxnSpPr>
            <a:cxnSpLocks/>
            <a:stCxn id="7" idx="3"/>
            <a:endCxn id="17" idx="1"/>
          </p:cNvCxnSpPr>
          <p:nvPr/>
        </p:nvCxnSpPr>
        <p:spPr>
          <a:xfrm>
            <a:off x="5730763" y="4619125"/>
            <a:ext cx="1659390" cy="1239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B47DD91-F7CF-417D-A078-152DD573D956}"/>
              </a:ext>
            </a:extLst>
          </p:cNvPr>
          <p:cNvCxnSpPr>
            <a:cxnSpLocks/>
            <a:endCxn id="7" idx="0"/>
          </p:cNvCxnSpPr>
          <p:nvPr/>
        </p:nvCxnSpPr>
        <p:spPr>
          <a:xfrm>
            <a:off x="4927149" y="3033403"/>
            <a:ext cx="1190" cy="783298"/>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CB4B470D-44FB-433D-80B6-F5F47127E1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0153" y="3080574"/>
            <a:ext cx="780290" cy="780290"/>
          </a:xfrm>
          <a:prstGeom prst="rect">
            <a:avLst/>
          </a:prstGeom>
        </p:spPr>
      </p:pic>
      <p:cxnSp>
        <p:nvCxnSpPr>
          <p:cNvPr id="41" name="Straight Connector 40">
            <a:extLst>
              <a:ext uri="{FF2B5EF4-FFF2-40B4-BE49-F238E27FC236}">
                <a16:creationId xmlns:a16="http://schemas.microsoft.com/office/drawing/2014/main" id="{79960DF8-AF43-48AF-ACE2-D2CB8BF1D601}"/>
              </a:ext>
            </a:extLst>
          </p:cNvPr>
          <p:cNvCxnSpPr>
            <a:cxnSpLocks/>
            <a:stCxn id="7" idx="3"/>
            <a:endCxn id="39" idx="1"/>
          </p:cNvCxnSpPr>
          <p:nvPr/>
        </p:nvCxnSpPr>
        <p:spPr>
          <a:xfrm flipV="1">
            <a:off x="5730763" y="3470719"/>
            <a:ext cx="1659390" cy="1148406"/>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2FFE9DF-50C2-4DF0-8C4B-276BF11CE768}"/>
              </a:ext>
            </a:extLst>
          </p:cNvPr>
          <p:cNvSpPr txBox="1"/>
          <p:nvPr/>
        </p:nvSpPr>
        <p:spPr>
          <a:xfrm>
            <a:off x="4002315" y="2829611"/>
            <a:ext cx="2282371" cy="369332"/>
          </a:xfrm>
          <a:prstGeom prst="rect">
            <a:avLst/>
          </a:prstGeom>
          <a:noFill/>
        </p:spPr>
        <p:txBody>
          <a:bodyPr wrap="square" rtlCol="0">
            <a:spAutoFit/>
          </a:bodyPr>
          <a:lstStyle/>
          <a:p>
            <a:r>
              <a:rPr lang="en-US"/>
              <a:t>Container Registry</a:t>
            </a:r>
          </a:p>
        </p:txBody>
      </p:sp>
      <p:sp>
        <p:nvSpPr>
          <p:cNvPr id="56" name="TextBox 55">
            <a:extLst>
              <a:ext uri="{FF2B5EF4-FFF2-40B4-BE49-F238E27FC236}">
                <a16:creationId xmlns:a16="http://schemas.microsoft.com/office/drawing/2014/main" id="{073B6D95-58CC-4AB7-A40E-905F10635423}"/>
              </a:ext>
            </a:extLst>
          </p:cNvPr>
          <p:cNvSpPr txBox="1"/>
          <p:nvPr/>
        </p:nvSpPr>
        <p:spPr>
          <a:xfrm>
            <a:off x="4002314" y="5284054"/>
            <a:ext cx="2282371" cy="646331"/>
          </a:xfrm>
          <a:prstGeom prst="rect">
            <a:avLst/>
          </a:prstGeom>
          <a:noFill/>
        </p:spPr>
        <p:txBody>
          <a:bodyPr wrap="square" rtlCol="0">
            <a:spAutoFit/>
          </a:bodyPr>
          <a:lstStyle/>
          <a:p>
            <a:r>
              <a:rPr lang="en-US"/>
              <a:t>Kubernetes Services</a:t>
            </a:r>
          </a:p>
          <a:p>
            <a:pPr algn="ctr"/>
            <a:r>
              <a:rPr lang="en-US"/>
              <a:t>Managed Cluster</a:t>
            </a:r>
          </a:p>
        </p:txBody>
      </p:sp>
      <p:sp>
        <p:nvSpPr>
          <p:cNvPr id="58" name="TextBox 57">
            <a:extLst>
              <a:ext uri="{FF2B5EF4-FFF2-40B4-BE49-F238E27FC236}">
                <a16:creationId xmlns:a16="http://schemas.microsoft.com/office/drawing/2014/main" id="{4897300C-B9A6-4237-9771-1F67C4C7C812}"/>
              </a:ext>
            </a:extLst>
          </p:cNvPr>
          <p:cNvSpPr txBox="1"/>
          <p:nvPr/>
        </p:nvSpPr>
        <p:spPr>
          <a:xfrm>
            <a:off x="8121285" y="3283928"/>
            <a:ext cx="1901371" cy="369332"/>
          </a:xfrm>
          <a:prstGeom prst="rect">
            <a:avLst/>
          </a:prstGeom>
          <a:noFill/>
        </p:spPr>
        <p:txBody>
          <a:bodyPr wrap="square" rtlCol="0">
            <a:spAutoFit/>
          </a:bodyPr>
          <a:lstStyle/>
          <a:p>
            <a:r>
              <a:rPr lang="en-US"/>
              <a:t>Key Vault</a:t>
            </a:r>
          </a:p>
        </p:txBody>
      </p:sp>
      <p:sp>
        <p:nvSpPr>
          <p:cNvPr id="59" name="TextBox 58">
            <a:extLst>
              <a:ext uri="{FF2B5EF4-FFF2-40B4-BE49-F238E27FC236}">
                <a16:creationId xmlns:a16="http://schemas.microsoft.com/office/drawing/2014/main" id="{94077E97-9612-40FE-AAD2-02206E827C19}"/>
              </a:ext>
            </a:extLst>
          </p:cNvPr>
          <p:cNvSpPr txBox="1"/>
          <p:nvPr/>
        </p:nvSpPr>
        <p:spPr>
          <a:xfrm>
            <a:off x="8121285" y="4483755"/>
            <a:ext cx="1901371" cy="369332"/>
          </a:xfrm>
          <a:prstGeom prst="rect">
            <a:avLst/>
          </a:prstGeom>
          <a:noFill/>
        </p:spPr>
        <p:txBody>
          <a:bodyPr wrap="square" rtlCol="0">
            <a:spAutoFit/>
          </a:bodyPr>
          <a:lstStyle/>
          <a:p>
            <a:r>
              <a:rPr lang="en-US"/>
              <a:t>SQL Database</a:t>
            </a:r>
          </a:p>
        </p:txBody>
      </p:sp>
      <p:sp>
        <p:nvSpPr>
          <p:cNvPr id="60" name="TextBox 59">
            <a:extLst>
              <a:ext uri="{FF2B5EF4-FFF2-40B4-BE49-F238E27FC236}">
                <a16:creationId xmlns:a16="http://schemas.microsoft.com/office/drawing/2014/main" id="{7C01DBC1-5693-443A-9A5D-D79437DBFBC5}"/>
              </a:ext>
            </a:extLst>
          </p:cNvPr>
          <p:cNvSpPr txBox="1"/>
          <p:nvPr/>
        </p:nvSpPr>
        <p:spPr>
          <a:xfrm>
            <a:off x="8218304" y="5653386"/>
            <a:ext cx="1901371" cy="369332"/>
          </a:xfrm>
          <a:prstGeom prst="rect">
            <a:avLst/>
          </a:prstGeom>
          <a:noFill/>
        </p:spPr>
        <p:txBody>
          <a:bodyPr wrap="square" rtlCol="0">
            <a:spAutoFit/>
          </a:bodyPr>
          <a:lstStyle/>
          <a:p>
            <a:r>
              <a:rPr lang="en-US"/>
              <a:t>Storage Accounts</a:t>
            </a:r>
          </a:p>
        </p:txBody>
      </p:sp>
    </p:spTree>
    <p:extLst>
      <p:ext uri="{BB962C8B-B14F-4D97-AF65-F5344CB8AC3E}">
        <p14:creationId xmlns:p14="http://schemas.microsoft.com/office/powerpoint/2010/main" val="3431173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6A18-6019-4AAF-9F61-DC3010BE3284}"/>
              </a:ext>
            </a:extLst>
          </p:cNvPr>
          <p:cNvSpPr>
            <a:spLocks noGrp="1"/>
          </p:cNvSpPr>
          <p:nvPr>
            <p:ph type="title"/>
          </p:nvPr>
        </p:nvSpPr>
        <p:spPr/>
        <p:txBody>
          <a:bodyPr/>
          <a:lstStyle/>
          <a:p>
            <a:r>
              <a:rPr lang="en-US"/>
              <a:t>Azure Container Registry</a:t>
            </a:r>
          </a:p>
        </p:txBody>
      </p:sp>
      <p:sp>
        <p:nvSpPr>
          <p:cNvPr id="3" name="Content Placeholder 2">
            <a:extLst>
              <a:ext uri="{FF2B5EF4-FFF2-40B4-BE49-F238E27FC236}">
                <a16:creationId xmlns:a16="http://schemas.microsoft.com/office/drawing/2014/main" id="{6B659ED1-2837-4D2C-9A0F-3B0A3478EE29}"/>
              </a:ext>
            </a:extLst>
          </p:cNvPr>
          <p:cNvSpPr>
            <a:spLocks noGrp="1"/>
          </p:cNvSpPr>
          <p:nvPr>
            <p:ph idx="1"/>
          </p:nvPr>
        </p:nvSpPr>
        <p:spPr/>
        <p:txBody>
          <a:bodyPr/>
          <a:lstStyle/>
          <a:p>
            <a:r>
              <a:rPr lang="en-US"/>
              <a:t>Supports Docker, DC/OS, Mesosphere, Helm</a:t>
            </a:r>
          </a:p>
          <a:p>
            <a:r>
              <a:rPr lang="en-US"/>
              <a:t>Basic, Standard, and Premium Tiers</a:t>
            </a:r>
          </a:p>
          <a:p>
            <a:r>
              <a:rPr lang="en-US"/>
              <a:t>Includes Build Tasks</a:t>
            </a:r>
          </a:p>
          <a:p>
            <a:r>
              <a:rPr lang="en-US"/>
              <a:t>Cheap - $0.167 - $1.667 / day</a:t>
            </a:r>
          </a:p>
          <a:p>
            <a:r>
              <a:rPr lang="en-US"/>
              <a:t>RBAC for Access</a:t>
            </a:r>
          </a:p>
        </p:txBody>
      </p:sp>
      <p:pic>
        <p:nvPicPr>
          <p:cNvPr id="4" name="Graphic 3">
            <a:extLst>
              <a:ext uri="{FF2B5EF4-FFF2-40B4-BE49-F238E27FC236}">
                <a16:creationId xmlns:a16="http://schemas.microsoft.com/office/drawing/2014/main" id="{476701F5-8BDA-4CD7-BE2E-6A7B63869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0293" y="365125"/>
            <a:ext cx="2494189" cy="2494189"/>
          </a:xfrm>
          <a:prstGeom prst="rect">
            <a:avLst/>
          </a:prstGeom>
        </p:spPr>
      </p:pic>
    </p:spTree>
    <p:extLst>
      <p:ext uri="{BB962C8B-B14F-4D97-AF65-F5344CB8AC3E}">
        <p14:creationId xmlns:p14="http://schemas.microsoft.com/office/powerpoint/2010/main" val="1009332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D974-6816-4B17-B718-9C52A352DEA9}"/>
              </a:ext>
            </a:extLst>
          </p:cNvPr>
          <p:cNvSpPr>
            <a:spLocks noGrp="1"/>
          </p:cNvSpPr>
          <p:nvPr>
            <p:ph type="title"/>
          </p:nvPr>
        </p:nvSpPr>
        <p:spPr/>
        <p:txBody>
          <a:bodyPr/>
          <a:lstStyle/>
          <a:p>
            <a:r>
              <a:rPr lang="en-US"/>
              <a:t>Azure Kubernetes Service</a:t>
            </a:r>
          </a:p>
        </p:txBody>
      </p:sp>
      <p:sp>
        <p:nvSpPr>
          <p:cNvPr id="3" name="Content Placeholder 2">
            <a:extLst>
              <a:ext uri="{FF2B5EF4-FFF2-40B4-BE49-F238E27FC236}">
                <a16:creationId xmlns:a16="http://schemas.microsoft.com/office/drawing/2014/main" id="{391ABFFC-1116-4468-9630-58E2E3BE83A7}"/>
              </a:ext>
            </a:extLst>
          </p:cNvPr>
          <p:cNvSpPr>
            <a:spLocks noGrp="1"/>
          </p:cNvSpPr>
          <p:nvPr>
            <p:ph idx="1"/>
          </p:nvPr>
        </p:nvSpPr>
        <p:spPr/>
        <p:txBody>
          <a:bodyPr/>
          <a:lstStyle/>
          <a:p>
            <a:r>
              <a:rPr lang="en-US"/>
              <a:t>Managed Kubernetes Cluster</a:t>
            </a:r>
          </a:p>
          <a:p>
            <a:r>
              <a:rPr lang="en-US"/>
              <a:t>Only Pay for the VMs</a:t>
            </a:r>
          </a:p>
          <a:p>
            <a:r>
              <a:rPr lang="en-US"/>
              <a:t>Integrates with RBAC and Active Directory</a:t>
            </a:r>
          </a:p>
          <a:p>
            <a:r>
              <a:rPr lang="en-US"/>
              <a:t>Can’t scale up, can scale out</a:t>
            </a:r>
          </a:p>
        </p:txBody>
      </p:sp>
      <p:pic>
        <p:nvPicPr>
          <p:cNvPr id="4" name="Picture 3">
            <a:extLst>
              <a:ext uri="{FF2B5EF4-FFF2-40B4-BE49-F238E27FC236}">
                <a16:creationId xmlns:a16="http://schemas.microsoft.com/office/drawing/2014/main" id="{493B8B87-80DC-4AE5-8A76-BB4DA5F3F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029" y="365125"/>
            <a:ext cx="2666771" cy="2666771"/>
          </a:xfrm>
          <a:prstGeom prst="rect">
            <a:avLst/>
          </a:prstGeom>
        </p:spPr>
      </p:pic>
    </p:spTree>
    <p:extLst>
      <p:ext uri="{BB962C8B-B14F-4D97-AF65-F5344CB8AC3E}">
        <p14:creationId xmlns:p14="http://schemas.microsoft.com/office/powerpoint/2010/main" val="2621973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5B28-212A-4E67-89A4-967D7DC25D73}"/>
              </a:ext>
            </a:extLst>
          </p:cNvPr>
          <p:cNvSpPr>
            <a:spLocks noGrp="1"/>
          </p:cNvSpPr>
          <p:nvPr>
            <p:ph type="title"/>
          </p:nvPr>
        </p:nvSpPr>
        <p:spPr/>
        <p:txBody>
          <a:bodyPr/>
          <a:lstStyle/>
          <a:p>
            <a:pPr algn="ctr"/>
            <a:r>
              <a:rPr lang="en-US"/>
              <a:t>Demo</a:t>
            </a:r>
          </a:p>
        </p:txBody>
      </p:sp>
    </p:spTree>
    <p:extLst>
      <p:ext uri="{BB962C8B-B14F-4D97-AF65-F5344CB8AC3E}">
        <p14:creationId xmlns:p14="http://schemas.microsoft.com/office/powerpoint/2010/main" val="3442988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AB1F-7973-4C7F-92BB-F07EE96F2AF9}"/>
              </a:ext>
            </a:extLst>
          </p:cNvPr>
          <p:cNvSpPr>
            <a:spLocks noGrp="1"/>
          </p:cNvSpPr>
          <p:nvPr>
            <p:ph type="title"/>
          </p:nvPr>
        </p:nvSpPr>
        <p:spPr/>
        <p:txBody>
          <a:bodyPr/>
          <a:lstStyle/>
          <a:p>
            <a:r>
              <a:rPr lang="en-US"/>
              <a:t>Where to Find More</a:t>
            </a:r>
          </a:p>
        </p:txBody>
      </p:sp>
      <p:sp>
        <p:nvSpPr>
          <p:cNvPr id="3" name="Content Placeholder 2">
            <a:extLst>
              <a:ext uri="{FF2B5EF4-FFF2-40B4-BE49-F238E27FC236}">
                <a16:creationId xmlns:a16="http://schemas.microsoft.com/office/drawing/2014/main" id="{89F54185-8535-4247-8BF8-8B4ECFFE9B84}"/>
              </a:ext>
            </a:extLst>
          </p:cNvPr>
          <p:cNvSpPr>
            <a:spLocks noGrp="1"/>
          </p:cNvSpPr>
          <p:nvPr>
            <p:ph idx="1"/>
          </p:nvPr>
        </p:nvSpPr>
        <p:spPr/>
        <p:txBody>
          <a:bodyPr vert="horz" lIns="91440" tIns="45720" rIns="91440" bIns="45720" rtlCol="0" anchor="t">
            <a:normAutofit/>
          </a:bodyPr>
          <a:lstStyle/>
          <a:p>
            <a:pPr marL="0" indent="0">
              <a:buNone/>
            </a:pPr>
            <a:r>
              <a:rPr lang="en-US"/>
              <a:t>Cloud Native DevOps with Kubernetes</a:t>
            </a:r>
          </a:p>
          <a:p>
            <a:pPr marL="0" indent="0">
              <a:buNone/>
            </a:pPr>
            <a:endParaRPr lang="en-US"/>
          </a:p>
          <a:p>
            <a:pPr marL="0" indent="0">
              <a:buNone/>
            </a:pPr>
            <a:r>
              <a:rPr lang="en-US"/>
              <a:t>Microsoft Docs</a:t>
            </a:r>
          </a:p>
          <a:p>
            <a:pPr marL="0" indent="0">
              <a:buNone/>
            </a:pPr>
            <a:r>
              <a:rPr lang="en-US">
                <a:hlinkClick r:id="rId2"/>
              </a:rPr>
              <a:t>https://docs.microsoft.com/en-us/azure/aks/</a:t>
            </a:r>
            <a:endParaRPr lang="en-US"/>
          </a:p>
          <a:p>
            <a:pPr marL="0" indent="0">
              <a:buNone/>
            </a:pPr>
            <a:r>
              <a:rPr lang="en-US">
                <a:hlinkClick r:id="rId3"/>
              </a:rPr>
              <a:t>https://docs.microsoft.com/en-us/azure/container-registry/</a:t>
            </a:r>
          </a:p>
          <a:p>
            <a:pPr marL="0" indent="0">
              <a:buNone/>
            </a:pPr>
            <a:endParaRPr lang="en-US"/>
          </a:p>
          <a:p>
            <a:pPr marL="0" indent="0">
              <a:buNone/>
            </a:pPr>
            <a:r>
              <a:rPr lang="en-US"/>
              <a:t>Microsoft Architecture Guide</a:t>
            </a:r>
          </a:p>
          <a:p>
            <a:pPr marL="0" indent="0">
              <a:buNone/>
            </a:pPr>
            <a:r>
              <a:rPr lang="en-US">
                <a:hlinkClick r:id="rId4"/>
              </a:rPr>
              <a:t>https://docs.microsoft.com/en-us/azure/architecture/guide/</a:t>
            </a:r>
          </a:p>
          <a:p>
            <a:pPr marL="0" indent="0">
              <a:buNone/>
            </a:pPr>
            <a:endParaRPr lang="en-US"/>
          </a:p>
          <a:p>
            <a:pPr marL="0" indent="0">
              <a:buNone/>
            </a:pPr>
            <a:endParaRPr lang="en-US"/>
          </a:p>
        </p:txBody>
      </p:sp>
      <p:pic>
        <p:nvPicPr>
          <p:cNvPr id="4" name="Picture 4" descr="A close up of a bird&#10;&#10;Description generated with very high confidence">
            <a:extLst>
              <a:ext uri="{FF2B5EF4-FFF2-40B4-BE49-F238E27FC236}">
                <a16:creationId xmlns:a16="http://schemas.microsoft.com/office/drawing/2014/main" id="{F99AD7EC-DA1A-46EB-9E62-243F5E9D27FD}"/>
              </a:ext>
            </a:extLst>
          </p:cNvPr>
          <p:cNvPicPr>
            <a:picLocks noChangeAspect="1"/>
          </p:cNvPicPr>
          <p:nvPr/>
        </p:nvPicPr>
        <p:blipFill>
          <a:blip r:embed="rId5"/>
          <a:stretch>
            <a:fillRect/>
          </a:stretch>
        </p:blipFill>
        <p:spPr>
          <a:xfrm>
            <a:off x="8201024" y="609592"/>
            <a:ext cx="2374107" cy="3102784"/>
          </a:xfrm>
          <a:prstGeom prst="rect">
            <a:avLst/>
          </a:prstGeom>
        </p:spPr>
      </p:pic>
    </p:spTree>
    <p:extLst>
      <p:ext uri="{BB962C8B-B14F-4D97-AF65-F5344CB8AC3E}">
        <p14:creationId xmlns:p14="http://schemas.microsoft.com/office/powerpoint/2010/main" val="130418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32D-44A5-4B7D-8116-8EBEE8E6EC93}"/>
              </a:ext>
            </a:extLst>
          </p:cNvPr>
          <p:cNvSpPr>
            <a:spLocks noGrp="1"/>
          </p:cNvSpPr>
          <p:nvPr>
            <p:ph type="title"/>
          </p:nvPr>
        </p:nvSpPr>
        <p:spPr/>
        <p:txBody>
          <a:bodyPr/>
          <a:lstStyle/>
          <a:p>
            <a:r>
              <a:rPr lang="en-US"/>
              <a:t>Practically Speaking…</a:t>
            </a:r>
          </a:p>
        </p:txBody>
      </p:sp>
      <p:sp>
        <p:nvSpPr>
          <p:cNvPr id="3" name="Content Placeholder 2">
            <a:extLst>
              <a:ext uri="{FF2B5EF4-FFF2-40B4-BE49-F238E27FC236}">
                <a16:creationId xmlns:a16="http://schemas.microsoft.com/office/drawing/2014/main" id="{7D92ED4B-6A2D-4D15-9AAC-ACDBABEF6DD4}"/>
              </a:ext>
            </a:extLst>
          </p:cNvPr>
          <p:cNvSpPr>
            <a:spLocks noGrp="1"/>
          </p:cNvSpPr>
          <p:nvPr>
            <p:ph idx="1"/>
          </p:nvPr>
        </p:nvSpPr>
        <p:spPr/>
        <p:txBody>
          <a:bodyPr/>
          <a:lstStyle/>
          <a:p>
            <a:r>
              <a:rPr lang="en-US"/>
              <a:t>Stateless Apps</a:t>
            </a:r>
          </a:p>
          <a:p>
            <a:r>
              <a:rPr lang="en-US"/>
              <a:t>Containers</a:t>
            </a:r>
          </a:p>
          <a:p>
            <a:r>
              <a:rPr lang="en-US"/>
              <a:t>Orchestration</a:t>
            </a:r>
          </a:p>
        </p:txBody>
      </p:sp>
    </p:spTree>
    <p:extLst>
      <p:ext uri="{BB962C8B-B14F-4D97-AF65-F5344CB8AC3E}">
        <p14:creationId xmlns:p14="http://schemas.microsoft.com/office/powerpoint/2010/main" val="1093548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79" y="1122363"/>
            <a:ext cx="11168959" cy="1182986"/>
          </a:xfrm>
        </p:spPr>
        <p:txBody>
          <a:bodyPr>
            <a:noAutofit/>
          </a:bodyPr>
          <a:lstStyle/>
          <a:p>
            <a:r>
              <a:rPr lang="en-US" sz="7200"/>
              <a:t>Thanks!</a:t>
            </a:r>
          </a:p>
        </p:txBody>
      </p:sp>
      <p:sp>
        <p:nvSpPr>
          <p:cNvPr id="4" name="Subtitle 2">
            <a:extLst>
              <a:ext uri="{FF2B5EF4-FFF2-40B4-BE49-F238E27FC236}">
                <a16:creationId xmlns:a16="http://schemas.microsoft.com/office/drawing/2014/main" id="{C9A80F32-C68B-4E03-BCAE-34973D7AA27C}"/>
              </a:ext>
            </a:extLst>
          </p:cNvPr>
          <p:cNvSpPr txBox="1">
            <a:spLocks noGrp="1"/>
          </p:cNvSpPr>
          <p:nvPr>
            <p:ph type="subTitle" idx="1"/>
          </p:nvPr>
        </p:nvSpPr>
        <p:spPr>
          <a:xfrm>
            <a:off x="555279" y="4552651"/>
            <a:ext cx="6841402" cy="1655762"/>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Dustin Ewers | Consultant @ Centare</a:t>
            </a:r>
          </a:p>
          <a:p>
            <a:pPr algn="l"/>
            <a:r>
              <a:rPr lang="en-US"/>
              <a:t>www.dustinewers.com</a:t>
            </a:r>
          </a:p>
          <a:p>
            <a:pPr algn="l"/>
            <a:r>
              <a:rPr lang="en-US"/>
              <a:t>https://www.linkedin.com/in/dustinewers/</a:t>
            </a:r>
          </a:p>
          <a:p>
            <a:pPr algn="l"/>
            <a:r>
              <a:rPr lang="en-US"/>
              <a:t>Twitter: @</a:t>
            </a:r>
            <a:r>
              <a:rPr lang="en-US" err="1"/>
              <a:t>DustinJEwers</a:t>
            </a:r>
            <a:endParaRPr lang="en-US"/>
          </a:p>
          <a:p>
            <a:pPr algn="l"/>
            <a:r>
              <a:rPr lang="en-US" err="1"/>
              <a:t>Github</a:t>
            </a:r>
            <a:r>
              <a:rPr lang="en-US"/>
              <a:t>: https://github.com/DustinEwers/cloud-native-dot-net</a:t>
            </a:r>
          </a:p>
          <a:p>
            <a:pPr algn="l"/>
            <a:endParaRPr lang="en-US"/>
          </a:p>
        </p:txBody>
      </p:sp>
      <p:sp>
        <p:nvSpPr>
          <p:cNvPr id="5" name="Title 1">
            <a:extLst>
              <a:ext uri="{FF2B5EF4-FFF2-40B4-BE49-F238E27FC236}">
                <a16:creationId xmlns:a16="http://schemas.microsoft.com/office/drawing/2014/main" id="{6D09CA94-1D7E-4726-B9AE-3EBF1A3DEC81}"/>
              </a:ext>
            </a:extLst>
          </p:cNvPr>
          <p:cNvSpPr txBox="1">
            <a:spLocks/>
          </p:cNvSpPr>
          <p:nvPr/>
        </p:nvSpPr>
        <p:spPr>
          <a:xfrm>
            <a:off x="707679" y="2779413"/>
            <a:ext cx="11168959" cy="9687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Building Cloud Native Apps in ASP.NET</a:t>
            </a:r>
          </a:p>
        </p:txBody>
      </p:sp>
    </p:spTree>
    <p:extLst>
      <p:ext uri="{BB962C8B-B14F-4D97-AF65-F5344CB8AC3E}">
        <p14:creationId xmlns:p14="http://schemas.microsoft.com/office/powerpoint/2010/main" val="406886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75B8-30B2-4E39-BAD0-382E723EE388}"/>
              </a:ext>
            </a:extLst>
          </p:cNvPr>
          <p:cNvSpPr>
            <a:spLocks noGrp="1"/>
          </p:cNvSpPr>
          <p:nvPr>
            <p:ph type="title"/>
          </p:nvPr>
        </p:nvSpPr>
        <p:spPr/>
        <p:txBody>
          <a:bodyPr/>
          <a:lstStyle/>
          <a:p>
            <a:r>
              <a:rPr lang="en-US"/>
              <a:t>Cloud Native Benefits</a:t>
            </a:r>
          </a:p>
        </p:txBody>
      </p:sp>
      <p:sp>
        <p:nvSpPr>
          <p:cNvPr id="3" name="Content Placeholder 2">
            <a:extLst>
              <a:ext uri="{FF2B5EF4-FFF2-40B4-BE49-F238E27FC236}">
                <a16:creationId xmlns:a16="http://schemas.microsoft.com/office/drawing/2014/main" id="{6A4CB837-0ED8-4637-9589-4E2DBD5B1841}"/>
              </a:ext>
            </a:extLst>
          </p:cNvPr>
          <p:cNvSpPr>
            <a:spLocks noGrp="1"/>
          </p:cNvSpPr>
          <p:nvPr>
            <p:ph idx="1"/>
          </p:nvPr>
        </p:nvSpPr>
        <p:spPr/>
        <p:txBody>
          <a:bodyPr>
            <a:normAutofit/>
          </a:bodyPr>
          <a:lstStyle/>
          <a:p>
            <a:pPr marL="0" indent="0">
              <a:buNone/>
            </a:pPr>
            <a:r>
              <a:rPr lang="en-US"/>
              <a:t>Power</a:t>
            </a:r>
          </a:p>
          <a:p>
            <a:pPr marL="0" indent="0">
              <a:buNone/>
            </a:pPr>
            <a:r>
              <a:rPr lang="en-US"/>
              <a:t>Portability</a:t>
            </a:r>
          </a:p>
          <a:p>
            <a:pPr marL="0" indent="0">
              <a:buNone/>
            </a:pPr>
            <a:r>
              <a:rPr lang="en-US"/>
              <a:t>Cost</a:t>
            </a:r>
          </a:p>
          <a:p>
            <a:pPr marL="0" indent="0">
              <a:buNone/>
            </a:pPr>
            <a:r>
              <a:rPr lang="en-US"/>
              <a:t>Replicability</a:t>
            </a:r>
          </a:p>
          <a:p>
            <a:pPr marL="0" indent="0">
              <a:buNone/>
            </a:pPr>
            <a:r>
              <a:rPr lang="en-US"/>
              <a:t>Human Happiness</a:t>
            </a:r>
          </a:p>
        </p:txBody>
      </p:sp>
    </p:spTree>
    <p:extLst>
      <p:ext uri="{BB962C8B-B14F-4D97-AF65-F5344CB8AC3E}">
        <p14:creationId xmlns:p14="http://schemas.microsoft.com/office/powerpoint/2010/main" val="27707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pic>
        <p:nvPicPr>
          <p:cNvPr id="5" name="Content Placeholder 4">
            <a:extLst>
              <a:ext uri="{FF2B5EF4-FFF2-40B4-BE49-F238E27FC236}">
                <a16:creationId xmlns:a16="http://schemas.microsoft.com/office/drawing/2014/main" id="{BE553382-A988-475B-AD01-A67427E714BA}"/>
              </a:ext>
            </a:extLst>
          </p:cNvPr>
          <p:cNvPicPr>
            <a:picLocks noGrp="1" noChangeAspect="1"/>
          </p:cNvPicPr>
          <p:nvPr>
            <p:ph idx="1"/>
          </p:nvPr>
        </p:nvPicPr>
        <p:blipFill rotWithShape="1">
          <a:blip r:embed="rId3" cstate="print">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7FF193A-6536-472B-9D70-A40945E6A1A7}"/>
              </a:ext>
            </a:extLst>
          </p:cNvPr>
          <p:cNvSpPr>
            <a:spLocks noGrp="1"/>
          </p:cNvSpPr>
          <p:nvPr>
            <p:ph type="title"/>
          </p:nvPr>
        </p:nvSpPr>
        <p:spPr>
          <a:xfrm>
            <a:off x="381635" y="1468113"/>
            <a:ext cx="4020734" cy="3921774"/>
          </a:xfrm>
        </p:spPr>
        <p:txBody>
          <a:bodyPr vert="horz" lIns="91440" tIns="45720" rIns="91440" bIns="45720" rtlCol="0" anchor="ctr">
            <a:normAutofit/>
          </a:bodyPr>
          <a:lstStyle/>
          <a:p>
            <a:pPr algn="r"/>
            <a:r>
              <a:rPr lang="en-US" sz="6600">
                <a:solidFill>
                  <a:srgbClr val="FFFFFF"/>
                </a:solidFill>
              </a:rPr>
              <a:t>Roadmap</a:t>
            </a:r>
          </a:p>
        </p:txBody>
      </p:sp>
      <p:sp>
        <p:nvSpPr>
          <p:cNvPr id="6" name="Title 1">
            <a:extLst>
              <a:ext uri="{FF2B5EF4-FFF2-40B4-BE49-F238E27FC236}">
                <a16:creationId xmlns:a16="http://schemas.microsoft.com/office/drawing/2014/main" id="{35887251-E99D-47A0-86E7-870EFBF7A427}"/>
              </a:ext>
            </a:extLst>
          </p:cNvPr>
          <p:cNvSpPr txBox="1">
            <a:spLocks/>
          </p:cNvSpPr>
          <p:nvPr/>
        </p:nvSpPr>
        <p:spPr>
          <a:xfrm>
            <a:off x="5155379" y="1065862"/>
            <a:ext cx="6654982" cy="4726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600"/>
              </a:spcAft>
              <a:buClrTx/>
              <a:buSzTx/>
              <a:tabLst/>
              <a:defRPr/>
            </a:pPr>
            <a:r>
              <a:rPr lang="en-US">
                <a:solidFill>
                  <a:srgbClr val="FFFFFF"/>
                </a:solidFill>
                <a:latin typeface="Franklin Gothic Book" panose="020B0503020102020204"/>
              </a:rPr>
              <a:t>Design Principles</a:t>
            </a:r>
          </a:p>
          <a:p>
            <a:pPr marR="0" lvl="0" algn="l" defTabSz="914400" rtl="0" eaLnBrk="1" fontAlgn="auto" latinLnBrk="0" hangingPunct="1">
              <a:lnSpc>
                <a:spcPct val="90000"/>
              </a:lnSpc>
              <a:spcBef>
                <a:spcPct val="0"/>
              </a:spcBef>
              <a:spcAft>
                <a:spcPts val="600"/>
              </a:spcAft>
              <a:buClrTx/>
              <a:buSzTx/>
              <a:tabLst/>
              <a:defRPr/>
            </a:pPr>
            <a:r>
              <a:rPr lang="en-US">
                <a:solidFill>
                  <a:srgbClr val="FFFFFF"/>
                </a:solidFill>
                <a:latin typeface="Franklin Gothic Book" panose="020B0503020102020204"/>
              </a:rPr>
              <a:t>Cloud Native Tools</a:t>
            </a:r>
          </a:p>
          <a:p>
            <a:pPr marR="0" lvl="0" algn="l" defTabSz="914400" rtl="0" eaLnBrk="1" fontAlgn="auto" latinLnBrk="0" hangingPunct="1">
              <a:lnSpc>
                <a:spcPct val="90000"/>
              </a:lnSpc>
              <a:spcBef>
                <a:spcPct val="0"/>
              </a:spcBef>
              <a:spcAft>
                <a:spcPts val="600"/>
              </a:spcAft>
              <a:buClrTx/>
              <a:buSzTx/>
              <a:tabLst/>
              <a:defRPr/>
            </a:pPr>
            <a:r>
              <a:rPr kumimoji="0" lang="en-US" sz="4400" b="0" i="0" u="none" strike="noStrike" kern="1200" cap="none" spc="0" normalizeH="0" baseline="0" noProof="0">
                <a:ln>
                  <a:noFill/>
                </a:ln>
                <a:solidFill>
                  <a:srgbClr val="FFFFFF"/>
                </a:solidFill>
                <a:effectLst/>
                <a:uLnTx/>
                <a:uFillTx/>
                <a:latin typeface="Franklin Gothic Book" panose="020B0503020102020204"/>
                <a:ea typeface="+mj-ea"/>
                <a:cs typeface="+mj-cs"/>
              </a:rPr>
              <a:t>Docker + .NET</a:t>
            </a:r>
          </a:p>
          <a:p>
            <a:pPr marR="0" lvl="0" algn="l" defTabSz="914400" rtl="0" eaLnBrk="1" fontAlgn="auto" latinLnBrk="0" hangingPunct="1">
              <a:lnSpc>
                <a:spcPct val="90000"/>
              </a:lnSpc>
              <a:spcBef>
                <a:spcPct val="0"/>
              </a:spcBef>
              <a:spcAft>
                <a:spcPts val="600"/>
              </a:spcAft>
              <a:buClrTx/>
              <a:buSzTx/>
              <a:tabLst/>
              <a:defRPr/>
            </a:pPr>
            <a:r>
              <a:rPr kumimoji="0" lang="en-US" sz="4400" b="0" i="0" u="none" strike="noStrike" kern="1200" cap="none" spc="0" normalizeH="0" baseline="0" noProof="0">
                <a:ln>
                  <a:noFill/>
                </a:ln>
                <a:solidFill>
                  <a:srgbClr val="FFFFFF"/>
                </a:solidFill>
                <a:effectLst/>
                <a:uLnTx/>
                <a:uFillTx/>
                <a:latin typeface="Franklin Gothic Book" panose="020B0503020102020204"/>
                <a:ea typeface="+mj-ea"/>
                <a:cs typeface="+mj-cs"/>
              </a:rPr>
              <a:t>Azure Ecosystem</a:t>
            </a:r>
          </a:p>
        </p:txBody>
      </p:sp>
    </p:spTree>
    <p:extLst>
      <p:ext uri="{BB962C8B-B14F-4D97-AF65-F5344CB8AC3E}">
        <p14:creationId xmlns:p14="http://schemas.microsoft.com/office/powerpoint/2010/main" val="39472186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5C3C-B7C3-46B8-99FE-8B1825BC3731}"/>
              </a:ext>
            </a:extLst>
          </p:cNvPr>
          <p:cNvSpPr>
            <a:spLocks noGrp="1"/>
          </p:cNvSpPr>
          <p:nvPr>
            <p:ph type="title"/>
          </p:nvPr>
        </p:nvSpPr>
        <p:spPr/>
        <p:txBody>
          <a:bodyPr/>
          <a:lstStyle/>
          <a:p>
            <a:r>
              <a:rPr lang="en-US"/>
              <a:t>Design Principles</a:t>
            </a:r>
          </a:p>
        </p:txBody>
      </p:sp>
      <p:sp>
        <p:nvSpPr>
          <p:cNvPr id="3" name="Text Placeholder 2">
            <a:extLst>
              <a:ext uri="{FF2B5EF4-FFF2-40B4-BE49-F238E27FC236}">
                <a16:creationId xmlns:a16="http://schemas.microsoft.com/office/drawing/2014/main" id="{83F84B47-7C9C-4E51-9502-5E281E5B1D4D}"/>
              </a:ext>
            </a:extLst>
          </p:cNvPr>
          <p:cNvSpPr>
            <a:spLocks noGrp="1"/>
          </p:cNvSpPr>
          <p:nvPr>
            <p:ph type="body" idx="1"/>
          </p:nvPr>
        </p:nvSpPr>
        <p:spPr/>
        <p:txBody>
          <a:bodyPr/>
          <a:lstStyle/>
          <a:p>
            <a:r>
              <a:rPr lang="en-US"/>
              <a:t>How to Build Cloud Native Apps</a:t>
            </a:r>
          </a:p>
        </p:txBody>
      </p:sp>
    </p:spTree>
    <p:extLst>
      <p:ext uri="{BB962C8B-B14F-4D97-AF65-F5344CB8AC3E}">
        <p14:creationId xmlns:p14="http://schemas.microsoft.com/office/powerpoint/2010/main" val="257230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32CE-15BF-4357-8DE9-26D5F7F438FF}"/>
              </a:ext>
            </a:extLst>
          </p:cNvPr>
          <p:cNvSpPr>
            <a:spLocks noGrp="1"/>
          </p:cNvSpPr>
          <p:nvPr>
            <p:ph type="title"/>
          </p:nvPr>
        </p:nvSpPr>
        <p:spPr/>
        <p:txBody>
          <a:bodyPr/>
          <a:lstStyle/>
          <a:p>
            <a:r>
              <a:rPr lang="en-US"/>
              <a:t>12 Factor Apps</a:t>
            </a:r>
          </a:p>
        </p:txBody>
      </p:sp>
      <p:pic>
        <p:nvPicPr>
          <p:cNvPr id="1026" name="Picture 2" descr="https://lh5.googleusercontent.com/8oVc-Nwp8DvyzBS7cs6EiLaNcCqyDpVetBjzba1qN2AnaYPbfrWb8kq0izkOajks_3GA3TCFd2s4f8GWp-MdnPW9EDIZNsCAtil4L6KVwCjPlrolKLs-yE0M_6KF0x2oE56h4G7Vr6k">
            <a:extLst>
              <a:ext uri="{FF2B5EF4-FFF2-40B4-BE49-F238E27FC236}">
                <a16:creationId xmlns:a16="http://schemas.microsoft.com/office/drawing/2014/main" id="{27A65AB7-E735-4D41-B86B-14C718111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20054"/>
            <a:ext cx="8403771" cy="317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35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21F0-1B89-42B5-8505-883BA70480BC}"/>
              </a:ext>
            </a:extLst>
          </p:cNvPr>
          <p:cNvSpPr>
            <a:spLocks noGrp="1"/>
          </p:cNvSpPr>
          <p:nvPr>
            <p:ph type="title"/>
          </p:nvPr>
        </p:nvSpPr>
        <p:spPr/>
        <p:txBody>
          <a:bodyPr/>
          <a:lstStyle/>
          <a:p>
            <a:r>
              <a:rPr lang="en-US"/>
              <a:t>12 Factors</a:t>
            </a:r>
          </a:p>
        </p:txBody>
      </p:sp>
      <p:sp>
        <p:nvSpPr>
          <p:cNvPr id="3" name="Content Placeholder 2">
            <a:extLst>
              <a:ext uri="{FF2B5EF4-FFF2-40B4-BE49-F238E27FC236}">
                <a16:creationId xmlns:a16="http://schemas.microsoft.com/office/drawing/2014/main" id="{ED95266B-097A-4659-8F80-EFBFE00D3FE5}"/>
              </a:ext>
            </a:extLst>
          </p:cNvPr>
          <p:cNvSpPr>
            <a:spLocks noGrp="1"/>
          </p:cNvSpPr>
          <p:nvPr>
            <p:ph sz="half" idx="1"/>
          </p:nvPr>
        </p:nvSpPr>
        <p:spPr/>
        <p:txBody>
          <a:bodyPr/>
          <a:lstStyle/>
          <a:p>
            <a:r>
              <a:rPr lang="en-US"/>
              <a:t>Codebase</a:t>
            </a:r>
          </a:p>
          <a:p>
            <a:r>
              <a:rPr lang="en-US"/>
              <a:t>Dependencies</a:t>
            </a:r>
          </a:p>
          <a:p>
            <a:r>
              <a:rPr lang="en-US"/>
              <a:t>Config</a:t>
            </a:r>
          </a:p>
          <a:p>
            <a:r>
              <a:rPr lang="en-US"/>
              <a:t>Backing Services</a:t>
            </a:r>
          </a:p>
          <a:p>
            <a:r>
              <a:rPr lang="en-US"/>
              <a:t>Build, Release, Run</a:t>
            </a:r>
          </a:p>
          <a:p>
            <a:r>
              <a:rPr lang="en-US"/>
              <a:t>Processes</a:t>
            </a:r>
          </a:p>
        </p:txBody>
      </p:sp>
      <p:sp>
        <p:nvSpPr>
          <p:cNvPr id="4" name="Content Placeholder 3">
            <a:extLst>
              <a:ext uri="{FF2B5EF4-FFF2-40B4-BE49-F238E27FC236}">
                <a16:creationId xmlns:a16="http://schemas.microsoft.com/office/drawing/2014/main" id="{AB654E29-41D5-4E94-B37D-FBD8B8518B3A}"/>
              </a:ext>
            </a:extLst>
          </p:cNvPr>
          <p:cNvSpPr>
            <a:spLocks noGrp="1"/>
          </p:cNvSpPr>
          <p:nvPr>
            <p:ph sz="half" idx="2"/>
          </p:nvPr>
        </p:nvSpPr>
        <p:spPr/>
        <p:txBody>
          <a:bodyPr/>
          <a:lstStyle/>
          <a:p>
            <a:r>
              <a:rPr lang="en-US"/>
              <a:t>Port Binding</a:t>
            </a:r>
          </a:p>
          <a:p>
            <a:r>
              <a:rPr lang="en-US"/>
              <a:t>Concurrency</a:t>
            </a:r>
          </a:p>
          <a:p>
            <a:r>
              <a:rPr lang="en-US"/>
              <a:t>Dev/Prod Parity</a:t>
            </a:r>
          </a:p>
          <a:p>
            <a:r>
              <a:rPr lang="en-US"/>
              <a:t>Logs</a:t>
            </a:r>
          </a:p>
          <a:p>
            <a:r>
              <a:rPr lang="en-US"/>
              <a:t>Admin Processes</a:t>
            </a:r>
          </a:p>
        </p:txBody>
      </p:sp>
      <p:sp>
        <p:nvSpPr>
          <p:cNvPr id="7" name="Rectangle 6">
            <a:extLst>
              <a:ext uri="{FF2B5EF4-FFF2-40B4-BE49-F238E27FC236}">
                <a16:creationId xmlns:a16="http://schemas.microsoft.com/office/drawing/2014/main" id="{9B5FF8D4-E5E2-495D-8643-9A677444835A}"/>
              </a:ext>
            </a:extLst>
          </p:cNvPr>
          <p:cNvSpPr/>
          <p:nvPr/>
        </p:nvSpPr>
        <p:spPr>
          <a:xfrm>
            <a:off x="838200" y="5576798"/>
            <a:ext cx="11549743" cy="1077218"/>
          </a:xfrm>
          <a:prstGeom prst="rect">
            <a:avLst/>
          </a:prstGeom>
        </p:spPr>
        <p:txBody>
          <a:bodyPr wrap="square">
            <a:spAutoFit/>
          </a:bodyPr>
          <a:lstStyle/>
          <a:p>
            <a:r>
              <a:rPr lang="en-US" sz="1600"/>
              <a:t>Resources</a:t>
            </a:r>
          </a:p>
          <a:p>
            <a:r>
              <a:rPr lang="en-US" sz="1600">
                <a:hlinkClick r:id="rId2"/>
              </a:rPr>
              <a:t>https://12factor.net/</a:t>
            </a:r>
            <a:endParaRPr lang="en-US" sz="1600"/>
          </a:p>
          <a:p>
            <a:r>
              <a:rPr lang="en-US" sz="1600">
                <a:hlinkClick r:id="rId3"/>
              </a:rPr>
              <a:t>http://www.clearlytech.com/2014/01/04/12-factor-apps-plain-english/</a:t>
            </a:r>
            <a:endParaRPr lang="en-US" sz="1600"/>
          </a:p>
          <a:p>
            <a:endParaRPr lang="en-US" sz="1600"/>
          </a:p>
        </p:txBody>
      </p:sp>
    </p:spTree>
    <p:extLst>
      <p:ext uri="{BB962C8B-B14F-4D97-AF65-F5344CB8AC3E}">
        <p14:creationId xmlns:p14="http://schemas.microsoft.com/office/powerpoint/2010/main" val="2362681040"/>
      </p:ext>
    </p:extLst>
  </p:cSld>
  <p:clrMapOvr>
    <a:masterClrMapping/>
  </p:clrMapOvr>
</p:sld>
</file>

<file path=ppt/theme/theme1.xml><?xml version="1.0" encoding="utf-8"?>
<a:theme xmlns:a="http://schemas.openxmlformats.org/drawingml/2006/main" name="MaterialPP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erialPPtheme" id="{49627983-3D9C-4C97-A37A-5558417AFE27}" vid="{BB3ACB18-27AF-487F-BF50-81A71D1597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MaterialPPtheme</Template>
  <TotalTime>1</TotalTime>
  <Words>1395</Words>
  <Application>Microsoft Office PowerPoint</Application>
  <PresentationFormat>Widescreen</PresentationFormat>
  <Paragraphs>298</Paragraphs>
  <Slides>40</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Franklin Gothic Book</vt:lpstr>
      <vt:lpstr>Franklin Gothic Medium</vt:lpstr>
      <vt:lpstr>Noto Sans Symbols</vt:lpstr>
      <vt:lpstr>MaterialPPtheme</vt:lpstr>
      <vt:lpstr>Office Theme</vt:lpstr>
      <vt:lpstr>Building Cloud Native Apps in ASP.NET</vt:lpstr>
      <vt:lpstr>Background</vt:lpstr>
      <vt:lpstr>PowerPoint Presentation</vt:lpstr>
      <vt:lpstr>Practically Speaking…</vt:lpstr>
      <vt:lpstr>Cloud Native Benefits</vt:lpstr>
      <vt:lpstr>Roadmap</vt:lpstr>
      <vt:lpstr>Design Principles</vt:lpstr>
      <vt:lpstr>12 Factor Apps</vt:lpstr>
      <vt:lpstr>12 Factors</vt:lpstr>
      <vt:lpstr>Abstract Infrastructure Dependencies</vt:lpstr>
      <vt:lpstr>Data Caching</vt:lpstr>
      <vt:lpstr>Application Configuration</vt:lpstr>
      <vt:lpstr>Resiliency</vt:lpstr>
      <vt:lpstr>Design for Evolution</vt:lpstr>
      <vt:lpstr>Stateless Applications</vt:lpstr>
      <vt:lpstr>Infrastructure as Code</vt:lpstr>
      <vt:lpstr>Cloud Native Tools</vt:lpstr>
      <vt:lpstr>PowerPoint Presentation</vt:lpstr>
      <vt:lpstr>VMs vs. Containers</vt:lpstr>
      <vt:lpstr>Layered Containers</vt:lpstr>
      <vt:lpstr>PowerPoint Presentation</vt:lpstr>
      <vt:lpstr>PowerPoint Presentation</vt:lpstr>
      <vt:lpstr>Container Registries</vt:lpstr>
      <vt:lpstr>PowerPoint Presentation</vt:lpstr>
      <vt:lpstr>PowerPoint Presentation</vt:lpstr>
      <vt:lpstr>Kubernetes</vt:lpstr>
      <vt:lpstr>Kubernetes Organization</vt:lpstr>
      <vt:lpstr>What can you run using Docker / Kubernetes?</vt:lpstr>
      <vt:lpstr>PowerPoint Presentation</vt:lpstr>
      <vt:lpstr>Using Docker With ASP.NET</vt:lpstr>
      <vt:lpstr>Windows Containers vs Linux Containers</vt:lpstr>
      <vt:lpstr>Visual Studio Support </vt:lpstr>
      <vt:lpstr>PowerPoint Presentation</vt:lpstr>
      <vt:lpstr>Azure Cloud Native Ecosystem</vt:lpstr>
      <vt:lpstr>Ecosystem</vt:lpstr>
      <vt:lpstr>Azure Container Registry</vt:lpstr>
      <vt:lpstr>Azure Kubernetes Service</vt:lpstr>
      <vt:lpstr>Demo</vt:lpstr>
      <vt:lpstr>Where to Find More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3</cp:revision>
  <dcterms:created xsi:type="dcterms:W3CDTF">2013-07-15T20:26:40Z</dcterms:created>
  <dcterms:modified xsi:type="dcterms:W3CDTF">2019-07-10T05:47:04Z</dcterms:modified>
</cp:coreProperties>
</file>