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82" r:id="rId4"/>
    <p:sldId id="285" r:id="rId5"/>
    <p:sldId id="286" r:id="rId6"/>
    <p:sldId id="287" r:id="rId7"/>
    <p:sldId id="283" r:id="rId8"/>
    <p:sldId id="289" r:id="rId9"/>
    <p:sldId id="290" r:id="rId10"/>
    <p:sldId id="288" r:id="rId11"/>
    <p:sldId id="291" r:id="rId12"/>
    <p:sldId id="284" r:id="rId13"/>
    <p:sldId id="294" r:id="rId14"/>
    <p:sldId id="293" r:id="rId15"/>
    <p:sldId id="299" r:id="rId16"/>
    <p:sldId id="300" r:id="rId17"/>
    <p:sldId id="292" r:id="rId18"/>
    <p:sldId id="295" r:id="rId19"/>
    <p:sldId id="296" r:id="rId20"/>
    <p:sldId id="297" r:id="rId21"/>
    <p:sldId id="298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3" autoAdjust="0"/>
    <p:restoredTop sz="80041" autoAdjust="0"/>
  </p:normalViewPr>
  <p:slideViewPr>
    <p:cSldViewPr snapToGrid="0">
      <p:cViewPr varScale="1">
        <p:scale>
          <a:sx n="80" d="100"/>
          <a:sy n="80" d="100"/>
        </p:scale>
        <p:origin x="12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10800000" scaled="1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90-4C21-9ED8-A186C0B94A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flip="none" rotWithShape="1">
              <a:gsLst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</a:gsLst>
              <a:lin ang="10800000" scaled="1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90-4C21-9ED8-A186C0B94A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100000">
                  <a:schemeClr val="accent3">
                    <a:alpha val="0"/>
                  </a:schemeClr>
                </a:gs>
                <a:gs pos="50000">
                  <a:schemeClr val="accent3"/>
                </a:gs>
              </a:gsLst>
              <a:lin ang="10800000" scaled="1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90-4C21-9ED8-A186C0B94A6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322693352"/>
        <c:axId val="322691056"/>
        <c:axId val="0"/>
      </c:bar3DChart>
      <c:catAx>
        <c:axId val="322693352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691056"/>
        <c:crosses val="autoZero"/>
        <c:auto val="1"/>
        <c:lblAlgn val="ctr"/>
        <c:lblOffset val="100"/>
        <c:noMultiLvlLbl val="0"/>
      </c:catAx>
      <c:valAx>
        <c:axId val="322691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6933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C8-48C6-BDA5-DD5887521A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C8-48C6-BDA5-DD5887521A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C8-48C6-BDA5-DD5887521A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0044000"/>
        <c:axId val="600045312"/>
      </c:lineChart>
      <c:catAx>
        <c:axId val="600044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0045312"/>
        <c:crosses val="autoZero"/>
        <c:auto val="1"/>
        <c:lblAlgn val="ctr"/>
        <c:lblOffset val="100"/>
        <c:noMultiLvlLbl val="0"/>
      </c:catAx>
      <c:valAx>
        <c:axId val="6000453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0004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68-4B4C-A748-53AF25B1E3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68-4B4C-A748-53AF25B1E3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68-4B4C-A748-53AF25B1E30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26896688"/>
        <c:axId val="526893080"/>
      </c:barChart>
      <c:catAx>
        <c:axId val="52689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893080"/>
        <c:crosses val="autoZero"/>
        <c:auto val="1"/>
        <c:lblAlgn val="ctr"/>
        <c:lblOffset val="100"/>
        <c:noMultiLvlLbl val="0"/>
      </c:catAx>
      <c:valAx>
        <c:axId val="526893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89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Bad</a:t>
            </a:r>
            <a:r>
              <a:rPr lang="en-US" baseline="0" dirty="0"/>
              <a:t> Scale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350</c:v>
                </c:pt>
                <c:pt idx="1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91-4F44-B9E7-D91B16161E2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0038424"/>
        <c:axId val="600035472"/>
      </c:barChart>
      <c:catAx>
        <c:axId val="600038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035472"/>
        <c:crosses val="autoZero"/>
        <c:auto val="1"/>
        <c:lblAlgn val="ctr"/>
        <c:lblOffset val="100"/>
        <c:noMultiLvlLbl val="0"/>
      </c:catAx>
      <c:valAx>
        <c:axId val="60003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03842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Good Scale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350</c:v>
                </c:pt>
                <c:pt idx="1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C2-478E-B987-C7B35A0CC08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0038424"/>
        <c:axId val="600035472"/>
      </c:barChart>
      <c:catAx>
        <c:axId val="600038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035472"/>
        <c:crosses val="autoZero"/>
        <c:auto val="1"/>
        <c:lblAlgn val="ctr"/>
        <c:lblOffset val="100"/>
        <c:noMultiLvlLbl val="0"/>
      </c:catAx>
      <c:valAx>
        <c:axId val="60003547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03842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 flip="none" rotWithShape="1"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10800000" scaled="1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9E3F5-87A8-46BA-A07D-41DEE1AB9BCE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097B1-DDF2-47DB-BEB4-A56B76E0B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2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background from: www.subtlepatterns.com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43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Mike Bostock | 2011</a:t>
            </a:r>
          </a:p>
          <a:p>
            <a:pPr marL="0" indent="0">
              <a:buNone/>
            </a:pPr>
            <a:r>
              <a:rPr lang="en-US" sz="1200" dirty="0"/>
              <a:t>D3 = Data Driven Documents</a:t>
            </a:r>
          </a:p>
          <a:p>
            <a:pPr marL="0" indent="0">
              <a:buNone/>
            </a:pPr>
            <a:r>
              <a:rPr lang="en-US" sz="1200" dirty="0"/>
              <a:t>Data Visualization Toolbox</a:t>
            </a:r>
          </a:p>
          <a:p>
            <a:pPr marL="0" indent="0">
              <a:buNone/>
            </a:pPr>
            <a:r>
              <a:rPr lang="en-US" sz="1200" dirty="0"/>
              <a:t>Uses Web Standards to make charts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08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D3 is the laser chain saw of visualization tools</a:t>
            </a:r>
          </a:p>
          <a:p>
            <a:endParaRPr lang="en-US" dirty="0"/>
          </a:p>
          <a:p>
            <a:r>
              <a:rPr lang="en-US" dirty="0"/>
              <a:t>It’s a powerful library and has lots of features:</a:t>
            </a:r>
          </a:p>
          <a:p>
            <a:endParaRPr lang="en-US" dirty="0"/>
          </a:p>
          <a:p>
            <a:r>
              <a:rPr lang="en-US" dirty="0"/>
              <a:t>Scroll through the API documentation:</a:t>
            </a:r>
          </a:p>
          <a:p>
            <a:r>
              <a:rPr lang="en-US" dirty="0"/>
              <a:t>https://github.com/d3/d3/blob/master/API.md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75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DIY Charting Library</a:t>
            </a:r>
          </a:p>
          <a:p>
            <a:pPr marL="0" indent="0">
              <a:buNone/>
            </a:pPr>
            <a:r>
              <a:rPr lang="en-US" sz="1200" dirty="0"/>
              <a:t>- Build the basis for a company wide charting library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Unique Visualizations</a:t>
            </a:r>
          </a:p>
          <a:p>
            <a:pPr marL="0" indent="0">
              <a:buNone/>
            </a:pPr>
            <a:r>
              <a:rPr lang="en-US" sz="1200" dirty="0"/>
              <a:t>- Need something that the standard charts can’t handle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Need Low Level Control</a:t>
            </a:r>
          </a:p>
          <a:p>
            <a:pPr marL="0" indent="0">
              <a:buNone/>
            </a:pPr>
            <a:r>
              <a:rPr lang="en-US" sz="1200" dirty="0"/>
              <a:t>- Lots of people come to D3 after their regular charting stuff doesn’t work 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71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D3.js charts</a:t>
            </a:r>
          </a:p>
          <a:p>
            <a:r>
              <a:rPr lang="en-US" dirty="0"/>
              <a:t>Easier to use than D3.js</a:t>
            </a:r>
          </a:p>
          <a:p>
            <a:r>
              <a:rPr lang="en-US" dirty="0"/>
              <a:t>Uses the older version of D3, which is annoying.</a:t>
            </a:r>
          </a:p>
          <a:p>
            <a:endParaRPr lang="en-US" dirty="0"/>
          </a:p>
          <a:p>
            <a:r>
              <a:rPr lang="en-US" dirty="0"/>
              <a:t>D3 v3 vs. </a:t>
            </a:r>
            <a:r>
              <a:rPr lang="en-US"/>
              <a:t>D3 v4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4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Actually shell out to the website if I can. </a:t>
            </a:r>
          </a:p>
          <a:p>
            <a:endParaRPr lang="en-US" dirty="0"/>
          </a:p>
          <a:p>
            <a:r>
              <a:rPr lang="en-US" dirty="0"/>
              <a:t>Major points: </a:t>
            </a:r>
          </a:p>
          <a:p>
            <a:pPr marL="0" indent="0">
              <a:buNone/>
            </a:pPr>
            <a:r>
              <a:rPr lang="en-US" dirty="0"/>
              <a:t>1. There’s a ton of data here. Each data dimension is an excel spreadsheet. </a:t>
            </a:r>
          </a:p>
          <a:p>
            <a:pPr marL="0" indent="0">
              <a:buNone/>
            </a:pPr>
            <a:r>
              <a:rPr lang="en-US" dirty="0"/>
              <a:t>2. The animation tells a very interesting story</a:t>
            </a:r>
          </a:p>
          <a:p>
            <a:pPr marL="0" indent="0">
              <a:buNone/>
            </a:pPr>
            <a:r>
              <a:rPr lang="en-US" dirty="0"/>
              <a:t>3. Easily accessible by nearly anyone</a:t>
            </a:r>
          </a:p>
          <a:p>
            <a:pPr marL="0" indent="0">
              <a:buNone/>
            </a:pPr>
            <a:r>
              <a:rPr lang="en-US" dirty="0"/>
              <a:t>4. People can actually handle the data (it’s interactive)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http://www.gapminder.org/tools/#_locale_id=en;&amp;chart-type=bubbles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1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https://en.wikipedia.org/wiki/Charles_Joseph_Minard</a:t>
            </a:r>
          </a:p>
          <a:p>
            <a:endParaRPr lang="en-US" dirty="0"/>
          </a:p>
          <a:p>
            <a:r>
              <a:rPr lang="en-US" dirty="0"/>
              <a:t>This data viz tells a story about Napoleon and his followers. </a:t>
            </a:r>
          </a:p>
          <a:p>
            <a:r>
              <a:rPr lang="en-US" dirty="0"/>
              <a:t>Doesn’t even need to be high tech… This is from 1869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34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https://www.nytimes.com/interactive/2015/11/24/upshot/thanksgiving-flight-patterns.html</a:t>
            </a:r>
          </a:p>
          <a:p>
            <a:endParaRPr lang="en-US" dirty="0"/>
          </a:p>
          <a:p>
            <a:r>
              <a:rPr lang="en-US" dirty="0"/>
              <a:t>Data viz gives you a better overview of the data than statistics would.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chart is loaded with extra details that don’t communicate information. </a:t>
            </a:r>
          </a:p>
          <a:p>
            <a:endParaRPr lang="en-US" dirty="0"/>
          </a:p>
          <a:p>
            <a:r>
              <a:rPr lang="en-US" dirty="0"/>
              <a:t>Also known as “chart junk”</a:t>
            </a:r>
          </a:p>
          <a:p>
            <a:r>
              <a:rPr lang="en-US" dirty="0"/>
              <a:t>Gradient, stupid 3d effects, etc...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24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chart lacks axes and explanations.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62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 “chart junk” </a:t>
            </a:r>
          </a:p>
          <a:p>
            <a:endParaRPr lang="en-US" dirty="0"/>
          </a:p>
          <a:p>
            <a:r>
              <a:rPr lang="en-US" dirty="0"/>
              <a:t>Use visual ques to denote information, but don’t over embellish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13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Scales should start at zero</a:t>
            </a:r>
          </a:p>
          <a:p>
            <a:r>
              <a:rPr lang="en-US" dirty="0"/>
              <a:t>Avoid any trickery with scaling too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0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Dime a dozen…</a:t>
            </a:r>
          </a:p>
          <a:p>
            <a:endParaRPr lang="en-US" dirty="0"/>
          </a:p>
          <a:p>
            <a:r>
              <a:rPr lang="en-US" dirty="0"/>
              <a:t>Usually reasonably easy to use…</a:t>
            </a:r>
          </a:p>
          <a:p>
            <a:endParaRPr lang="en-US" dirty="0"/>
          </a:p>
          <a:p>
            <a:r>
              <a:rPr lang="en-US" dirty="0"/>
              <a:t>http://www.chartjs.org/</a:t>
            </a:r>
          </a:p>
          <a:p>
            <a:r>
              <a:rPr lang="en-US" dirty="0"/>
              <a:t>https://www.highcharts.com/products/highcharts</a:t>
            </a:r>
          </a:p>
          <a:p>
            <a:r>
              <a:rPr lang="en-US" dirty="0"/>
              <a:t>http://docs.telerik.com/kendo-ui/controls/charts/overview</a:t>
            </a:r>
          </a:p>
          <a:p>
            <a:r>
              <a:rPr lang="en-US" dirty="0"/>
              <a:t>https://developers.google.com/chart/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97B1-DDF2-47DB-BEB4-A56B76E0BD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4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9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4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1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1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2D58-24D5-460E-A073-5F56B9E1F7E7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2E527-D021-417F-91E3-5B787A90C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7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62D58-24D5-460E-A073-5F56B9E1F7E7}" type="datetimeFigureOut">
              <a:rPr lang="en-US" smtClean="0"/>
              <a:t>4/17/17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2E527-D021-417F-91E3-5B787A90CD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0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506" y="282392"/>
            <a:ext cx="11830494" cy="1975616"/>
          </a:xfrm>
        </p:spPr>
        <p:txBody>
          <a:bodyPr>
            <a:noAutofit/>
          </a:bodyPr>
          <a:lstStyle/>
          <a:p>
            <a:pPr algn="l" fontAlgn="base"/>
            <a:r>
              <a:rPr lang="en-US" sz="5400" dirty="0"/>
              <a:t>Climbing Data Mountain</a:t>
            </a:r>
            <a:br>
              <a:rPr lang="en-US" sz="4400" dirty="0"/>
            </a:br>
            <a:r>
              <a:rPr lang="en-US" sz="4000" dirty="0"/>
              <a:t>Web Based Data Visualizations in </a:t>
            </a:r>
            <a:br>
              <a:rPr lang="en-US" sz="4000" dirty="0"/>
            </a:br>
            <a:r>
              <a:rPr lang="en-US" sz="4000" dirty="0"/>
              <a:t>NVD3.js and D3.js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506" y="3774558"/>
            <a:ext cx="11376404" cy="284952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5400" dirty="0"/>
              <a:t>Dustin Ewers</a:t>
            </a:r>
          </a:p>
          <a:p>
            <a:pPr algn="l"/>
            <a:r>
              <a:rPr lang="en-US" sz="3600" dirty="0"/>
              <a:t>Consultant @ </a:t>
            </a:r>
            <a:r>
              <a:rPr lang="en-US" sz="3600" dirty="0" err="1"/>
              <a:t>Centare</a:t>
            </a:r>
            <a:endParaRPr lang="en-US" sz="3600" dirty="0"/>
          </a:p>
          <a:p>
            <a:pPr algn="l"/>
            <a:r>
              <a:rPr lang="en-US" sz="3000" dirty="0"/>
              <a:t>Demos &amp; Slides: https://github.com/DustinEwers/shiny-angular-demos</a:t>
            </a:r>
          </a:p>
          <a:p>
            <a:pPr algn="l"/>
            <a:r>
              <a:rPr lang="en-US" sz="2800" dirty="0"/>
              <a:t>Website: www.dustinewers.com</a:t>
            </a:r>
          </a:p>
          <a:p>
            <a:pPr algn="l"/>
            <a:r>
              <a:rPr lang="en-US" sz="2800" dirty="0"/>
              <a:t>Twitter: @</a:t>
            </a:r>
            <a:r>
              <a:rPr lang="en-US" sz="2800" dirty="0" err="1"/>
              <a:t>dustinjewers</a:t>
            </a:r>
            <a:endParaRPr lang="en-US" sz="2800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047" y="5687957"/>
            <a:ext cx="4452442" cy="93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48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171" y="408668"/>
            <a:ext cx="10515600" cy="690789"/>
          </a:xfrm>
        </p:spPr>
        <p:txBody>
          <a:bodyPr>
            <a:normAutofit fontScale="90000"/>
          </a:bodyPr>
          <a:lstStyle/>
          <a:p>
            <a:r>
              <a:rPr lang="en-US" dirty="0"/>
              <a:t>Better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7982"/>
              </p:ext>
            </p:extLst>
          </p:nvPr>
        </p:nvGraphicFramePr>
        <p:xfrm>
          <a:off x="555171" y="1317172"/>
          <a:ext cx="11394772" cy="4715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115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77804261"/>
              </p:ext>
            </p:extLst>
          </p:nvPr>
        </p:nvGraphicFramePr>
        <p:xfrm>
          <a:off x="109184" y="821860"/>
          <a:ext cx="5863041" cy="5219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253106987"/>
              </p:ext>
            </p:extLst>
          </p:nvPr>
        </p:nvGraphicFramePr>
        <p:xfrm>
          <a:off x="6192479" y="812536"/>
          <a:ext cx="5863041" cy="5219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38903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11" y="24229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Web Based Charting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11" y="15678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Kendo UI</a:t>
            </a:r>
          </a:p>
          <a:p>
            <a:pPr marL="0" indent="0">
              <a:buNone/>
            </a:pPr>
            <a:r>
              <a:rPr lang="en-US" sz="4400" dirty="0"/>
              <a:t>Chart.js</a:t>
            </a:r>
          </a:p>
          <a:p>
            <a:pPr marL="0" indent="0">
              <a:buNone/>
            </a:pPr>
            <a:r>
              <a:rPr lang="en-US" sz="4400" dirty="0"/>
              <a:t>Google Charts</a:t>
            </a:r>
          </a:p>
          <a:p>
            <a:pPr marL="0" indent="0">
              <a:buNone/>
            </a:pPr>
            <a:r>
              <a:rPr lang="en-US" sz="4400" dirty="0"/>
              <a:t>High Charts</a:t>
            </a:r>
          </a:p>
        </p:txBody>
      </p:sp>
    </p:spTree>
    <p:extLst>
      <p:ext uri="{BB962C8B-B14F-4D97-AF65-F5344CB8AC3E}">
        <p14:creationId xmlns:p14="http://schemas.microsoft.com/office/powerpoint/2010/main" val="124687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9747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laser chainsaw weap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72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767" y="29688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When to Use D3.js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67" y="15253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DIY Charting Library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Unique Visualizations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Need Low Level Control</a:t>
            </a:r>
          </a:p>
        </p:txBody>
      </p:sp>
    </p:spTree>
    <p:extLst>
      <p:ext uri="{BB962C8B-B14F-4D97-AF65-F5344CB8AC3E}">
        <p14:creationId xmlns:p14="http://schemas.microsoft.com/office/powerpoint/2010/main" val="1391663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NVD3.js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71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2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60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9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006475"/>
          </a:xfrm>
        </p:spPr>
        <p:txBody>
          <a:bodyPr>
            <a:normAutofit/>
          </a:bodyPr>
          <a:lstStyle/>
          <a:p>
            <a:r>
              <a:rPr lang="en-US" sz="6000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5"/>
            <a:ext cx="63277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Why Bother?</a:t>
            </a:r>
          </a:p>
          <a:p>
            <a:pPr marL="0" indent="0">
              <a:buNone/>
            </a:pPr>
            <a:r>
              <a:rPr lang="en-US" sz="4400" dirty="0"/>
              <a:t>Charting Best Practices</a:t>
            </a:r>
          </a:p>
          <a:p>
            <a:pPr marL="0" indent="0">
              <a:buNone/>
            </a:pPr>
            <a:r>
              <a:rPr lang="en-US" sz="4400" dirty="0"/>
              <a:t>Web Based Charting</a:t>
            </a:r>
          </a:p>
          <a:p>
            <a:pPr marL="0" indent="0">
              <a:buNone/>
            </a:pPr>
            <a:r>
              <a:rPr lang="en-US" sz="4400" dirty="0"/>
              <a:t>Intro to D3.js</a:t>
            </a:r>
          </a:p>
          <a:p>
            <a:pPr marL="0" indent="0">
              <a:buNone/>
            </a:pPr>
            <a:r>
              <a:rPr lang="en-US" sz="4400" dirty="0"/>
              <a:t>Demos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02928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40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30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22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826147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Data Can Be Beautiful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D3 is Hard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D3 is Powerful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87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1580356"/>
            <a:ext cx="10515600" cy="1325563"/>
          </a:xfrm>
        </p:spPr>
        <p:txBody>
          <a:bodyPr/>
          <a:lstStyle/>
          <a:p>
            <a:r>
              <a:rPr lang="en-US" dirty="0"/>
              <a:t>What’s so great about data visualization anyway?</a:t>
            </a:r>
          </a:p>
        </p:txBody>
      </p:sp>
    </p:spTree>
    <p:extLst>
      <p:ext uri="{BB962C8B-B14F-4D97-AF65-F5344CB8AC3E}">
        <p14:creationId xmlns:p14="http://schemas.microsoft.com/office/powerpoint/2010/main" val="388614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73" y="0"/>
            <a:ext cx="11660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5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upload.wikimedia.org/wikipedia/commons/2/29/Min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288"/>
            <a:ext cx="12192000" cy="581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36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2.wp.com/flowingdata.com/wp-content/uploads/2015/11/Thanksgiving-Flight-Patterns-by-New-York-Times.png?fit=720%2C507&amp;ss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23" y="245735"/>
            <a:ext cx="9003324" cy="633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30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5325" y="1580356"/>
            <a:ext cx="10515600" cy="1325563"/>
          </a:xfrm>
        </p:spPr>
        <p:txBody>
          <a:bodyPr/>
          <a:lstStyle/>
          <a:p>
            <a:r>
              <a:rPr lang="en-US" dirty="0"/>
              <a:t>How do we make it not suck?</a:t>
            </a:r>
          </a:p>
        </p:txBody>
      </p:sp>
    </p:spTree>
    <p:extLst>
      <p:ext uri="{BB962C8B-B14F-4D97-AF65-F5344CB8AC3E}">
        <p14:creationId xmlns:p14="http://schemas.microsoft.com/office/powerpoint/2010/main" val="315534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6" y="288926"/>
            <a:ext cx="10515600" cy="745218"/>
          </a:xfrm>
        </p:spPr>
        <p:txBody>
          <a:bodyPr/>
          <a:lstStyle/>
          <a:p>
            <a:r>
              <a:rPr lang="en-US" dirty="0"/>
              <a:t>Bad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986811"/>
              </p:ext>
            </p:extLst>
          </p:nvPr>
        </p:nvGraphicFramePr>
        <p:xfrm>
          <a:off x="468086" y="1219200"/>
          <a:ext cx="11309932" cy="5318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444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949" y="351478"/>
            <a:ext cx="10515600" cy="631162"/>
          </a:xfrm>
        </p:spPr>
        <p:txBody>
          <a:bodyPr>
            <a:normAutofit fontScale="90000"/>
          </a:bodyPr>
          <a:lstStyle/>
          <a:p>
            <a:r>
              <a:rPr lang="en-US" dirty="0"/>
              <a:t>Also Bad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73814717"/>
              </p:ext>
            </p:extLst>
          </p:nvPr>
        </p:nvGraphicFramePr>
        <p:xfrm>
          <a:off x="537949" y="1173708"/>
          <a:ext cx="11035352" cy="5268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008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25331</TotalTime>
  <Words>550</Words>
  <Application>Microsoft Office PowerPoint</Application>
  <PresentationFormat>Widescreen</PresentationFormat>
  <Paragraphs>122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Century Gothic</vt:lpstr>
      <vt:lpstr>Office Theme</vt:lpstr>
      <vt:lpstr>Climbing Data Mountain Web Based Data Visualizations in  NVD3.js and D3.js</vt:lpstr>
      <vt:lpstr>Roadmap</vt:lpstr>
      <vt:lpstr>What’s so great about data visualization anyway?</vt:lpstr>
      <vt:lpstr>PowerPoint Presentation</vt:lpstr>
      <vt:lpstr>PowerPoint Presentation</vt:lpstr>
      <vt:lpstr>PowerPoint Presentation</vt:lpstr>
      <vt:lpstr>How do we make it not suck?</vt:lpstr>
      <vt:lpstr>Bad</vt:lpstr>
      <vt:lpstr>Also Bad</vt:lpstr>
      <vt:lpstr>Better</vt:lpstr>
      <vt:lpstr>PowerPoint Presentation</vt:lpstr>
      <vt:lpstr>Web Based Charting Tools</vt:lpstr>
      <vt:lpstr>D3.js</vt:lpstr>
      <vt:lpstr>PowerPoint Presentation</vt:lpstr>
      <vt:lpstr>When to Use D3.js</vt:lpstr>
      <vt:lpstr>NVD3.js</vt:lpstr>
      <vt:lpstr>SVG</vt:lpstr>
      <vt:lpstr>Data Loading</vt:lpstr>
      <vt:lpstr>Data Binding</vt:lpstr>
      <vt:lpstr>Transformations</vt:lpstr>
      <vt:lpstr>Extras</vt:lpstr>
      <vt:lpstr>Demos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Ewers</dc:creator>
  <cp:lastModifiedBy>Dustin Ewers</cp:lastModifiedBy>
  <cp:revision>71</cp:revision>
  <dcterms:created xsi:type="dcterms:W3CDTF">2017-03-14T12:46:43Z</dcterms:created>
  <dcterms:modified xsi:type="dcterms:W3CDTF">2017-04-26T03:45:41Z</dcterms:modified>
</cp:coreProperties>
</file>