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8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63" r:id="rId12"/>
    <p:sldId id="266" r:id="rId13"/>
    <p:sldId id="269" r:id="rId14"/>
    <p:sldId id="271" r:id="rId15"/>
    <p:sldId id="270" r:id="rId16"/>
    <p:sldId id="272" r:id="rId17"/>
    <p:sldId id="264" r:id="rId18"/>
    <p:sldId id="265" r:id="rId19"/>
    <p:sldId id="267" r:id="rId20"/>
    <p:sldId id="268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0A0A-CBFD-47BA-BB2B-2ABDD4D176D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1ED78-CDF4-40EB-A8E6-FF1DD0F4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always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 of expertise in providing labels and reducing dimensionality by making the correct simplifying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Quiet state vs active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1"/>
            <a:ext cx="10363201" cy="4479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1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0"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23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09608"/>
            <a:ext cx="10363200" cy="19896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6467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5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341"/>
            <a:ext cx="10972800" cy="1443921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04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09608"/>
            <a:ext cx="10363200" cy="19896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6467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38686"/>
            <a:ext cx="1693333" cy="44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7045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61835"/>
      </p:ext>
    </p:extLst>
  </p:cSld>
  <p:clrMapOvr>
    <a:masterClrMapping/>
  </p:clrMapOvr>
  <p:transition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reflection stA="28000" endPos="45000" dist="5080" dir="5400000" sy="-100000" algn="bl" rotWithShape="0"/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70"/>
            <a:ext cx="10363200" cy="1131887"/>
          </a:xfrm>
        </p:spPr>
        <p:txBody>
          <a:bodyPr anchor="t"/>
          <a:lstStyle>
            <a:lvl1pPr marL="0" indent="0" algn="ctr">
              <a:buNone/>
              <a:defRPr sz="2667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242779"/>
      </p:ext>
    </p:extLst>
  </p:cSld>
  <p:clrMapOvr>
    <a:masterClrMapping/>
  </p:clrMapOvr>
  <p:transition>
    <p:fade thruBlk="1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197707"/>
      </p:ext>
    </p:extLst>
  </p:cSld>
  <p:clrMapOvr>
    <a:masterClrMapping/>
  </p:clrMapOvr>
  <p:transition>
    <p:fade thruBlk="1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13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20186"/>
      </p:ext>
    </p:extLst>
  </p:cSld>
  <p:clrMapOvr>
    <a:masterClrMapping/>
  </p:clrMapOvr>
  <p:transition>
    <p:fade thruBlk="1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736796"/>
      </p:ext>
    </p:extLst>
  </p:cSld>
  <p:clrMapOvr>
    <a:masterClrMapping/>
  </p:clrMapOvr>
  <p:transition>
    <p:fade thruBlk="1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217506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6" y="266703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33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8" y="273057"/>
            <a:ext cx="6661151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6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42963"/>
      </p:ext>
    </p:extLst>
  </p:cSld>
  <p:clrMapOvr>
    <a:masterClrMapping/>
  </p:clrMapOvr>
  <p:transition>
    <p:fade thruBlk="1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432505"/>
            <a:ext cx="12194157" cy="3359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2"/>
            <a:ext cx="10363201" cy="410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8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0"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530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435" y="228606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33" b="1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3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853303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446618"/>
      </p:ext>
    </p:extLst>
  </p:cSld>
  <p:clrMapOvr>
    <a:masterClrMapping/>
  </p:clrMapOvr>
  <p:transition>
    <p:fade thruBlk="1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dirty="0"/>
              <a:t>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239674"/>
      </p:ext>
    </p:extLst>
  </p:cSld>
  <p:clrMapOvr>
    <a:masterClrMapping/>
  </p:clrMapOvr>
  <p:transition>
    <p:fade thruBlk="1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432504"/>
            <a:ext cx="12194156" cy="588317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73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25">
                <a:latin typeface="Ubuntu" panose="020B05040306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986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0">
                <a:latin typeface="Ubuntu" panose="020B050403060203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2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6"/>
          <p:cNvSpPr/>
          <p:nvPr userDrawn="1"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3413760" y="55835"/>
            <a:ext cx="5364480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273417" y="656535"/>
            <a:ext cx="11645169" cy="53138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1"/>
            <a:ext cx="11460325" cy="1866360"/>
          </a:xfrm>
        </p:spPr>
        <p:txBody>
          <a:bodyPr/>
          <a:lstStyle>
            <a:lvl1pPr>
              <a:defRPr sz="2911">
                <a:latin typeface="+mn-lt"/>
              </a:defRPr>
            </a:lvl1pPr>
            <a:lvl2pPr>
              <a:defRPr sz="2668">
                <a:latin typeface="+mn-lt"/>
              </a:defRPr>
            </a:lvl2pPr>
            <a:lvl3pPr>
              <a:defRPr sz="2425">
                <a:latin typeface="+mn-lt"/>
              </a:defRPr>
            </a:lvl3pPr>
            <a:lvl4pPr>
              <a:defRPr sz="2183">
                <a:latin typeface="+mn-lt"/>
              </a:defRPr>
            </a:lvl4pPr>
            <a:lvl5pPr>
              <a:defRPr sz="194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75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/>
          <p:cNvSpPr/>
          <p:nvPr userDrawn="1"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16797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16797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73416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278881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66820" y="2643469"/>
            <a:ext cx="5452897" cy="839863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6372284" y="2643469"/>
            <a:ext cx="5452897" cy="839863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older 2"/>
          <p:cNvSpPr>
            <a:spLocks noGrp="1"/>
          </p:cNvSpPr>
          <p:nvPr>
            <p:ph type="title"/>
          </p:nvPr>
        </p:nvSpPr>
        <p:spPr>
          <a:xfrm>
            <a:off x="3413760" y="55835"/>
            <a:ext cx="5364480" cy="373272"/>
          </a:xfrm>
          <a:prstGeom prst="rect">
            <a:avLst/>
          </a:prstGeom>
        </p:spPr>
        <p:txBody>
          <a:bodyPr lIns="0" tIns="0" rIns="0" bIns="0"/>
          <a:lstStyle>
            <a:lvl1pPr>
              <a:defRPr sz="2425" b="0" i="0">
                <a:solidFill>
                  <a:schemeClr val="bg1"/>
                </a:solidFill>
                <a:latin typeface="Ubuntu" panose="020B0504030602030204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17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6"/>
          <p:cNvSpPr/>
          <p:nvPr userDrawn="1"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3413760" y="55835"/>
            <a:ext cx="5364480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273417" y="656535"/>
            <a:ext cx="11645169" cy="53138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1"/>
            <a:ext cx="11460325" cy="1866360"/>
          </a:xfrm>
        </p:spPr>
        <p:txBody>
          <a:bodyPr/>
          <a:lstStyle>
            <a:lvl1pPr>
              <a:defRPr sz="2911">
                <a:latin typeface="+mn-lt"/>
              </a:defRPr>
            </a:lvl1pPr>
            <a:lvl2pPr>
              <a:defRPr sz="2668">
                <a:latin typeface="+mn-lt"/>
              </a:defRPr>
            </a:lvl2pPr>
            <a:lvl3pPr>
              <a:defRPr sz="2425">
                <a:latin typeface="+mn-lt"/>
              </a:defRPr>
            </a:lvl3pPr>
            <a:lvl4pPr>
              <a:defRPr sz="2183">
                <a:latin typeface="+mn-lt"/>
              </a:defRPr>
            </a:lvl4pPr>
            <a:lvl5pPr>
              <a:defRPr sz="194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7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09609"/>
            <a:ext cx="10363200" cy="19896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6467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4032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9959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4"/>
            <a:ext cx="10363200" cy="2505075"/>
          </a:xfrm>
        </p:spPr>
        <p:txBody>
          <a:bodyPr anchor="b"/>
          <a:lstStyle>
            <a:lvl1pPr algn="ctr" defTabSz="9143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tx2"/>
                </a:solidFill>
                <a:effectLst>
                  <a:reflection stA="28000" endPos="45000" dist="5080" dir="5400000" sy="-100000" algn="bl" rotWithShape="0"/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70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4507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3851" y="2125980"/>
            <a:ext cx="7855869" cy="671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4365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01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001-ACC5-4500-9278-26E070CD1A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660530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10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2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793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7754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6883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3" y="266703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9" y="273057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3" y="2438404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8095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436" y="228606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1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3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743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7958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dirty="0"/>
              <a:t>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2036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351" b="0">
                <a:latin typeface="Consolas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36984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0404612" rtl="0" eaLnBrk="1" fontAlgn="base" hangingPunct="1">
              <a:spcBef>
                <a:spcPct val="0"/>
              </a:spcBef>
              <a:spcAft>
                <a:spcPct val="0"/>
              </a:spcAft>
              <a:defRPr lang="en-US" sz="21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15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351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051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9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82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3413761" y="55835"/>
            <a:ext cx="5364481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73415" y="656535"/>
            <a:ext cx="11645171" cy="53138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1"/>
            <a:ext cx="11460327" cy="1866360"/>
          </a:xfrm>
        </p:spPr>
        <p:txBody>
          <a:bodyPr/>
          <a:lstStyle>
            <a:lvl1pPr>
              <a:defRPr sz="291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2668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242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2183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defRPr sz="194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6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0533" y="4129270"/>
            <a:ext cx="5928451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tx2">
                    <a:lumMod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6150533" y="2478156"/>
            <a:ext cx="5928451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78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b="1" kern="1200" cap="all" spc="0">
                <a:ln w="9000" cmpd="sng">
                  <a:noFill/>
                  <a:prstDash val="solid"/>
                </a:ln>
                <a:solidFill>
                  <a:schemeClr val="accent4"/>
                </a:solidFill>
                <a:effectLst>
                  <a:reflection stA="28000" endPos="45000" dist="5080" dir="5400000" sy="-100000" algn="bl" rotWithShape="0"/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585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415" y="656536"/>
            <a:ext cx="11645171" cy="250076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2"/>
            <a:ext cx="11460327" cy="1247586"/>
          </a:xfrm>
        </p:spPr>
        <p:txBody>
          <a:bodyPr/>
          <a:lstStyle>
            <a:lvl1pPr>
              <a:defRPr sz="1940">
                <a:latin typeface="+mn-lt"/>
              </a:defRPr>
            </a:lvl1pPr>
            <a:lvl2pPr>
              <a:defRPr sz="1699">
                <a:latin typeface="+mn-lt"/>
              </a:defRPr>
            </a:lvl2pPr>
            <a:lvl3pPr>
              <a:defRPr sz="1455">
                <a:latin typeface="+mn-lt"/>
              </a:defRPr>
            </a:lvl3pPr>
            <a:lvl4pPr>
              <a:defRPr sz="1213"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415" y="3475210"/>
            <a:ext cx="11645171" cy="24979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383314" y="3562080"/>
            <a:ext cx="11460327" cy="1247586"/>
          </a:xfrm>
        </p:spPr>
        <p:txBody>
          <a:bodyPr/>
          <a:lstStyle>
            <a:lvl1pPr>
              <a:defRPr sz="1940">
                <a:latin typeface="+mn-lt"/>
              </a:defRPr>
            </a:lvl1pPr>
            <a:lvl2pPr>
              <a:defRPr sz="1699">
                <a:latin typeface="+mn-lt"/>
              </a:defRPr>
            </a:lvl2pPr>
            <a:lvl3pPr>
              <a:defRPr sz="1455">
                <a:latin typeface="+mn-lt"/>
              </a:defRPr>
            </a:lvl3pPr>
            <a:lvl4pPr>
              <a:defRPr sz="1213"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3413761" y="-5572"/>
            <a:ext cx="5364481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Ravie" panose="040408050508090206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2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417" y="1577341"/>
            <a:ext cx="5639705" cy="43930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8881" y="1577341"/>
            <a:ext cx="5639705" cy="43930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65838" y="1673107"/>
            <a:ext cx="5452897" cy="1306452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94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99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1455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defRPr sz="1213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6372285" y="1671431"/>
            <a:ext cx="5452897" cy="1306452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94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99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1455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defRPr sz="1213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Holder 2"/>
          <p:cNvSpPr>
            <a:spLocks noGrp="1"/>
          </p:cNvSpPr>
          <p:nvPr>
            <p:ph type="title"/>
          </p:nvPr>
        </p:nvSpPr>
        <p:spPr>
          <a:xfrm>
            <a:off x="3413761" y="-6588"/>
            <a:ext cx="5364481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838" y="841365"/>
            <a:ext cx="5452897" cy="298619"/>
          </a:xfrm>
        </p:spPr>
        <p:txBody>
          <a:bodyPr/>
          <a:lstStyle>
            <a:lvl1pPr algn="ctr">
              <a:defRPr sz="194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372285" y="841365"/>
            <a:ext cx="5452897" cy="298619"/>
          </a:xfrm>
        </p:spPr>
        <p:txBody>
          <a:bodyPr/>
          <a:lstStyle>
            <a:lvl1pPr algn="ctr">
              <a:defRPr sz="194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417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8881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66821" y="2643469"/>
            <a:ext cx="5452897" cy="1443921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6372285" y="2643469"/>
            <a:ext cx="5452897" cy="1443921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older 2"/>
          <p:cNvSpPr>
            <a:spLocks noGrp="1"/>
          </p:cNvSpPr>
          <p:nvPr>
            <p:ph type="title"/>
          </p:nvPr>
        </p:nvSpPr>
        <p:spPr>
          <a:xfrm>
            <a:off x="3413761" y="55835"/>
            <a:ext cx="5364481" cy="373272"/>
          </a:xfrm>
          <a:prstGeom prst="rect">
            <a:avLst/>
          </a:prstGeom>
        </p:spPr>
        <p:txBody>
          <a:bodyPr lIns="0" tIns="0" rIns="0" bIns="0"/>
          <a:lstStyle>
            <a:lvl1pPr>
              <a:defRPr sz="2427" b="0" i="0">
                <a:solidFill>
                  <a:schemeClr val="bg1"/>
                </a:solidFill>
                <a:latin typeface="Ubuntu" panose="020B0504030602030204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k object 16">
            <a:extLst>
              <a:ext uri="{FF2B5EF4-FFF2-40B4-BE49-F238E27FC236}">
                <a16:creationId xmlns:a16="http://schemas.microsoft.com/office/drawing/2014/main" id="{25282974-1AF6-4342-A381-82E3952FC7E9}"/>
              </a:ext>
            </a:extLst>
          </p:cNvPr>
          <p:cNvSpPr/>
          <p:nvPr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7A921-907D-476A-A44A-C863A9BBB7F4}"/>
              </a:ext>
            </a:extLst>
          </p:cNvPr>
          <p:cNvSpPr/>
          <p:nvPr/>
        </p:nvSpPr>
        <p:spPr>
          <a:xfrm>
            <a:off x="273416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6973BE-2EA7-4521-8047-37ADEA7956D5}"/>
              </a:ext>
            </a:extLst>
          </p:cNvPr>
          <p:cNvSpPr/>
          <p:nvPr/>
        </p:nvSpPr>
        <p:spPr>
          <a:xfrm>
            <a:off x="6278881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3EE96-23F9-450C-A63C-9A8D6B7318C7}"/>
              </a:ext>
            </a:extLst>
          </p:cNvPr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3413761" y="55835"/>
            <a:ext cx="5364481" cy="373272"/>
          </a:xfrm>
          <a:prstGeom prst="rect">
            <a:avLst/>
          </a:prstGeom>
        </p:spPr>
        <p:txBody>
          <a:bodyPr lIns="0" tIns="0" rIns="0" bIns="0"/>
          <a:lstStyle>
            <a:lvl1pPr>
              <a:defRPr sz="2427" b="0" i="0">
                <a:solidFill>
                  <a:schemeClr val="bg1"/>
                </a:solidFill>
                <a:latin typeface="Ubuntu" panose="020B0504030602030204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472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012" y="1774841"/>
            <a:ext cx="10972800" cy="4380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667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24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393661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3pPr>
            <a:lvl4pPr marL="772505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4pPr>
            <a:lvl5pPr marL="1128069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3760" y="62585"/>
            <a:ext cx="6055643" cy="507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787FB-DBD0-44B1-9C72-A26961910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9" y="6461298"/>
            <a:ext cx="1387416" cy="2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972800" cy="33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6" name="object 3"/>
          <p:cNvSpPr/>
          <p:nvPr/>
        </p:nvSpPr>
        <p:spPr>
          <a:xfrm>
            <a:off x="0" y="0"/>
            <a:ext cx="12192000" cy="431803"/>
          </a:xfrm>
          <a:custGeom>
            <a:avLst/>
            <a:gdLst/>
            <a:ahLst/>
            <a:cxnLst/>
            <a:rect l="l" t="t" r="r" b="b"/>
            <a:pathLst>
              <a:path w="20104100" h="1036955">
                <a:moveTo>
                  <a:pt x="0" y="1036617"/>
                </a:moveTo>
                <a:lnTo>
                  <a:pt x="20104099" y="1036617"/>
                </a:lnTo>
                <a:lnTo>
                  <a:pt x="20104099" y="0"/>
                </a:lnTo>
                <a:lnTo>
                  <a:pt x="0" y="0"/>
                </a:lnTo>
                <a:lnTo>
                  <a:pt x="0" y="103661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092" dirty="0">
              <a:latin typeface="Ubuntu" panose="020B0504030602030204" pitchFamily="34" charset="0"/>
            </a:endParaRPr>
          </a:p>
        </p:txBody>
      </p:sp>
      <p:sp>
        <p:nvSpPr>
          <p:cNvPr id="28" name="Holder 2"/>
          <p:cNvSpPr>
            <a:spLocks noGrp="1"/>
          </p:cNvSpPr>
          <p:nvPr>
            <p:ph type="title"/>
          </p:nvPr>
        </p:nvSpPr>
        <p:spPr>
          <a:xfrm>
            <a:off x="3413760" y="62585"/>
            <a:ext cx="6055643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Ubuntu Light"/>
                <a:cs typeface="Ubuntu Light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7" y="6478712"/>
            <a:ext cx="1296463" cy="2247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6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eaLnBrk="1" hangingPunct="1">
        <a:defRPr sz="2183"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eaLnBrk="1" hangingPunct="1">
        <a:defRPr sz="2183">
          <a:latin typeface="+mj-lt"/>
          <a:ea typeface="+mn-ea"/>
          <a:cs typeface="+mn-cs"/>
        </a:defRPr>
      </a:lvl1pPr>
      <a:lvl2pPr marL="277240" eaLnBrk="1" hangingPunct="1">
        <a:defRPr>
          <a:latin typeface="+mn-lt"/>
          <a:ea typeface="+mn-ea"/>
          <a:cs typeface="+mn-cs"/>
        </a:defRPr>
      </a:lvl2pPr>
      <a:lvl3pPr marL="554478" eaLnBrk="1" hangingPunct="1">
        <a:defRPr>
          <a:latin typeface="+mn-lt"/>
          <a:ea typeface="+mn-ea"/>
          <a:cs typeface="+mn-cs"/>
        </a:defRPr>
      </a:lvl3pPr>
      <a:lvl4pPr marL="831718" eaLnBrk="1" hangingPunct="1">
        <a:defRPr>
          <a:latin typeface="+mn-lt"/>
          <a:ea typeface="+mn-ea"/>
          <a:cs typeface="+mn-cs"/>
        </a:defRPr>
      </a:lvl4pPr>
      <a:lvl5pPr marL="1108956" eaLnBrk="1" hangingPunct="1">
        <a:defRPr>
          <a:latin typeface="+mn-lt"/>
          <a:ea typeface="+mn-ea"/>
          <a:cs typeface="+mn-cs"/>
        </a:defRPr>
      </a:lvl5pPr>
      <a:lvl6pPr marL="1386196" eaLnBrk="1" hangingPunct="1">
        <a:defRPr>
          <a:latin typeface="+mn-lt"/>
          <a:ea typeface="+mn-ea"/>
          <a:cs typeface="+mn-cs"/>
        </a:defRPr>
      </a:lvl6pPr>
      <a:lvl7pPr marL="1663434" eaLnBrk="1" hangingPunct="1">
        <a:defRPr>
          <a:latin typeface="+mn-lt"/>
          <a:ea typeface="+mn-ea"/>
          <a:cs typeface="+mn-cs"/>
        </a:defRPr>
      </a:lvl7pPr>
      <a:lvl8pPr marL="1940674" eaLnBrk="1" hangingPunct="1">
        <a:defRPr>
          <a:latin typeface="+mn-lt"/>
          <a:ea typeface="+mn-ea"/>
          <a:cs typeface="+mn-cs"/>
        </a:defRPr>
      </a:lvl8pPr>
      <a:lvl9pPr marL="221791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0" eaLnBrk="1" hangingPunct="1">
        <a:defRPr>
          <a:latin typeface="+mn-lt"/>
          <a:ea typeface="+mn-ea"/>
          <a:cs typeface="+mn-cs"/>
        </a:defRPr>
      </a:lvl2pPr>
      <a:lvl3pPr marL="554478" eaLnBrk="1" hangingPunct="1">
        <a:defRPr>
          <a:latin typeface="+mn-lt"/>
          <a:ea typeface="+mn-ea"/>
          <a:cs typeface="+mn-cs"/>
        </a:defRPr>
      </a:lvl3pPr>
      <a:lvl4pPr marL="831718" eaLnBrk="1" hangingPunct="1">
        <a:defRPr>
          <a:latin typeface="+mn-lt"/>
          <a:ea typeface="+mn-ea"/>
          <a:cs typeface="+mn-cs"/>
        </a:defRPr>
      </a:lvl4pPr>
      <a:lvl5pPr marL="1108956" eaLnBrk="1" hangingPunct="1">
        <a:defRPr>
          <a:latin typeface="+mn-lt"/>
          <a:ea typeface="+mn-ea"/>
          <a:cs typeface="+mn-cs"/>
        </a:defRPr>
      </a:lvl5pPr>
      <a:lvl6pPr marL="1386196" eaLnBrk="1" hangingPunct="1">
        <a:defRPr>
          <a:latin typeface="+mn-lt"/>
          <a:ea typeface="+mn-ea"/>
          <a:cs typeface="+mn-cs"/>
        </a:defRPr>
      </a:lvl6pPr>
      <a:lvl7pPr marL="1663434" eaLnBrk="1" hangingPunct="1">
        <a:defRPr>
          <a:latin typeface="+mn-lt"/>
          <a:ea typeface="+mn-ea"/>
          <a:cs typeface="+mn-cs"/>
        </a:defRPr>
      </a:lvl7pPr>
      <a:lvl8pPr marL="1940674" eaLnBrk="1" hangingPunct="1">
        <a:defRPr>
          <a:latin typeface="+mn-lt"/>
          <a:ea typeface="+mn-ea"/>
          <a:cs typeface="+mn-cs"/>
        </a:defRPr>
      </a:lvl8pPr>
      <a:lvl9pPr marL="221791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7073"/>
            <a:ext cx="10972800" cy="461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this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38686"/>
            <a:ext cx="1693333" cy="4465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795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>
    <p:fade thruBlk="1"/>
  </p:transition>
  <p:hf hdr="0" ftr="0" dt="0"/>
  <p:txStyles>
    <p:titleStyle>
      <a:lvl1pPr algn="ctr" defTabSz="1219170" rtl="0" eaLnBrk="1" latinLnBrk="0" hangingPunct="1">
        <a:lnSpc>
          <a:spcPct val="100000"/>
        </a:lnSpc>
        <a:spcBef>
          <a:spcPct val="0"/>
        </a:spcBef>
        <a:buNone/>
        <a:defRPr sz="5867" b="1" kern="1200" cap="all" spc="0">
          <a:ln w="9000" cmpd="sng">
            <a:noFill/>
            <a:prstDash val="solid"/>
          </a:ln>
          <a:solidFill>
            <a:schemeClr val="accent4"/>
          </a:solidFill>
          <a:effectLst>
            <a:reflection stA="28000" endPos="45000" dist="5080" dir="5400000" sy="-100000" algn="bl" rotWithShape="0"/>
          </a:effectLst>
          <a:latin typeface="+mn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7072"/>
            <a:ext cx="10972800" cy="461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this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7" y="6356355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361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ransition>
    <p:fade thruBlk="1"/>
  </p:transition>
  <p:txStyles>
    <p:titleStyle>
      <a:lvl1pPr algn="ctr" defTabSz="914356" rtl="0" eaLnBrk="1" latinLnBrk="0" hangingPunct="1">
        <a:lnSpc>
          <a:spcPts val="5800"/>
        </a:lnSpc>
        <a:spcBef>
          <a:spcPct val="0"/>
        </a:spcBef>
        <a:buNone/>
        <a:defRPr sz="4400" b="1" kern="1200" cap="all" spc="0">
          <a:ln w="9000" cmpd="sng">
            <a:noFill/>
            <a:prstDash val="solid"/>
          </a:ln>
          <a:solidFill>
            <a:schemeClr val="accent4"/>
          </a:solidFill>
          <a:effectLst>
            <a:reflection stA="28000" endPos="45000" dist="5080" dir="5400000" sy="-100000" algn="bl" rotWithShape="0"/>
          </a:effectLst>
          <a:latin typeface="+mn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8EE9-BF4E-4697-9F21-EA76066E2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179" y="648547"/>
            <a:ext cx="7027399" cy="1219200"/>
          </a:xfrm>
        </p:spPr>
        <p:txBody>
          <a:bodyPr/>
          <a:lstStyle/>
          <a:p>
            <a:r>
              <a:rPr lang="en-US" dirty="0"/>
              <a:t>Is this </a:t>
            </a:r>
            <a:r>
              <a:rPr lang="en-US" sz="9600" dirty="0"/>
              <a:t>Weird</a:t>
            </a:r>
            <a:r>
              <a:rPr lang="en-US" dirty="0"/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D8362-1A5D-4461-8410-93A84A574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1520" y="1867747"/>
            <a:ext cx="7284719" cy="55033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Anomaly Detection in Time Series</a:t>
            </a:r>
          </a:p>
        </p:txBody>
      </p:sp>
    </p:spTree>
    <p:extLst>
      <p:ext uri="{BB962C8B-B14F-4D97-AF65-F5344CB8AC3E}">
        <p14:creationId xmlns:p14="http://schemas.microsoft.com/office/powerpoint/2010/main" val="388257919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2EE-A44C-4510-9DB5-5F11DA6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403" y="0"/>
            <a:ext cx="6055643" cy="430887"/>
          </a:xfrm>
        </p:spPr>
        <p:txBody>
          <a:bodyPr/>
          <a:lstStyle/>
          <a:p>
            <a:r>
              <a:rPr lang="en-US" sz="2800" dirty="0"/>
              <a:t>Q1: What kind of data do I have?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136BB-E338-4960-BDDF-50AE2ADD89A8}"/>
              </a:ext>
            </a:extLst>
          </p:cNvPr>
          <p:cNvSpPr txBox="1"/>
          <p:nvPr/>
        </p:nvSpPr>
        <p:spPr>
          <a:xfrm>
            <a:off x="4378569" y="1528114"/>
            <a:ext cx="370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noisy is my system?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93699-A489-447B-98A4-38F048D44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0" y="2127766"/>
            <a:ext cx="5039428" cy="3362794"/>
          </a:xfrm>
          <a:prstGeom prst="rect">
            <a:avLst/>
          </a:prstGeom>
        </p:spPr>
      </p:pic>
      <p:pic>
        <p:nvPicPr>
          <p:cNvPr id="8" name="Picture 7" descr="A picture containing sky, photo, showing&#10;&#10;Description generated with high confidence">
            <a:extLst>
              <a:ext uri="{FF2B5EF4-FFF2-40B4-BE49-F238E27FC236}">
                <a16:creationId xmlns:a16="http://schemas.microsoft.com/office/drawing/2014/main" id="{306C30F0-BB89-4543-80DB-4D33BDAAB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25" y="2127766"/>
            <a:ext cx="5039428" cy="3362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1759F-3124-44C2-BA32-E21191C2DB2F}"/>
              </a:ext>
            </a:extLst>
          </p:cNvPr>
          <p:cNvSpPr txBox="1"/>
          <p:nvPr/>
        </p:nvSpPr>
        <p:spPr>
          <a:xfrm>
            <a:off x="2682812" y="5627077"/>
            <a:ext cx="125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7968E-4DCA-4B6C-BEEA-73B78D4B2AFD}"/>
              </a:ext>
            </a:extLst>
          </p:cNvPr>
          <p:cNvSpPr txBox="1"/>
          <p:nvPr/>
        </p:nvSpPr>
        <p:spPr>
          <a:xfrm>
            <a:off x="6619703" y="5627076"/>
            <a:ext cx="430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Noise large relative to separation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18102-27B8-4EC9-8B3C-2FD1B345097C}"/>
              </a:ext>
            </a:extLst>
          </p:cNvPr>
          <p:cNvSpPr/>
          <p:nvPr/>
        </p:nvSpPr>
        <p:spPr>
          <a:xfrm>
            <a:off x="8592422" y="3555932"/>
            <a:ext cx="325315" cy="305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B18DD0-23DD-42DA-B3C5-2C96A5FA3B8C}"/>
              </a:ext>
            </a:extLst>
          </p:cNvPr>
          <p:cNvSpPr/>
          <p:nvPr/>
        </p:nvSpPr>
        <p:spPr>
          <a:xfrm>
            <a:off x="3220477" y="3455376"/>
            <a:ext cx="325315" cy="305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460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AF0-E6BB-48A1-A6FD-12CAC7D4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79" y="0"/>
            <a:ext cx="7863840" cy="861774"/>
          </a:xfrm>
        </p:spPr>
        <p:txBody>
          <a:bodyPr/>
          <a:lstStyle/>
          <a:p>
            <a:r>
              <a:rPr lang="en-US" sz="2800" dirty="0"/>
              <a:t>Q2: How well do I understand the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EFAF-3737-4F91-95B1-940D38F99BA9}"/>
              </a:ext>
            </a:extLst>
          </p:cNvPr>
          <p:cNvSpPr txBox="1"/>
          <p:nvPr/>
        </p:nvSpPr>
        <p:spPr>
          <a:xfrm>
            <a:off x="1204546" y="1477108"/>
            <a:ext cx="766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does an outlier in my system look like?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FA5F1-0AAE-4D62-913C-B9740C5B9B85}"/>
              </a:ext>
            </a:extLst>
          </p:cNvPr>
          <p:cNvSpPr txBox="1"/>
          <p:nvPr/>
        </p:nvSpPr>
        <p:spPr>
          <a:xfrm>
            <a:off x="4160758" y="5714806"/>
            <a:ext cx="387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it simply an extreme value?</a:t>
            </a: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E31D349-F9C9-4EAF-89B8-B3BD0F6C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6" y="2176170"/>
            <a:ext cx="5039428" cy="3362794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6B91BFB-6504-474D-94A0-B9753650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6170"/>
            <a:ext cx="5039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223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8CA-A422-4361-9485-8215E8DB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0" y="16751"/>
            <a:ext cx="7345680" cy="430887"/>
          </a:xfrm>
        </p:spPr>
        <p:txBody>
          <a:bodyPr/>
          <a:lstStyle/>
          <a:p>
            <a:r>
              <a:rPr lang="en-US" sz="2800" dirty="0"/>
              <a:t>Q2: How well do I understand the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A3F22-762D-4980-A9A0-C0082D62B5A4}"/>
              </a:ext>
            </a:extLst>
          </p:cNvPr>
          <p:cNvSpPr txBox="1"/>
          <p:nvPr/>
        </p:nvSpPr>
        <p:spPr>
          <a:xfrm>
            <a:off x="522514" y="995753"/>
            <a:ext cx="8662201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Consider a set of univariate, unordered values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</a:rPr>
              <a:t>X = {1,2,3,13,50,87,88,89}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Which points have the most “</a:t>
            </a:r>
            <a:r>
              <a:rPr lang="en-US" sz="3200" dirty="0" err="1"/>
              <a:t>outlierness</a:t>
            </a:r>
            <a:r>
              <a:rPr lang="en-US" sz="3200" dirty="0"/>
              <a:t>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98C1A-8664-4B95-8238-59C1D4699227}"/>
              </a:ext>
            </a:extLst>
          </p:cNvPr>
          <p:cNvSpPr txBox="1"/>
          <p:nvPr/>
        </p:nvSpPr>
        <p:spPr>
          <a:xfrm>
            <a:off x="522514" y="3547907"/>
            <a:ext cx="11308702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Then consider an ordered time series for an additive process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</a:rPr>
              <a:t>Y = {1,2,3,13,50,87,88,89}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Now which points have the most “</a:t>
            </a:r>
            <a:r>
              <a:rPr lang="en-US" sz="3200" dirty="0" err="1"/>
              <a:t>outlierness</a:t>
            </a:r>
            <a:r>
              <a:rPr lang="en-US" sz="3200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2969901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9634-7203-480A-8888-620C2C1F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29" y="0"/>
            <a:ext cx="6868160" cy="461665"/>
          </a:xfrm>
        </p:spPr>
        <p:txBody>
          <a:bodyPr/>
          <a:lstStyle/>
          <a:p>
            <a:r>
              <a:rPr lang="en-US" sz="2800" dirty="0"/>
              <a:t>Q2: How well do I understand the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0F9A-4E1A-4D2D-B6A2-2991551387FD}"/>
              </a:ext>
            </a:extLst>
          </p:cNvPr>
          <p:cNvSpPr txBox="1"/>
          <p:nvPr/>
        </p:nvSpPr>
        <p:spPr>
          <a:xfrm>
            <a:off x="1433147" y="1565030"/>
            <a:ext cx="375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points are outliers?</a:t>
            </a:r>
          </a:p>
        </p:txBody>
      </p:sp>
      <p:pic>
        <p:nvPicPr>
          <p:cNvPr id="6" name="Picture 5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61C3D30A-8172-40A0-A29E-BBCBB3135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6" y="2099296"/>
            <a:ext cx="5039428" cy="3362794"/>
          </a:xfrm>
          <a:prstGeom prst="rect">
            <a:avLst/>
          </a:prstGeom>
        </p:spPr>
      </p:pic>
      <p:pic>
        <p:nvPicPr>
          <p:cNvPr id="8" name="Picture 7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C589E934-5E5C-4790-96DE-31A08B06F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09" y="2099296"/>
            <a:ext cx="5039428" cy="3362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74D12-1D95-4FD7-9EEE-98BAF3A5EB31}"/>
              </a:ext>
            </a:extLst>
          </p:cNvPr>
          <p:cNvSpPr txBox="1"/>
          <p:nvPr/>
        </p:nvSpPr>
        <p:spPr>
          <a:xfrm>
            <a:off x="319708" y="5648960"/>
            <a:ext cx="1090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Anomaly detection is about the process by which the actual data points are generated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9A733-3E6A-4EC7-9976-3876289EF8E5}"/>
              </a:ext>
            </a:extLst>
          </p:cNvPr>
          <p:cNvSpPr txBox="1"/>
          <p:nvPr/>
        </p:nvSpPr>
        <p:spPr>
          <a:xfrm>
            <a:off x="7393257" y="1565030"/>
            <a:ext cx="248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help?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381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DC271C4-DC93-4151-B69A-66848C49F874}"/>
              </a:ext>
            </a:extLst>
          </p:cNvPr>
          <p:cNvSpPr/>
          <p:nvPr/>
        </p:nvSpPr>
        <p:spPr>
          <a:xfrm rot="18887233">
            <a:off x="8896108" y="3192779"/>
            <a:ext cx="1585032" cy="6097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FADB-1E51-41EC-B7D8-AA70ACCB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434" y="10160"/>
            <a:ext cx="7117132" cy="430887"/>
          </a:xfrm>
        </p:spPr>
        <p:txBody>
          <a:bodyPr/>
          <a:lstStyle/>
          <a:p>
            <a:r>
              <a:rPr lang="en-US" sz="2800" dirty="0"/>
              <a:t>Q2: How well do I understand the system?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76181-7896-447D-8842-83A5E72FCAA1}"/>
              </a:ext>
            </a:extLst>
          </p:cNvPr>
          <p:cNvSpPr txBox="1"/>
          <p:nvPr/>
        </p:nvSpPr>
        <p:spPr>
          <a:xfrm>
            <a:off x="614778" y="1091248"/>
            <a:ext cx="78609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Do I understand the distributions of values within the series?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Is it possible to detect useful anomalies with the right statistical approach?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Instance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Do I understand how many system states there 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Can I choose an appropriate measure of distance or similarity between points?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Based Methods (Single Class + Generative)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Do I have a model that does a good job in reconstructing or fitting the observed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When my model doesn’t fit, is that a signal based anomaly, or a bad model?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6BB336-F74E-448F-A9C1-A2B4AC541412}"/>
              </a:ext>
            </a:extLst>
          </p:cNvPr>
          <p:cNvCxnSpPr>
            <a:cxnSpLocks/>
          </p:cNvCxnSpPr>
          <p:nvPr/>
        </p:nvCxnSpPr>
        <p:spPr>
          <a:xfrm flipV="1">
            <a:off x="8986520" y="1091248"/>
            <a:ext cx="0" cy="13778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D36A6-82C5-4A0C-8814-93A293B4162E}"/>
              </a:ext>
            </a:extLst>
          </p:cNvPr>
          <p:cNvCxnSpPr>
            <a:cxnSpLocks/>
          </p:cNvCxnSpPr>
          <p:nvPr/>
        </p:nvCxnSpPr>
        <p:spPr>
          <a:xfrm>
            <a:off x="8986845" y="2469746"/>
            <a:ext cx="13937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D75AF50-2410-4B45-B08C-EABD9FBB759C}"/>
              </a:ext>
            </a:extLst>
          </p:cNvPr>
          <p:cNvSpPr/>
          <p:nvPr/>
        </p:nvSpPr>
        <p:spPr>
          <a:xfrm>
            <a:off x="9970629" y="1185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00FED3-DF72-4E06-9144-D42599B62747}"/>
              </a:ext>
            </a:extLst>
          </p:cNvPr>
          <p:cNvSpPr/>
          <p:nvPr/>
        </p:nvSpPr>
        <p:spPr>
          <a:xfrm>
            <a:off x="10126839" y="1185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E0DD78-959D-4908-9875-F87E19337DA1}"/>
              </a:ext>
            </a:extLst>
          </p:cNvPr>
          <p:cNvSpPr/>
          <p:nvPr/>
        </p:nvSpPr>
        <p:spPr>
          <a:xfrm>
            <a:off x="10217400" y="1357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BB234A-B476-46F3-9073-2F929192A5C4}"/>
              </a:ext>
            </a:extLst>
          </p:cNvPr>
          <p:cNvSpPr/>
          <p:nvPr/>
        </p:nvSpPr>
        <p:spPr>
          <a:xfrm>
            <a:off x="10020450" y="1311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61EB32-5A1B-4519-B9A4-B74DBEE657D3}"/>
              </a:ext>
            </a:extLst>
          </p:cNvPr>
          <p:cNvSpPr/>
          <p:nvPr/>
        </p:nvSpPr>
        <p:spPr>
          <a:xfrm>
            <a:off x="9869219" y="12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BC6223-E767-4E7E-9DE7-F20A5D956E9B}"/>
              </a:ext>
            </a:extLst>
          </p:cNvPr>
          <p:cNvSpPr/>
          <p:nvPr/>
        </p:nvSpPr>
        <p:spPr>
          <a:xfrm>
            <a:off x="9924910" y="1400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81F336-D108-4183-B8F3-BB61CBD3B751}"/>
              </a:ext>
            </a:extLst>
          </p:cNvPr>
          <p:cNvSpPr/>
          <p:nvPr/>
        </p:nvSpPr>
        <p:spPr>
          <a:xfrm>
            <a:off x="10081120" y="14462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8A007-34CC-4499-B548-F4C5308AD0FA}"/>
              </a:ext>
            </a:extLst>
          </p:cNvPr>
          <p:cNvSpPr/>
          <p:nvPr/>
        </p:nvSpPr>
        <p:spPr>
          <a:xfrm>
            <a:off x="9165587" y="21459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5FEFFD-55A3-43CA-A337-2C6108BFA19A}"/>
              </a:ext>
            </a:extLst>
          </p:cNvPr>
          <p:cNvSpPr/>
          <p:nvPr/>
        </p:nvSpPr>
        <p:spPr>
          <a:xfrm>
            <a:off x="9282379" y="21459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97D5F3-E74F-4ECC-83C7-03CD0ABFB279}"/>
              </a:ext>
            </a:extLst>
          </p:cNvPr>
          <p:cNvSpPr/>
          <p:nvPr/>
        </p:nvSpPr>
        <p:spPr>
          <a:xfrm>
            <a:off x="9256296" y="22218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C7A67F-D216-42F7-BB91-71FE2032A2E1}"/>
              </a:ext>
            </a:extLst>
          </p:cNvPr>
          <p:cNvSpPr/>
          <p:nvPr/>
        </p:nvSpPr>
        <p:spPr>
          <a:xfrm>
            <a:off x="9143314" y="22547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52C34C-0E39-4714-883F-D92A7F0200E3}"/>
              </a:ext>
            </a:extLst>
          </p:cNvPr>
          <p:cNvSpPr/>
          <p:nvPr/>
        </p:nvSpPr>
        <p:spPr>
          <a:xfrm>
            <a:off x="9241202" y="20623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24ACE-EF11-4929-99BF-57EF53DF6BB0}"/>
              </a:ext>
            </a:extLst>
          </p:cNvPr>
          <p:cNvSpPr/>
          <p:nvPr/>
        </p:nvSpPr>
        <p:spPr>
          <a:xfrm>
            <a:off x="9366933" y="20741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CB4CC2-7E9B-4AEB-99E5-1A5060049D22}"/>
              </a:ext>
            </a:extLst>
          </p:cNvPr>
          <p:cNvSpPr/>
          <p:nvPr/>
        </p:nvSpPr>
        <p:spPr>
          <a:xfrm>
            <a:off x="9310367" y="1998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AB399C-0F57-42C3-A4C7-A91528C21418}"/>
              </a:ext>
            </a:extLst>
          </p:cNvPr>
          <p:cNvCxnSpPr/>
          <p:nvPr/>
        </p:nvCxnSpPr>
        <p:spPr>
          <a:xfrm flipV="1">
            <a:off x="8999563" y="2886433"/>
            <a:ext cx="0" cy="13778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828A3F-82BA-4BEB-8222-3F8314DBFC34}"/>
              </a:ext>
            </a:extLst>
          </p:cNvPr>
          <p:cNvCxnSpPr/>
          <p:nvPr/>
        </p:nvCxnSpPr>
        <p:spPr>
          <a:xfrm>
            <a:off x="9008355" y="4263935"/>
            <a:ext cx="143314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D459FA-6245-4472-B13D-07E3235D7EFA}"/>
              </a:ext>
            </a:extLst>
          </p:cNvPr>
          <p:cNvSpPr/>
          <p:nvPr/>
        </p:nvSpPr>
        <p:spPr>
          <a:xfrm>
            <a:off x="9981564" y="2937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4DD055-8161-4D18-910E-E3E00E50A84E}"/>
              </a:ext>
            </a:extLst>
          </p:cNvPr>
          <p:cNvSpPr/>
          <p:nvPr/>
        </p:nvSpPr>
        <p:spPr>
          <a:xfrm>
            <a:off x="10137774" y="2937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D4DEB3-DD3F-4CCD-8AD0-683F99059299}"/>
              </a:ext>
            </a:extLst>
          </p:cNvPr>
          <p:cNvSpPr/>
          <p:nvPr/>
        </p:nvSpPr>
        <p:spPr>
          <a:xfrm>
            <a:off x="10228335" y="3108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F410A9-EA85-424F-A195-4610BC316BAA}"/>
              </a:ext>
            </a:extLst>
          </p:cNvPr>
          <p:cNvSpPr/>
          <p:nvPr/>
        </p:nvSpPr>
        <p:spPr>
          <a:xfrm>
            <a:off x="10031385" y="30630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5D3555-072A-4D9B-BE1E-FF09960BA02C}"/>
              </a:ext>
            </a:extLst>
          </p:cNvPr>
          <p:cNvSpPr/>
          <p:nvPr/>
        </p:nvSpPr>
        <p:spPr>
          <a:xfrm>
            <a:off x="9880154" y="30351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E3E953-0BBD-442F-9507-51FD3BD8FD22}"/>
              </a:ext>
            </a:extLst>
          </p:cNvPr>
          <p:cNvSpPr/>
          <p:nvPr/>
        </p:nvSpPr>
        <p:spPr>
          <a:xfrm>
            <a:off x="9935845" y="3152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86E205-1C6D-46D5-9D62-3FD354ECEB9C}"/>
              </a:ext>
            </a:extLst>
          </p:cNvPr>
          <p:cNvSpPr/>
          <p:nvPr/>
        </p:nvSpPr>
        <p:spPr>
          <a:xfrm>
            <a:off x="10092055" y="3197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ABEC36-7A22-48D8-9EDE-3EA855291DA1}"/>
              </a:ext>
            </a:extLst>
          </p:cNvPr>
          <p:cNvSpPr/>
          <p:nvPr/>
        </p:nvSpPr>
        <p:spPr>
          <a:xfrm>
            <a:off x="9194603" y="38715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26B3FD-933D-4953-8986-2D083E60BF76}"/>
              </a:ext>
            </a:extLst>
          </p:cNvPr>
          <p:cNvSpPr/>
          <p:nvPr/>
        </p:nvSpPr>
        <p:spPr>
          <a:xfrm>
            <a:off x="9311395" y="38715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9DABB8-CC5A-4915-9599-3D6667E1D593}"/>
              </a:ext>
            </a:extLst>
          </p:cNvPr>
          <p:cNvSpPr/>
          <p:nvPr/>
        </p:nvSpPr>
        <p:spPr>
          <a:xfrm>
            <a:off x="9285312" y="39474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8B80A9-89B6-4033-87E0-F2E7655F3A9C}"/>
              </a:ext>
            </a:extLst>
          </p:cNvPr>
          <p:cNvSpPr/>
          <p:nvPr/>
        </p:nvSpPr>
        <p:spPr>
          <a:xfrm>
            <a:off x="9172330" y="39803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AAFB4-A7F8-466C-A8C7-7CAFBFA88395}"/>
              </a:ext>
            </a:extLst>
          </p:cNvPr>
          <p:cNvSpPr/>
          <p:nvPr/>
        </p:nvSpPr>
        <p:spPr>
          <a:xfrm>
            <a:off x="9270218" y="37879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6CEDB7-A907-4E8D-A2CF-AE5A6E00382D}"/>
              </a:ext>
            </a:extLst>
          </p:cNvPr>
          <p:cNvSpPr/>
          <p:nvPr/>
        </p:nvSpPr>
        <p:spPr>
          <a:xfrm>
            <a:off x="9395949" y="37997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669F3C-70E5-4820-A712-E4DDA5576AD7}"/>
              </a:ext>
            </a:extLst>
          </p:cNvPr>
          <p:cNvSpPr/>
          <p:nvPr/>
        </p:nvSpPr>
        <p:spPr>
          <a:xfrm>
            <a:off x="9339383" y="37238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AAAF51-E058-4CA4-A8D6-C59D9BD99FD1}"/>
              </a:ext>
            </a:extLst>
          </p:cNvPr>
          <p:cNvCxnSpPr/>
          <p:nvPr/>
        </p:nvCxnSpPr>
        <p:spPr>
          <a:xfrm flipV="1">
            <a:off x="9020382" y="4531245"/>
            <a:ext cx="0" cy="13778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78130B-7C44-4364-BE61-7B0D553221C9}"/>
              </a:ext>
            </a:extLst>
          </p:cNvPr>
          <p:cNvCxnSpPr/>
          <p:nvPr/>
        </p:nvCxnSpPr>
        <p:spPr>
          <a:xfrm>
            <a:off x="9029174" y="5900280"/>
            <a:ext cx="143314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249DF-C1DE-4511-A31B-4C644A5E8CA4}"/>
              </a:ext>
            </a:extLst>
          </p:cNvPr>
          <p:cNvSpPr/>
          <p:nvPr/>
        </p:nvSpPr>
        <p:spPr>
          <a:xfrm>
            <a:off x="9937968" y="4695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B031F6-F454-431E-940F-DACA6C6A667B}"/>
              </a:ext>
            </a:extLst>
          </p:cNvPr>
          <p:cNvSpPr/>
          <p:nvPr/>
        </p:nvSpPr>
        <p:spPr>
          <a:xfrm>
            <a:off x="10094178" y="4695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EBD7FA8-BEC0-4D3C-80F1-516701B843F2}"/>
              </a:ext>
            </a:extLst>
          </p:cNvPr>
          <p:cNvSpPr/>
          <p:nvPr/>
        </p:nvSpPr>
        <p:spPr>
          <a:xfrm>
            <a:off x="10184739" y="4867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BDBF2E-15D0-483F-B70A-3B540CF9BEDD}"/>
              </a:ext>
            </a:extLst>
          </p:cNvPr>
          <p:cNvSpPr/>
          <p:nvPr/>
        </p:nvSpPr>
        <p:spPr>
          <a:xfrm>
            <a:off x="9987789" y="48216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26C76F-3439-4C7A-BFF9-C56104919152}"/>
              </a:ext>
            </a:extLst>
          </p:cNvPr>
          <p:cNvSpPr/>
          <p:nvPr/>
        </p:nvSpPr>
        <p:spPr>
          <a:xfrm>
            <a:off x="9836558" y="4793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41F44-566C-4678-A0BF-F17AA828C7D1}"/>
              </a:ext>
            </a:extLst>
          </p:cNvPr>
          <p:cNvSpPr/>
          <p:nvPr/>
        </p:nvSpPr>
        <p:spPr>
          <a:xfrm>
            <a:off x="9892249" y="49107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A5DFD4-0670-4697-BEFF-89A091010F2C}"/>
              </a:ext>
            </a:extLst>
          </p:cNvPr>
          <p:cNvSpPr/>
          <p:nvPr/>
        </p:nvSpPr>
        <p:spPr>
          <a:xfrm>
            <a:off x="10048459" y="49564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80C362-9A41-46E7-AB86-42F053ED179A}"/>
              </a:ext>
            </a:extLst>
          </p:cNvPr>
          <p:cNvSpPr/>
          <p:nvPr/>
        </p:nvSpPr>
        <p:spPr>
          <a:xfrm>
            <a:off x="9172780" y="55445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CBF0E-9F68-42FE-81F4-C1142B0D64E9}"/>
              </a:ext>
            </a:extLst>
          </p:cNvPr>
          <p:cNvSpPr/>
          <p:nvPr/>
        </p:nvSpPr>
        <p:spPr>
          <a:xfrm>
            <a:off x="9289572" y="55445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CBE7CE-28AB-4A5F-BD05-414610883D58}"/>
              </a:ext>
            </a:extLst>
          </p:cNvPr>
          <p:cNvSpPr/>
          <p:nvPr/>
        </p:nvSpPr>
        <p:spPr>
          <a:xfrm>
            <a:off x="9263489" y="5620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213D62-E691-4482-AB62-B3C1716552C1}"/>
              </a:ext>
            </a:extLst>
          </p:cNvPr>
          <p:cNvSpPr/>
          <p:nvPr/>
        </p:nvSpPr>
        <p:spPr>
          <a:xfrm>
            <a:off x="9150507" y="56532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B1CAB-17AA-4172-A2C8-F550449D2AA2}"/>
              </a:ext>
            </a:extLst>
          </p:cNvPr>
          <p:cNvSpPr/>
          <p:nvPr/>
        </p:nvSpPr>
        <p:spPr>
          <a:xfrm>
            <a:off x="9248395" y="54608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05C127-E921-48D3-A061-0BFEBB647955}"/>
              </a:ext>
            </a:extLst>
          </p:cNvPr>
          <p:cNvSpPr/>
          <p:nvPr/>
        </p:nvSpPr>
        <p:spPr>
          <a:xfrm>
            <a:off x="9374126" y="54727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FE096AC-B207-4950-A114-6D9665C1DFFB}"/>
              </a:ext>
            </a:extLst>
          </p:cNvPr>
          <p:cNvSpPr/>
          <p:nvPr/>
        </p:nvSpPr>
        <p:spPr>
          <a:xfrm>
            <a:off x="9317560" y="53967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91E319-4578-437F-B938-D1DB401A2704}"/>
              </a:ext>
            </a:extLst>
          </p:cNvPr>
          <p:cNvCxnSpPr/>
          <p:nvPr/>
        </p:nvCxnSpPr>
        <p:spPr>
          <a:xfrm>
            <a:off x="8995312" y="1244671"/>
            <a:ext cx="1331411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12D05D-CC87-44D4-BF3A-A907E73A1ED7}"/>
              </a:ext>
            </a:extLst>
          </p:cNvPr>
          <p:cNvCxnSpPr/>
          <p:nvPr/>
        </p:nvCxnSpPr>
        <p:spPr>
          <a:xfrm>
            <a:off x="8990404" y="2259668"/>
            <a:ext cx="1331411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3C5FC5C-6461-4E22-A07E-CED9AC4A65FA}"/>
              </a:ext>
            </a:extLst>
          </p:cNvPr>
          <p:cNvCxnSpPr/>
          <p:nvPr/>
        </p:nvCxnSpPr>
        <p:spPr>
          <a:xfrm flipV="1">
            <a:off x="9020382" y="4670314"/>
            <a:ext cx="1187803" cy="11295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C7EDD1B-1932-4459-A4A8-D515316B59C6}"/>
              </a:ext>
            </a:extLst>
          </p:cNvPr>
          <p:cNvSpPr/>
          <p:nvPr/>
        </p:nvSpPr>
        <p:spPr>
          <a:xfrm>
            <a:off x="9621183" y="5189371"/>
            <a:ext cx="45719" cy="4571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0540D43D-B8D1-4E9B-87FF-89FA7A305670}"/>
              </a:ext>
            </a:extLst>
          </p:cNvPr>
          <p:cNvSpPr/>
          <p:nvPr/>
        </p:nvSpPr>
        <p:spPr>
          <a:xfrm>
            <a:off x="9633249" y="1711583"/>
            <a:ext cx="45719" cy="4571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C1827260-6FE8-40FE-BD29-7A3D1572391B}"/>
              </a:ext>
            </a:extLst>
          </p:cNvPr>
          <p:cNvSpPr/>
          <p:nvPr/>
        </p:nvSpPr>
        <p:spPr>
          <a:xfrm>
            <a:off x="9624273" y="3521317"/>
            <a:ext cx="45719" cy="4571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337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4B78-E739-42FC-8588-788D4EE4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574"/>
            <a:ext cx="10515600" cy="91855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Q3: What kind of anomaly detection provides value?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F5A915F-8F59-41E7-9CB0-7294592EDD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" y="2952683"/>
            <a:ext cx="9613588" cy="95263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839D027-DC78-415A-B6C3-AC404E07B2B4}"/>
              </a:ext>
            </a:extLst>
          </p:cNvPr>
          <p:cNvSpPr/>
          <p:nvPr/>
        </p:nvSpPr>
        <p:spPr>
          <a:xfrm rot="16200000">
            <a:off x="8888256" y="2327663"/>
            <a:ext cx="370810" cy="87923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32F63-31BC-4C7E-B196-F3696B5CB4E6}"/>
              </a:ext>
            </a:extLst>
          </p:cNvPr>
          <p:cNvSpPr txBox="1"/>
          <p:nvPr/>
        </p:nvSpPr>
        <p:spPr>
          <a:xfrm>
            <a:off x="7046022" y="1758052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Streaming analytics- minimal context</a:t>
            </a:r>
            <a:br>
              <a:rPr lang="en-US" sz="2000" dirty="0"/>
            </a:br>
            <a:r>
              <a:rPr lang="en-US" sz="2000" dirty="0"/>
              <a:t>Quick turnaround while insights are fresh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FA604D4-557F-4403-AF7F-3D81EAC005D7}"/>
              </a:ext>
            </a:extLst>
          </p:cNvPr>
          <p:cNvSpPr/>
          <p:nvPr/>
        </p:nvSpPr>
        <p:spPr>
          <a:xfrm rot="5400000">
            <a:off x="5274767" y="-69718"/>
            <a:ext cx="380602" cy="811659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F460C-CB69-4C01-8513-01752AD2EA9A}"/>
              </a:ext>
            </a:extLst>
          </p:cNvPr>
          <p:cNvSpPr txBox="1"/>
          <p:nvPr/>
        </p:nvSpPr>
        <p:spPr>
          <a:xfrm>
            <a:off x="3077307" y="4276126"/>
            <a:ext cx="5965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Offline analytics – Full contextual basis for analysis</a:t>
            </a:r>
            <a:br>
              <a:rPr lang="en-US" sz="2000" dirty="0"/>
            </a:br>
            <a:r>
              <a:rPr lang="en-US" sz="2000" dirty="0"/>
              <a:t>Identification of long term trends</a:t>
            </a:r>
          </a:p>
        </p:txBody>
      </p:sp>
    </p:spTree>
    <p:extLst>
      <p:ext uri="{BB962C8B-B14F-4D97-AF65-F5344CB8AC3E}">
        <p14:creationId xmlns:p14="http://schemas.microsoft.com/office/powerpoint/2010/main" val="382194926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D023-890C-4987-AF0C-8E70E6A9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30" y="0"/>
            <a:ext cx="8483600" cy="507831"/>
          </a:xfrm>
        </p:spPr>
        <p:txBody>
          <a:bodyPr>
            <a:noAutofit/>
          </a:bodyPr>
          <a:lstStyle/>
          <a:p>
            <a:r>
              <a:rPr lang="en-US" sz="2800" dirty="0"/>
              <a:t>Q3: What kind of anomaly detection provides value?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1872-D870-447D-A20D-F86C4A1B9605}"/>
              </a:ext>
            </a:extLst>
          </p:cNvPr>
          <p:cNvSpPr txBox="1"/>
          <p:nvPr/>
        </p:nvSpPr>
        <p:spPr>
          <a:xfrm>
            <a:off x="1077676" y="866283"/>
            <a:ext cx="1050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do some smoothing or do we need to provide results on raw data?</a:t>
            </a:r>
          </a:p>
        </p:txBody>
      </p:sp>
      <p:pic>
        <p:nvPicPr>
          <p:cNvPr id="12" name="Picture 11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ED5FD562-5934-4B88-AEA8-1ADFA2DC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29" y="1405031"/>
            <a:ext cx="4425462" cy="2247682"/>
          </a:xfrm>
          <a:prstGeom prst="rect">
            <a:avLst/>
          </a:prstGeom>
        </p:spPr>
      </p:pic>
      <p:pic>
        <p:nvPicPr>
          <p:cNvPr id="14" name="Picture 13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4794443E-889B-43E8-9755-E73E53D94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4170363"/>
            <a:ext cx="4425462" cy="2068746"/>
          </a:xfrm>
          <a:prstGeom prst="rect">
            <a:avLst/>
          </a:prstGeom>
        </p:spPr>
      </p:pic>
      <p:pic>
        <p:nvPicPr>
          <p:cNvPr id="16" name="Picture 15" descr="A picture containing sky, photo&#10;&#10;Description generated with very high confidence">
            <a:extLst>
              <a:ext uri="{FF2B5EF4-FFF2-40B4-BE49-F238E27FC236}">
                <a16:creationId xmlns:a16="http://schemas.microsoft.com/office/drawing/2014/main" id="{5A7CC1BD-4BCC-4F20-8622-A371CCE6D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031"/>
            <a:ext cx="4425462" cy="22476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96752F-7F25-477D-9356-582CB176BC2C}"/>
              </a:ext>
            </a:extLst>
          </p:cNvPr>
          <p:cNvSpPr txBox="1"/>
          <p:nvPr/>
        </p:nvSpPr>
        <p:spPr>
          <a:xfrm>
            <a:off x="1423330" y="3668102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Smoothing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F5762-2E06-454C-ACCE-DF817C155B15}"/>
              </a:ext>
            </a:extLst>
          </p:cNvPr>
          <p:cNvSpPr txBox="1"/>
          <p:nvPr/>
        </p:nvSpPr>
        <p:spPr>
          <a:xfrm>
            <a:off x="8760865" y="3652713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Loess smoothing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C256F-EFDE-47C6-97E0-B649FA998D04}"/>
              </a:ext>
            </a:extLst>
          </p:cNvPr>
          <p:cNvSpPr txBox="1"/>
          <p:nvPr/>
        </p:nvSpPr>
        <p:spPr>
          <a:xfrm>
            <a:off x="4567524" y="3868157"/>
            <a:ext cx="28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88777167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4219-0564-43F5-8560-3DEA24C1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65" y="-50713"/>
            <a:ext cx="10515600" cy="507831"/>
          </a:xfrm>
        </p:spPr>
        <p:txBody>
          <a:bodyPr/>
          <a:lstStyle/>
          <a:p>
            <a:r>
              <a:rPr lang="en-US" dirty="0"/>
              <a:t>Q4: What are </a:t>
            </a:r>
            <a:r>
              <a:rPr lang="en-US" sz="3200" dirty="0"/>
              <a:t>the</a:t>
            </a:r>
            <a:r>
              <a:rPr lang="en-US" dirty="0"/>
              <a:t> technical constraints?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5188-66A8-434E-ADC2-45908F4BE1BC}"/>
              </a:ext>
            </a:extLst>
          </p:cNvPr>
          <p:cNvSpPr txBox="1"/>
          <p:nvPr/>
        </p:nvSpPr>
        <p:spPr>
          <a:xfrm>
            <a:off x="473286" y="4521620"/>
            <a:ext cx="1119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Can a self-driving car rely on cloud architecture to respond to sudden environmental changes?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88A24-808F-4FA8-AB1A-8D17A92337E2}"/>
              </a:ext>
            </a:extLst>
          </p:cNvPr>
          <p:cNvSpPr txBox="1"/>
          <p:nvPr/>
        </p:nvSpPr>
        <p:spPr>
          <a:xfrm>
            <a:off x="473286" y="3085645"/>
            <a:ext cx="91791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Is the small bank willing to use public cloud or permit regular model updates?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D9351-AA5D-4E1D-8BFA-76365F44E3CD}"/>
              </a:ext>
            </a:extLst>
          </p:cNvPr>
          <p:cNvSpPr txBox="1"/>
          <p:nvPr/>
        </p:nvSpPr>
        <p:spPr>
          <a:xfrm>
            <a:off x="473286" y="1362925"/>
            <a:ext cx="1071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Is the user accessing a web application that is served data from a central location where the analytical heavy lifting occurs? e.g. Alexa/Echo, for now.</a:t>
            </a:r>
          </a:p>
        </p:txBody>
      </p: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7E4F0DF7-9734-4D90-BA27-9B7AD99D3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012" y="5035735"/>
            <a:ext cx="914400" cy="914400"/>
          </a:xfrm>
          <a:prstGeom prst="rect">
            <a:avLst/>
          </a:prstGeom>
        </p:spPr>
      </p:pic>
      <p:pic>
        <p:nvPicPr>
          <p:cNvPr id="12" name="Graphic 11" descr="Download from cloud">
            <a:extLst>
              <a:ext uri="{FF2B5EF4-FFF2-40B4-BE49-F238E27FC236}">
                <a16:creationId xmlns:a16="http://schemas.microsoft.com/office/drawing/2014/main" id="{6B1167C3-4C5D-44A2-9C37-FAB2FA080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0004" y="2015846"/>
            <a:ext cx="914400" cy="914400"/>
          </a:xfrm>
          <a:prstGeom prst="rect">
            <a:avLst/>
          </a:prstGeom>
        </p:spPr>
      </p:pic>
      <p:pic>
        <p:nvPicPr>
          <p:cNvPr id="14" name="Graphic 13" descr="Wi-Fi">
            <a:extLst>
              <a:ext uri="{FF2B5EF4-FFF2-40B4-BE49-F238E27FC236}">
                <a16:creationId xmlns:a16="http://schemas.microsoft.com/office/drawing/2014/main" id="{5DE1BFB1-2A48-47F9-BE50-2AF5FA61B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192" y="5007873"/>
            <a:ext cx="91440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2FD2B5-B6D3-4EE7-9F30-1938B71831AD}"/>
              </a:ext>
            </a:extLst>
          </p:cNvPr>
          <p:cNvSpPr/>
          <p:nvPr/>
        </p:nvSpPr>
        <p:spPr>
          <a:xfrm>
            <a:off x="1575200" y="5350834"/>
            <a:ext cx="1600200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926AC-2E75-4F21-8C7D-190899117E37}"/>
              </a:ext>
            </a:extLst>
          </p:cNvPr>
          <p:cNvSpPr txBox="1"/>
          <p:nvPr/>
        </p:nvSpPr>
        <p:spPr>
          <a:xfrm>
            <a:off x="1481192" y="5005477"/>
            <a:ext cx="154882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Intermittent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C2F42-4D3F-4CD4-8ADF-1A7AF8916B1A}"/>
              </a:ext>
            </a:extLst>
          </p:cNvPr>
          <p:cNvSpPr txBox="1"/>
          <p:nvPr/>
        </p:nvSpPr>
        <p:spPr>
          <a:xfrm>
            <a:off x="1481192" y="5597847"/>
            <a:ext cx="16674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Connectivity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AE2F2-DEB7-49EE-AA78-7C51C6B19B3D}"/>
              </a:ext>
            </a:extLst>
          </p:cNvPr>
          <p:cNvSpPr txBox="1"/>
          <p:nvPr/>
        </p:nvSpPr>
        <p:spPr>
          <a:xfrm>
            <a:off x="4601286" y="5179020"/>
            <a:ext cx="731666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Model training in the cloud, with local model inference – </a:t>
            </a:r>
          </a:p>
          <a:p>
            <a:r>
              <a:rPr lang="en-US" dirty="0">
                <a:solidFill>
                  <a:schemeClr val="accent5"/>
                </a:solidFill>
              </a:rPr>
              <a:t>Edge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C850B-B44D-4F7C-A1F0-F8AA90167AB7}"/>
              </a:ext>
            </a:extLst>
          </p:cNvPr>
          <p:cNvSpPr txBox="1"/>
          <p:nvPr/>
        </p:nvSpPr>
        <p:spPr>
          <a:xfrm>
            <a:off x="4570536" y="2290304"/>
            <a:ext cx="631082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Model Training and Inference in the cloud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00702488-5B3E-4388-9F28-651F5D2B3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2668" y="347339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FB750D-C6A0-4324-9C33-14B88B122623}"/>
              </a:ext>
            </a:extLst>
          </p:cNvPr>
          <p:cNvSpPr txBox="1"/>
          <p:nvPr/>
        </p:nvSpPr>
        <p:spPr>
          <a:xfrm>
            <a:off x="4551620" y="3734662"/>
            <a:ext cx="5409045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Model Training and Inference done locally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5E9C9-373F-44B3-A555-6403DF9DEE33}"/>
              </a:ext>
            </a:extLst>
          </p:cNvPr>
          <p:cNvSpPr txBox="1"/>
          <p:nvPr/>
        </p:nvSpPr>
        <p:spPr>
          <a:xfrm>
            <a:off x="440556" y="741228"/>
            <a:ext cx="9841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General Architecture Considerations – not unique to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41167530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3EB3-D231-434F-8B32-E878CE56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0" y="-50799"/>
            <a:ext cx="7843520" cy="461666"/>
          </a:xfrm>
        </p:spPr>
        <p:txBody>
          <a:bodyPr/>
          <a:lstStyle/>
          <a:p>
            <a:r>
              <a:rPr lang="en-US" dirty="0"/>
              <a:t>Q4: What </a:t>
            </a:r>
            <a:r>
              <a:rPr lang="en-US" sz="3200" dirty="0"/>
              <a:t>are</a:t>
            </a:r>
            <a:r>
              <a:rPr lang="en-US" dirty="0"/>
              <a:t> the technical constraints?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16A76-AE17-404D-8484-AAC220AD7382}"/>
              </a:ext>
            </a:extLst>
          </p:cNvPr>
          <p:cNvSpPr txBox="1"/>
          <p:nvPr/>
        </p:nvSpPr>
        <p:spPr>
          <a:xfrm>
            <a:off x="838200" y="951855"/>
            <a:ext cx="1119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any technology solutions ruled out or preferred because of data concerns?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D5B9B-0634-40C5-8A80-39098CD11231}"/>
              </a:ext>
            </a:extLst>
          </p:cNvPr>
          <p:cNvSpPr txBox="1"/>
          <p:nvPr/>
        </p:nvSpPr>
        <p:spPr>
          <a:xfrm>
            <a:off x="1006450" y="1538009"/>
            <a:ext cx="108299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Limits on local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Too much data to store or process locally, limits streaming windows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Processing requires context granted by other sensors in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Limits on cloud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Latency, reliability,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What is bigger: the analytical process or the data required to sustain it?</a:t>
            </a:r>
          </a:p>
          <a:p>
            <a:endParaRPr lang="en-US" sz="2400" dirty="0"/>
          </a:p>
          <a:p>
            <a:r>
              <a:rPr lang="en-US" sz="2400" dirty="0"/>
              <a:t>Limits on edge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Not all solutions fit in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Requires representation of completed model that data can interact with</a:t>
            </a:r>
          </a:p>
        </p:txBody>
      </p:sp>
    </p:spTree>
    <p:extLst>
      <p:ext uri="{BB962C8B-B14F-4D97-AF65-F5344CB8AC3E}">
        <p14:creationId xmlns:p14="http://schemas.microsoft.com/office/powerpoint/2010/main" val="101427198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B27-E796-4B62-A3CB-E865CA0E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0" y="-79655"/>
            <a:ext cx="2082800" cy="5078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415F-390A-446F-997B-E675D28D2B99}"/>
              </a:ext>
            </a:extLst>
          </p:cNvPr>
          <p:cNvSpPr txBox="1"/>
          <p:nvPr/>
        </p:nvSpPr>
        <p:spPr>
          <a:xfrm>
            <a:off x="1117600" y="1473200"/>
            <a:ext cx="9719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no “best” algorithm or technique.</a:t>
            </a:r>
          </a:p>
          <a:p>
            <a:endParaRPr lang="en-US" sz="2800" dirty="0"/>
          </a:p>
          <a:p>
            <a:r>
              <a:rPr lang="en-US" sz="2800" dirty="0"/>
              <a:t>Choosing the “right” solution to an anomaly detection problem depends on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character of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much clarity you have into how the system transforms inputs into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types of anomalies you need to detect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additional technical constraints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034298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70F-44CE-4623-AB51-92910CB7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6359"/>
            <a:ext cx="6055643" cy="369332"/>
          </a:xfrm>
        </p:spPr>
        <p:txBody>
          <a:bodyPr/>
          <a:lstStyle/>
          <a:p>
            <a:r>
              <a:rPr lang="en-US" sz="2400" dirty="0"/>
              <a:t>Who is this guy?</a:t>
            </a:r>
          </a:p>
        </p:txBody>
      </p:sp>
      <p:sp>
        <p:nvSpPr>
          <p:cNvPr id="4" name="Title 43">
            <a:extLst>
              <a:ext uri="{FF2B5EF4-FFF2-40B4-BE49-F238E27FC236}">
                <a16:creationId xmlns:a16="http://schemas.microsoft.com/office/drawing/2014/main" id="{BA355E4E-E67B-447B-B1FB-D1D1D8A024CF}"/>
              </a:ext>
            </a:extLst>
          </p:cNvPr>
          <p:cNvSpPr txBox="1">
            <a:spLocks/>
          </p:cNvSpPr>
          <p:nvPr/>
        </p:nvSpPr>
        <p:spPr>
          <a:xfrm>
            <a:off x="1843249" y="1271413"/>
            <a:ext cx="1895593" cy="47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Fred Frost</a:t>
            </a: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94B20E72-3E59-43D2-B4F4-C280370A3E23}"/>
              </a:ext>
            </a:extLst>
          </p:cNvPr>
          <p:cNvSpPr txBox="1">
            <a:spLocks/>
          </p:cNvSpPr>
          <p:nvPr/>
        </p:nvSpPr>
        <p:spPr>
          <a:xfrm>
            <a:off x="730091" y="3412863"/>
            <a:ext cx="4405009" cy="808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Data Scientist at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SentryOne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ffrost@sentryone.com</a:t>
            </a:r>
          </a:p>
        </p:txBody>
      </p:sp>
      <p:pic>
        <p:nvPicPr>
          <p:cNvPr id="7" name="Picture Placeholder 2">
            <a:extLst>
              <a:ext uri="{FF2B5EF4-FFF2-40B4-BE49-F238E27FC236}">
                <a16:creationId xmlns:a16="http://schemas.microsoft.com/office/drawing/2014/main" id="{D0E9E5BD-E516-480F-9AC0-9FEC961CBE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9526" y="1839954"/>
            <a:ext cx="1443038" cy="1443037"/>
          </a:xfrm>
          <a:prstGeom prst="rect">
            <a:avLst/>
          </a:prstGeom>
        </p:spPr>
      </p:pic>
      <p:sp>
        <p:nvSpPr>
          <p:cNvPr id="13" name="Text Placeholder 156">
            <a:extLst>
              <a:ext uri="{FF2B5EF4-FFF2-40B4-BE49-F238E27FC236}">
                <a16:creationId xmlns:a16="http://schemas.microsoft.com/office/drawing/2014/main" id="{9F93DE5C-976C-4476-A251-166128CA83E1}"/>
              </a:ext>
            </a:extLst>
          </p:cNvPr>
          <p:cNvSpPr txBox="1">
            <a:spLocks/>
          </p:cNvSpPr>
          <p:nvPr/>
        </p:nvSpPr>
        <p:spPr>
          <a:xfrm>
            <a:off x="1700547" y="4721814"/>
            <a:ext cx="2927002" cy="450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/fredfrostdata1</a:t>
            </a:r>
          </a:p>
        </p:txBody>
      </p:sp>
      <p:sp>
        <p:nvSpPr>
          <p:cNvPr id="14" name="Text Placeholder 157">
            <a:extLst>
              <a:ext uri="{FF2B5EF4-FFF2-40B4-BE49-F238E27FC236}">
                <a16:creationId xmlns:a16="http://schemas.microsoft.com/office/drawing/2014/main" id="{966E3EA5-3AA2-4B82-9588-E1A11F4A3C6B}"/>
              </a:ext>
            </a:extLst>
          </p:cNvPr>
          <p:cNvSpPr txBox="1">
            <a:spLocks/>
          </p:cNvSpPr>
          <p:nvPr/>
        </p:nvSpPr>
        <p:spPr>
          <a:xfrm>
            <a:off x="1718465" y="5363181"/>
            <a:ext cx="2428263" cy="463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@ffrost162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C8F339-1028-492A-BAF6-50291A069A98}"/>
              </a:ext>
            </a:extLst>
          </p:cNvPr>
          <p:cNvGrpSpPr/>
          <p:nvPr/>
        </p:nvGrpSpPr>
        <p:grpSpPr>
          <a:xfrm>
            <a:off x="1214170" y="5391883"/>
            <a:ext cx="504296" cy="405684"/>
            <a:chOff x="5748554" y="5146675"/>
            <a:chExt cx="353832" cy="353832"/>
          </a:xfrm>
        </p:grpSpPr>
        <p:sp>
          <p:nvSpPr>
            <p:cNvPr id="16" name="Freeform 383">
              <a:extLst>
                <a:ext uri="{FF2B5EF4-FFF2-40B4-BE49-F238E27FC236}">
                  <a16:creationId xmlns:a16="http://schemas.microsoft.com/office/drawing/2014/main" id="{2E781D4B-221D-49FC-B127-0BDAEEDD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ounded Rectangle 92">
              <a:extLst>
                <a:ext uri="{FF2B5EF4-FFF2-40B4-BE49-F238E27FC236}">
                  <a16:creationId xmlns:a16="http://schemas.microsoft.com/office/drawing/2014/main" id="{25748B76-A141-4261-94D2-3E8BFA4477FF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DD807-E5C7-47F8-BF37-19F6B070BD6F}"/>
              </a:ext>
            </a:extLst>
          </p:cNvPr>
          <p:cNvGrpSpPr/>
          <p:nvPr/>
        </p:nvGrpSpPr>
        <p:grpSpPr>
          <a:xfrm>
            <a:off x="1227472" y="4749633"/>
            <a:ext cx="490993" cy="395037"/>
            <a:chOff x="3348740" y="4138863"/>
            <a:chExt cx="229600" cy="229600"/>
          </a:xfrm>
        </p:grpSpPr>
        <p:sp>
          <p:nvSpPr>
            <p:cNvPr id="19" name="Rounded Rectangle 94">
              <a:extLst>
                <a:ext uri="{FF2B5EF4-FFF2-40B4-BE49-F238E27FC236}">
                  <a16:creationId xmlns:a16="http://schemas.microsoft.com/office/drawing/2014/main" id="{CF9E6E8F-F17B-4971-BD1C-A2AEF6EE5B5B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0" name="Group 1216">
              <a:extLst>
                <a:ext uri="{FF2B5EF4-FFF2-40B4-BE49-F238E27FC236}">
                  <a16:creationId xmlns:a16="http://schemas.microsoft.com/office/drawing/2014/main" id="{D5E6CD56-084B-4AF8-A2F9-FB4806AEE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21" name="Oval 315">
                <a:extLst>
                  <a:ext uri="{FF2B5EF4-FFF2-40B4-BE49-F238E27FC236}">
                    <a16:creationId xmlns:a16="http://schemas.microsoft.com/office/drawing/2014/main" id="{29ABA350-7876-47BE-BFB2-4DAE4724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Rectangle 316">
                <a:extLst>
                  <a:ext uri="{FF2B5EF4-FFF2-40B4-BE49-F238E27FC236}">
                    <a16:creationId xmlns:a16="http://schemas.microsoft.com/office/drawing/2014/main" id="{D0D9FDC7-6101-4CDC-828A-0263B97D7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" name="Freeform 317">
                <a:extLst>
                  <a:ext uri="{FF2B5EF4-FFF2-40B4-BE49-F238E27FC236}">
                    <a16:creationId xmlns:a16="http://schemas.microsoft.com/office/drawing/2014/main" id="{81A0DD8E-7FC5-4650-BC38-38EFF838D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6CC8DA-4C73-4318-A93E-14F36C88ADAB}"/>
              </a:ext>
            </a:extLst>
          </p:cNvPr>
          <p:cNvSpPr txBox="1"/>
          <p:nvPr/>
        </p:nvSpPr>
        <p:spPr>
          <a:xfrm>
            <a:off x="5049456" y="1588662"/>
            <a:ext cx="68931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Improving the quality of life for the Microsoft Data Professional.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SentryOne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 solutions that center around our Monitor • Diagnose • Optimize (MDO) methodology. (Plan Explorer, SQL Sentry,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Development and integration of machine learning tools into the S1 platform to provide predictive and prescriptive analytics to our customers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328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E8D0E6-2DD5-4BE3-9184-9D863ACB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59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482E-C957-428D-B5F5-793B47B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0"/>
            <a:ext cx="6055643" cy="369332"/>
          </a:xfrm>
        </p:spPr>
        <p:txBody>
          <a:bodyPr/>
          <a:lstStyle/>
          <a:p>
            <a:r>
              <a:rPr lang="en-US" sz="2400" dirty="0"/>
              <a:t>What’s he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C198-702C-4697-A88C-EE8A5B8C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2271427"/>
            <a:ext cx="10515600" cy="3687152"/>
          </a:xfrm>
        </p:spPr>
        <p:txBody>
          <a:bodyPr>
            <a:normAutofit/>
          </a:bodyPr>
          <a:lstStyle/>
          <a:p>
            <a:r>
              <a:rPr lang="en-US" sz="2400" dirty="0"/>
              <a:t>Why are we talking about time series anomaly detection?</a:t>
            </a:r>
          </a:p>
          <a:p>
            <a:r>
              <a:rPr lang="en-US" sz="2400" dirty="0"/>
              <a:t>What are THE questions?</a:t>
            </a:r>
          </a:p>
          <a:p>
            <a:pPr lvl="1"/>
            <a:r>
              <a:rPr lang="en-US" sz="2400" dirty="0"/>
              <a:t>Q1: What kind of data do I have?</a:t>
            </a:r>
          </a:p>
          <a:p>
            <a:pPr lvl="1"/>
            <a:r>
              <a:rPr lang="en-US" sz="2400" dirty="0"/>
              <a:t>Q2: How well do I understand the processes that generate my outputs?</a:t>
            </a:r>
          </a:p>
          <a:p>
            <a:pPr lvl="1"/>
            <a:r>
              <a:rPr lang="en-US" sz="2400" dirty="0"/>
              <a:t>Q3: What types of anomalies does the consumer of the anomaly detector care about?</a:t>
            </a:r>
          </a:p>
          <a:p>
            <a:pPr lvl="1"/>
            <a:r>
              <a:rPr lang="en-US" sz="2400" dirty="0"/>
              <a:t>Q4: What are my technical constraints?</a:t>
            </a:r>
          </a:p>
          <a:p>
            <a:r>
              <a:rPr lang="en-US" sz="24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4B49C-05D9-44C7-B9B7-F3460890BDEA}"/>
              </a:ext>
            </a:extLst>
          </p:cNvPr>
          <p:cNvSpPr txBox="1"/>
          <p:nvPr/>
        </p:nvSpPr>
        <p:spPr>
          <a:xfrm>
            <a:off x="1512278" y="1490633"/>
            <a:ext cx="384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with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251235010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93C-F405-4836-B69E-B7230306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25580"/>
            <a:ext cx="8321040" cy="369332"/>
          </a:xfrm>
        </p:spPr>
        <p:txBody>
          <a:bodyPr/>
          <a:lstStyle/>
          <a:p>
            <a:r>
              <a:rPr lang="en-US" sz="2400" dirty="0"/>
              <a:t>Why Time Series Anomaly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D379-D7CC-428F-9F5A-341B57A1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5501"/>
            <a:ext cx="10972800" cy="3508653"/>
          </a:xfrm>
        </p:spPr>
        <p:txBody>
          <a:bodyPr/>
          <a:lstStyle/>
          <a:p>
            <a:r>
              <a:rPr lang="en-US" sz="2800" dirty="0"/>
              <a:t>From a business perspective, it’s opportunity:</a:t>
            </a:r>
          </a:p>
          <a:p>
            <a:r>
              <a:rPr lang="en-US" sz="2800" dirty="0"/>
              <a:t>IHS Markit estimates 27 Billion connected IoT devices</a:t>
            </a:r>
          </a:p>
          <a:p>
            <a:r>
              <a:rPr lang="en-US" sz="2800" dirty="0"/>
              <a:t>Pervasive across industries and markets</a:t>
            </a:r>
          </a:p>
          <a:p>
            <a:pPr lvl="1"/>
            <a:r>
              <a:rPr lang="en-US" sz="2400" dirty="0"/>
              <a:t>System Sensors for management, performance and optimization</a:t>
            </a:r>
          </a:p>
          <a:p>
            <a:pPr lvl="1"/>
            <a:r>
              <a:rPr lang="en-US" sz="2400" dirty="0"/>
              <a:t>Security and intrusion detection</a:t>
            </a:r>
          </a:p>
          <a:p>
            <a:pPr lvl="1"/>
            <a:r>
              <a:rPr lang="en-US" sz="2400" dirty="0"/>
              <a:t>Fraud Detection</a:t>
            </a:r>
          </a:p>
          <a:p>
            <a:pPr lvl="1"/>
            <a:r>
              <a:rPr lang="en-US" sz="2400" dirty="0"/>
              <a:t>Medical Diagnosis</a:t>
            </a:r>
          </a:p>
          <a:p>
            <a:pPr lvl="1"/>
            <a:r>
              <a:rPr lang="en-US" sz="2400" dirty="0"/>
              <a:t>Automotive &amp; Transportation </a:t>
            </a:r>
          </a:p>
          <a:p>
            <a:pPr lvl="1"/>
            <a:r>
              <a:rPr lang="en-US" sz="2400" dirty="0"/>
              <a:t>Communications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D78EB-4E9B-46DA-BEB9-000134ECBD91}"/>
              </a:ext>
            </a:extLst>
          </p:cNvPr>
          <p:cNvSpPr txBox="1"/>
          <p:nvPr/>
        </p:nvSpPr>
        <p:spPr>
          <a:xfrm>
            <a:off x="1003099" y="4826000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and every one of them will need to recognize and handle anomalies</a:t>
            </a:r>
          </a:p>
        </p:txBody>
      </p:sp>
    </p:spTree>
    <p:extLst>
      <p:ext uri="{BB962C8B-B14F-4D97-AF65-F5344CB8AC3E}">
        <p14:creationId xmlns:p14="http://schemas.microsoft.com/office/powerpoint/2010/main" val="7739184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FD58-A46F-4104-8CA1-F258C69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00" y="0"/>
            <a:ext cx="7061200" cy="369332"/>
          </a:xfrm>
        </p:spPr>
        <p:txBody>
          <a:bodyPr/>
          <a:lstStyle/>
          <a:p>
            <a:r>
              <a:rPr lang="en-US" sz="2400" dirty="0"/>
              <a:t>Why Time Series Anomaly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EF5-2019-46B6-BAB8-FD44B801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1453"/>
            <a:ext cx="10972800" cy="2277547"/>
          </a:xfrm>
        </p:spPr>
        <p:txBody>
          <a:bodyPr/>
          <a:lstStyle/>
          <a:p>
            <a:r>
              <a:rPr lang="en-US" sz="2800" dirty="0"/>
              <a:t>From a math and CS perspective, it’s both broad and deep</a:t>
            </a:r>
          </a:p>
          <a:p>
            <a:pPr lvl="1"/>
            <a:r>
              <a:rPr lang="en-US" sz="2400" dirty="0"/>
              <a:t>Problem diversity</a:t>
            </a:r>
          </a:p>
          <a:p>
            <a:pPr lvl="1"/>
            <a:r>
              <a:rPr lang="en-US" sz="2400" dirty="0"/>
              <a:t>Solution diversity</a:t>
            </a:r>
          </a:p>
          <a:p>
            <a:pPr lvl="1"/>
            <a:r>
              <a:rPr lang="en-US" sz="2400" dirty="0"/>
              <a:t>Constantly evolving challenges</a:t>
            </a:r>
          </a:p>
          <a:p>
            <a:pPr marL="457200" lvl="1" indent="0">
              <a:buNone/>
            </a:pPr>
            <a:r>
              <a:rPr lang="en-US" sz="2400" dirty="0"/>
              <a:t>But…</a:t>
            </a:r>
          </a:p>
          <a:p>
            <a:pPr lvl="1"/>
            <a:r>
              <a:rPr lang="en-US" sz="2400" dirty="0"/>
              <a:t>A set of guiding principles exists to connect problems and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EDBA0-5BB1-4234-AB98-E46F9201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965140"/>
            <a:ext cx="4286250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310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F69-473B-4BBA-86E6-A2991F8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657" y="0"/>
            <a:ext cx="7702685" cy="430887"/>
          </a:xfrm>
        </p:spPr>
        <p:txBody>
          <a:bodyPr/>
          <a:lstStyle/>
          <a:p>
            <a:r>
              <a:rPr lang="en-US" sz="2800" dirty="0"/>
              <a:t>Q1: What kind of data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4AFF-D70C-47B2-972D-58646369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044"/>
            <a:ext cx="5126977" cy="981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Is the data independent and identically distributed </a:t>
            </a:r>
            <a:r>
              <a:rPr lang="en-US" sz="2800" b="1" dirty="0"/>
              <a:t>(IID)</a:t>
            </a:r>
            <a:r>
              <a:rPr lang="en-US" sz="2800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map, sky, wall&#10;&#10;Description generated with very high confidence">
            <a:extLst>
              <a:ext uri="{FF2B5EF4-FFF2-40B4-BE49-F238E27FC236}">
                <a16:creationId xmlns:a16="http://schemas.microsoft.com/office/drawing/2014/main" id="{6FF3A676-3F34-470C-BBCD-76A6B84C0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72" y="2632642"/>
            <a:ext cx="5039428" cy="3362794"/>
          </a:xfrm>
          <a:prstGeom prst="rect">
            <a:avLst/>
          </a:prstGeom>
        </p:spPr>
      </p:pic>
      <p:pic>
        <p:nvPicPr>
          <p:cNvPr id="7" name="Picture 6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079F13C0-8B3B-4C40-9140-CCB628B1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632642"/>
            <a:ext cx="5039428" cy="3362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D40DF5-73D7-4DBF-81E9-44C12A4561EC}"/>
              </a:ext>
            </a:extLst>
          </p:cNvPr>
          <p:cNvSpPr/>
          <p:nvPr/>
        </p:nvSpPr>
        <p:spPr>
          <a:xfrm>
            <a:off x="7140965" y="1469950"/>
            <a:ext cx="4212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Or is it </a:t>
            </a:r>
            <a:r>
              <a:rPr lang="en-US" sz="2800" b="1" dirty="0"/>
              <a:t>autocorrelated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93250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A0DA-FA04-4553-8E17-6386A36E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0"/>
            <a:ext cx="6055643" cy="430887"/>
          </a:xfrm>
        </p:spPr>
        <p:txBody>
          <a:bodyPr/>
          <a:lstStyle/>
          <a:p>
            <a:r>
              <a:rPr lang="en-US" sz="2800" dirty="0"/>
              <a:t>Q1: What kind of data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398E-CCE7-44A1-AA7B-273C7E8E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012" y="1345143"/>
            <a:ext cx="6909975" cy="635410"/>
          </a:xfrm>
        </p:spPr>
        <p:txBody>
          <a:bodyPr/>
          <a:lstStyle/>
          <a:p>
            <a:r>
              <a:rPr lang="en-US" sz="3200" dirty="0"/>
              <a:t>What is the dimensionality of the data?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8E957-D071-4AA1-8B29-E1F6366A983E}"/>
              </a:ext>
            </a:extLst>
          </p:cNvPr>
          <p:cNvSpPr/>
          <p:nvPr/>
        </p:nvSpPr>
        <p:spPr>
          <a:xfrm>
            <a:off x="1071979" y="2226895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Univariate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C5556-5B82-40D5-82DB-03A9959419D4}"/>
              </a:ext>
            </a:extLst>
          </p:cNvPr>
          <p:cNvSpPr txBox="1"/>
          <p:nvPr/>
        </p:nvSpPr>
        <p:spPr>
          <a:xfrm>
            <a:off x="3550320" y="2240938"/>
            <a:ext cx="671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What is the air pressure in my left front tire?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B2BDC-D27A-4257-92D6-C81D25D26D25}"/>
              </a:ext>
            </a:extLst>
          </p:cNvPr>
          <p:cNvSpPr/>
          <p:nvPr/>
        </p:nvSpPr>
        <p:spPr>
          <a:xfrm>
            <a:off x="759650" y="2888817"/>
            <a:ext cx="2097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Multidimensional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20005-8684-4B85-8E35-808135353978}"/>
              </a:ext>
            </a:extLst>
          </p:cNvPr>
          <p:cNvSpPr txBox="1"/>
          <p:nvPr/>
        </p:nvSpPr>
        <p:spPr>
          <a:xfrm>
            <a:off x="3550321" y="2889007"/>
            <a:ext cx="765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What is the air pressure in all of my tires, the ambient air temp, and my current speed?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9595B-7927-4E26-9E5F-FF9DB6E52CD0}"/>
              </a:ext>
            </a:extLst>
          </p:cNvPr>
          <p:cNvSpPr/>
          <p:nvPr/>
        </p:nvSpPr>
        <p:spPr>
          <a:xfrm>
            <a:off x="708850" y="3550739"/>
            <a:ext cx="2196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Massively </a:t>
            </a:r>
            <a:br>
              <a:rPr lang="en-US" sz="2000" dirty="0"/>
            </a:br>
            <a:r>
              <a:rPr lang="en-US" sz="2000" dirty="0"/>
              <a:t>Multidimensional*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FCF8-950C-4579-A87E-32FD4A850351}"/>
              </a:ext>
            </a:extLst>
          </p:cNvPr>
          <p:cNvSpPr txBox="1"/>
          <p:nvPr/>
        </p:nvSpPr>
        <p:spPr>
          <a:xfrm>
            <a:off x="3550320" y="3658996"/>
            <a:ext cx="7989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What is all the data we have on </a:t>
            </a:r>
            <a:r>
              <a:rPr lang="en-US" sz="2000" b="1" dirty="0">
                <a:solidFill>
                  <a:schemeClr val="accent5"/>
                </a:solidFill>
              </a:rPr>
              <a:t>all </a:t>
            </a:r>
            <a:r>
              <a:rPr lang="en-US" sz="2000" dirty="0">
                <a:solidFill>
                  <a:schemeClr val="accent5"/>
                </a:solidFill>
              </a:rPr>
              <a:t>of the individual cars on the road?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64CC6-E152-4FA0-8C2D-28B02D980703}"/>
              </a:ext>
            </a:extLst>
          </p:cNvPr>
          <p:cNvSpPr txBox="1"/>
          <p:nvPr/>
        </p:nvSpPr>
        <p:spPr>
          <a:xfrm>
            <a:off x="2225040" y="5830472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6363191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8AF8-F49C-4125-A66A-7AE5F46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-46653"/>
            <a:ext cx="6055643" cy="430887"/>
          </a:xfrm>
        </p:spPr>
        <p:txBody>
          <a:bodyPr/>
          <a:lstStyle/>
          <a:p>
            <a:r>
              <a:rPr lang="en-US" sz="2800" dirty="0"/>
              <a:t>What kind of data do I have?</a:t>
            </a:r>
          </a:p>
        </p:txBody>
      </p:sp>
      <p:pic>
        <p:nvPicPr>
          <p:cNvPr id="1026" name="Picture 2" descr="Image result for fiber optic cross section">
            <a:extLst>
              <a:ext uri="{FF2B5EF4-FFF2-40B4-BE49-F238E27FC236}">
                <a16:creationId xmlns:a16="http://schemas.microsoft.com/office/drawing/2014/main" id="{20268AB9-A330-406C-8B18-D68FB65C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96" y="763361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7A0149-2BF0-42F6-8553-C6CBF369277A}"/>
              </a:ext>
            </a:extLst>
          </p:cNvPr>
          <p:cNvSpPr txBox="1"/>
          <p:nvPr/>
        </p:nvSpPr>
        <p:spPr>
          <a:xfrm>
            <a:off x="7729529" y="5299787"/>
            <a:ext cx="278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Analysis</a:t>
            </a:r>
          </a:p>
        </p:txBody>
      </p:sp>
      <p:pic>
        <p:nvPicPr>
          <p:cNvPr id="1028" name="Picture 4" descr="Image result for fiber optic cable">
            <a:extLst>
              <a:ext uri="{FF2B5EF4-FFF2-40B4-BE49-F238E27FC236}">
                <a16:creationId xmlns:a16="http://schemas.microsoft.com/office/drawing/2014/main" id="{1DFEA3D1-3A8D-4453-B1B0-C9940E62F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5" r="11226"/>
          <a:stretch/>
        </p:blipFill>
        <p:spPr bwMode="auto">
          <a:xfrm>
            <a:off x="925053" y="770942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79391E8-DCDA-411A-BF2B-A320CAB71285}"/>
              </a:ext>
            </a:extLst>
          </p:cNvPr>
          <p:cNvSpPr txBox="1"/>
          <p:nvPr/>
        </p:nvSpPr>
        <p:spPr>
          <a:xfrm>
            <a:off x="1982626" y="5299786"/>
            <a:ext cx="24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5216871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A4561A-766A-4C47-A66B-0F9E786A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20738"/>
            <a:ext cx="10515600" cy="492443"/>
          </a:xfrm>
        </p:spPr>
        <p:txBody>
          <a:bodyPr/>
          <a:lstStyle/>
          <a:p>
            <a:r>
              <a:rPr lang="en-US" sz="3200" dirty="0"/>
              <a:t>Q1: What kind of data do I have?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ABE0BA-D6E8-4701-A540-CE7F948E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37793"/>
              </p:ext>
            </p:extLst>
          </p:nvPr>
        </p:nvGraphicFramePr>
        <p:xfrm>
          <a:off x="598856" y="1402785"/>
          <a:ext cx="318183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125678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3212037573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1430339455"/>
                    </a:ext>
                  </a:extLst>
                </a:gridCol>
              </a:tblGrid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2494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5316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6459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17585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Anomaly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78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23A15-117A-4D9E-9DB0-CAB43720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93022"/>
              </p:ext>
            </p:extLst>
          </p:nvPr>
        </p:nvGraphicFramePr>
        <p:xfrm>
          <a:off x="4505080" y="1412881"/>
          <a:ext cx="318183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125678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3212037573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1430339455"/>
                    </a:ext>
                  </a:extLst>
                </a:gridCol>
              </a:tblGrid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2494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5316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6459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17585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78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51D20-2E4A-46B4-9D74-44EF4A3C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10692"/>
              </p:ext>
            </p:extLst>
          </p:nvPr>
        </p:nvGraphicFramePr>
        <p:xfrm>
          <a:off x="8411305" y="1412881"/>
          <a:ext cx="318183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125678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3212037573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1430339455"/>
                    </a:ext>
                  </a:extLst>
                </a:gridCol>
              </a:tblGrid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2494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5316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6459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17585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78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F8767-4D6E-4281-AE3F-495B4C6813DB}"/>
              </a:ext>
            </a:extLst>
          </p:cNvPr>
          <p:cNvSpPr txBox="1"/>
          <p:nvPr/>
        </p:nvSpPr>
        <p:spPr>
          <a:xfrm>
            <a:off x="598855" y="886549"/>
            <a:ext cx="318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All the 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0338A-FCE4-4541-AF32-4AAACBD04F22}"/>
              </a:ext>
            </a:extLst>
          </p:cNvPr>
          <p:cNvSpPr txBox="1"/>
          <p:nvPr/>
        </p:nvSpPr>
        <p:spPr>
          <a:xfrm>
            <a:off x="4505079" y="871213"/>
            <a:ext cx="318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Normal class is labeled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54FE4-D4E1-4032-876E-9941B164DA51}"/>
              </a:ext>
            </a:extLst>
          </p:cNvPr>
          <p:cNvSpPr txBox="1"/>
          <p:nvPr/>
        </p:nvSpPr>
        <p:spPr>
          <a:xfrm>
            <a:off x="8411305" y="871213"/>
            <a:ext cx="318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No labels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85CF997-4979-4EB6-BC51-1394CE73AD82}"/>
              </a:ext>
            </a:extLst>
          </p:cNvPr>
          <p:cNvSpPr/>
          <p:nvPr/>
        </p:nvSpPr>
        <p:spPr>
          <a:xfrm rot="5400000">
            <a:off x="1890481" y="3163778"/>
            <a:ext cx="598584" cy="9664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17A517-87DD-428E-BCF7-4AD1F971187C}"/>
              </a:ext>
            </a:extLst>
          </p:cNvPr>
          <p:cNvSpPr/>
          <p:nvPr/>
        </p:nvSpPr>
        <p:spPr>
          <a:xfrm rot="5400000">
            <a:off x="5796706" y="3163780"/>
            <a:ext cx="598584" cy="9664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6FF8A5-E765-430F-84EE-321A7FB00B7C}"/>
              </a:ext>
            </a:extLst>
          </p:cNvPr>
          <p:cNvSpPr/>
          <p:nvPr/>
        </p:nvSpPr>
        <p:spPr>
          <a:xfrm rot="5400000">
            <a:off x="9702930" y="3163779"/>
            <a:ext cx="598584" cy="9664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123EE-3894-4963-B1A4-0DB5FF1CF852}"/>
              </a:ext>
            </a:extLst>
          </p:cNvPr>
          <p:cNvSpPr txBox="1"/>
          <p:nvPr/>
        </p:nvSpPr>
        <p:spPr>
          <a:xfrm>
            <a:off x="598855" y="4113333"/>
            <a:ext cx="31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Supervised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13A99-F6C8-4619-AB7F-70288CAFBF10}"/>
              </a:ext>
            </a:extLst>
          </p:cNvPr>
          <p:cNvSpPr txBox="1"/>
          <p:nvPr/>
        </p:nvSpPr>
        <p:spPr>
          <a:xfrm>
            <a:off x="4505078" y="4113333"/>
            <a:ext cx="31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Semi-Supervised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4CAB8-8DEC-4E0C-8CC3-15CAA262CF0A}"/>
              </a:ext>
            </a:extLst>
          </p:cNvPr>
          <p:cNvSpPr txBox="1"/>
          <p:nvPr/>
        </p:nvSpPr>
        <p:spPr>
          <a:xfrm>
            <a:off x="8411301" y="4113333"/>
            <a:ext cx="31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Unsupervised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533AC6-C9B4-42CF-A1EB-6F51B8CC3F41}"/>
              </a:ext>
            </a:extLst>
          </p:cNvPr>
          <p:cNvSpPr txBox="1"/>
          <p:nvPr/>
        </p:nvSpPr>
        <p:spPr>
          <a:xfrm>
            <a:off x="2933457" y="5189073"/>
            <a:ext cx="632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where do these labels come from?</a:t>
            </a:r>
          </a:p>
        </p:txBody>
      </p:sp>
    </p:spTree>
    <p:extLst>
      <p:ext uri="{BB962C8B-B14F-4D97-AF65-F5344CB8AC3E}">
        <p14:creationId xmlns:p14="http://schemas.microsoft.com/office/powerpoint/2010/main" val="2717717135"/>
      </p:ext>
    </p:extLst>
  </p:cSld>
  <p:clrMapOvr>
    <a:masterClrMapping/>
  </p:clrMapOvr>
  <p:transition>
    <p:fade thruBlk="1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50_Things - SQL Sentry v6">
  <a:themeElements>
    <a:clrScheme name="Custom 1">
      <a:dk1>
        <a:srgbClr val="C41230"/>
      </a:dk1>
      <a:lt1>
        <a:sysClr val="window" lastClr="FFFFFF"/>
      </a:lt1>
      <a:dk2>
        <a:srgbClr val="C4123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002060"/>
      </a:hlink>
      <a:folHlink>
        <a:srgbClr val="C412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 base template.potx" id="{AB631977-0650-403A-A447-FD77DAEBBB32}" vid="{34C3B9F0-E8DF-4042-BF5C-CAC133C10279}"/>
    </a:ext>
  </a:extLst>
</a:theme>
</file>

<file path=ppt/theme/theme2.xml><?xml version="1.0" encoding="utf-8"?>
<a:theme xmlns:a="http://schemas.openxmlformats.org/drawingml/2006/main" name="standard-tv">
  <a:themeElements>
    <a:clrScheme name="Custom 14">
      <a:dk1>
        <a:srgbClr val="C41230"/>
      </a:dk1>
      <a:lt1>
        <a:sysClr val="window" lastClr="FFFFFF"/>
      </a:lt1>
      <a:dk2>
        <a:srgbClr val="C4123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C41230"/>
      </a:hlink>
      <a:folHlink>
        <a:srgbClr val="C4123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 base template.potx" id="{AB631977-0650-403A-A447-FD77DAEBBB32}" vid="{AB30F54F-051D-43E0-8A9A-3D3C41E30733}"/>
    </a:ext>
  </a:extLst>
</a:theme>
</file>

<file path=ppt/theme/theme3.xml><?xml version="1.0" encoding="utf-8"?>
<a:theme xmlns:a="http://schemas.openxmlformats.org/drawingml/2006/main" name="1_standard-tv">
  <a:themeElements>
    <a:clrScheme name="Custom 14">
      <a:dk1>
        <a:srgbClr val="C41230"/>
      </a:dk1>
      <a:lt1>
        <a:sysClr val="window" lastClr="FFFFFF"/>
      </a:lt1>
      <a:dk2>
        <a:srgbClr val="C4123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C41230"/>
      </a:hlink>
      <a:folHlink>
        <a:srgbClr val="C4123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 base template.potx" id="{AB631977-0650-403A-A447-FD77DAEBBB32}" vid="{C2DE5BE1-C269-4CEB-9777-10C1EBAD31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S1 base template</Template>
  <TotalTime>3287</TotalTime>
  <Words>1029</Words>
  <Application>Microsoft Office PowerPoint</Application>
  <PresentationFormat>Widescreen</PresentationFormat>
  <Paragraphs>179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Century Gothic</vt:lpstr>
      <vt:lpstr>Consolas</vt:lpstr>
      <vt:lpstr>Courier New</vt:lpstr>
      <vt:lpstr>Open Sans</vt:lpstr>
      <vt:lpstr>Ravie</vt:lpstr>
      <vt:lpstr>Segoe UI</vt:lpstr>
      <vt:lpstr>Segoe UI Light</vt:lpstr>
      <vt:lpstr>Tahoma</vt:lpstr>
      <vt:lpstr>Ubuntu</vt:lpstr>
      <vt:lpstr>Ubuntu Light</vt:lpstr>
      <vt:lpstr>Wingdings</vt:lpstr>
      <vt:lpstr>50_Things - SQL Sentry v6</vt:lpstr>
      <vt:lpstr>standard-tv</vt:lpstr>
      <vt:lpstr>1_standard-tv</vt:lpstr>
      <vt:lpstr>Is this Weird? </vt:lpstr>
      <vt:lpstr>Who is this guy?</vt:lpstr>
      <vt:lpstr>What’s he going to talk about?</vt:lpstr>
      <vt:lpstr>Why Time Series Anomaly Detection?</vt:lpstr>
      <vt:lpstr>Why Time Series Anomaly Detection?</vt:lpstr>
      <vt:lpstr>Q1: What kind of data do I have?</vt:lpstr>
      <vt:lpstr>Q1: What kind of data do I have?</vt:lpstr>
      <vt:lpstr>What kind of data do I have?</vt:lpstr>
      <vt:lpstr>Q1: What kind of data do I have?</vt:lpstr>
      <vt:lpstr>Q1: What kind of data do I have? </vt:lpstr>
      <vt:lpstr>Q2: How well do I understand the system?</vt:lpstr>
      <vt:lpstr>Q2: How well do I understand the system?</vt:lpstr>
      <vt:lpstr>Q2: How well do I understand the system?</vt:lpstr>
      <vt:lpstr>Q2: How well do I understand the system? </vt:lpstr>
      <vt:lpstr>Q3: What kind of anomaly detection provides value?</vt:lpstr>
      <vt:lpstr>Q3: What kind of anomaly detection provides value?</vt:lpstr>
      <vt:lpstr>Q4: What are the technical constraints?</vt:lpstr>
      <vt:lpstr>Q4: What are the technical constraints?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Weird?</dc:title>
  <dc:creator>Fred Frost</dc:creator>
  <cp:lastModifiedBy>Fred Frost</cp:lastModifiedBy>
  <cp:revision>77</cp:revision>
  <dcterms:created xsi:type="dcterms:W3CDTF">2018-05-27T14:35:16Z</dcterms:created>
  <dcterms:modified xsi:type="dcterms:W3CDTF">2018-06-02T04:35:34Z</dcterms:modified>
</cp:coreProperties>
</file>