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8"/>
  </p:notesMasterIdLst>
  <p:handoutMasterIdLst>
    <p:handoutMasterId r:id="rId49"/>
  </p:handoutMasterIdLst>
  <p:sldIdLst>
    <p:sldId id="256" r:id="rId3"/>
    <p:sldId id="271" r:id="rId4"/>
    <p:sldId id="277" r:id="rId5"/>
    <p:sldId id="278" r:id="rId6"/>
    <p:sldId id="257" r:id="rId7"/>
    <p:sldId id="267" r:id="rId8"/>
    <p:sldId id="272" r:id="rId9"/>
    <p:sldId id="279" r:id="rId10"/>
    <p:sldId id="274" r:id="rId11"/>
    <p:sldId id="276" r:id="rId12"/>
    <p:sldId id="275" r:id="rId13"/>
    <p:sldId id="273" r:id="rId14"/>
    <p:sldId id="311" r:id="rId15"/>
    <p:sldId id="280" r:id="rId16"/>
    <p:sldId id="281" r:id="rId17"/>
    <p:sldId id="282" r:id="rId18"/>
    <p:sldId id="283" r:id="rId19"/>
    <p:sldId id="284" r:id="rId20"/>
    <p:sldId id="287" r:id="rId21"/>
    <p:sldId id="288" r:id="rId22"/>
    <p:sldId id="312" r:id="rId23"/>
    <p:sldId id="290" r:id="rId24"/>
    <p:sldId id="289" r:id="rId25"/>
    <p:sldId id="308" r:id="rId26"/>
    <p:sldId id="286" r:id="rId27"/>
    <p:sldId id="291" r:id="rId28"/>
    <p:sldId id="292" r:id="rId29"/>
    <p:sldId id="293" r:id="rId30"/>
    <p:sldId id="310" r:id="rId31"/>
    <p:sldId id="294" r:id="rId32"/>
    <p:sldId id="295" r:id="rId33"/>
    <p:sldId id="296" r:id="rId34"/>
    <p:sldId id="306" r:id="rId35"/>
    <p:sldId id="307" r:id="rId36"/>
    <p:sldId id="299" r:id="rId37"/>
    <p:sldId id="297" r:id="rId38"/>
    <p:sldId id="298" r:id="rId39"/>
    <p:sldId id="300" r:id="rId40"/>
    <p:sldId id="309" r:id="rId41"/>
    <p:sldId id="301" r:id="rId42"/>
    <p:sldId id="302" r:id="rId43"/>
    <p:sldId id="303" r:id="rId44"/>
    <p:sldId id="305" r:id="rId45"/>
    <p:sldId id="313" r:id="rId46"/>
    <p:sldId id="304" r:id="rId4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8" autoAdjust="0"/>
    <p:restoredTop sz="94599" autoAdjust="0"/>
  </p:normalViewPr>
  <p:slideViewPr>
    <p:cSldViewPr>
      <p:cViewPr varScale="1">
        <p:scale>
          <a:sx n="65" d="100"/>
          <a:sy n="65" d="100"/>
        </p:scale>
        <p:origin x="690" y="39"/>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177" rtl="0" eaLnBrk="1" fontAlgn="base" latinLnBrk="0" hangingPunct="1">
              <a:lnSpc>
                <a:spcPct val="100000"/>
              </a:lnSpc>
              <a:spcBef>
                <a:spcPct val="0"/>
              </a:spcBef>
              <a:spcAft>
                <a:spcPct val="0"/>
              </a:spcAft>
              <a:buClrTx/>
              <a:buSzTx/>
              <a:buFontTx/>
              <a:buNone/>
              <a:tabLst/>
              <a:defRPr/>
            </a:pPr>
            <a:fld id="{4F8A4EF9-754B-5B4D-B77D-C2EE67D73648}"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128"/>
                <a:cs typeface="+mn-cs"/>
              </a:rPr>
              <a:pPr marL="0" marR="0" lvl="0" indent="0" algn="r" defTabSz="457177"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40256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177" rtl="0" eaLnBrk="1" fontAlgn="base" latinLnBrk="0" hangingPunct="1">
              <a:lnSpc>
                <a:spcPct val="100000"/>
              </a:lnSpc>
              <a:spcBef>
                <a:spcPct val="0"/>
              </a:spcBef>
              <a:spcAft>
                <a:spcPct val="0"/>
              </a:spcAft>
              <a:buClrTx/>
              <a:buSzTx/>
              <a:buFontTx/>
              <a:buNone/>
              <a:tabLst/>
              <a:defRPr/>
            </a:pPr>
            <a:fld id="{4F8A4EF9-754B-5B4D-B77D-C2EE67D73648}"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128"/>
                <a:cs typeface="+mn-cs"/>
              </a:rPr>
              <a:pPr marL="0" marR="0" lvl="0" indent="0" algn="r" defTabSz="457177"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176430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177" rtl="0" eaLnBrk="1" fontAlgn="base" latinLnBrk="0" hangingPunct="1">
              <a:lnSpc>
                <a:spcPct val="100000"/>
              </a:lnSpc>
              <a:spcBef>
                <a:spcPct val="0"/>
              </a:spcBef>
              <a:spcAft>
                <a:spcPct val="0"/>
              </a:spcAft>
              <a:buClrTx/>
              <a:buSzTx/>
              <a:buFontTx/>
              <a:buNone/>
              <a:tabLst/>
              <a:defRPr/>
            </a:pPr>
            <a:fld id="{4F8A4EF9-754B-5B4D-B77D-C2EE67D73648}"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128"/>
                <a:cs typeface="+mn-cs"/>
              </a:rPr>
              <a:pPr marL="0" marR="0" lvl="0" indent="0" algn="r" defTabSz="457177"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43704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177" rtl="0" eaLnBrk="1" fontAlgn="base" latinLnBrk="0" hangingPunct="1">
              <a:lnSpc>
                <a:spcPct val="100000"/>
              </a:lnSpc>
              <a:spcBef>
                <a:spcPct val="0"/>
              </a:spcBef>
              <a:spcAft>
                <a:spcPct val="0"/>
              </a:spcAft>
              <a:buClrTx/>
              <a:buSzTx/>
              <a:buFontTx/>
              <a:buNone/>
              <a:tabLst/>
              <a:defRPr/>
            </a:pPr>
            <a:fld id="{4F8A4EF9-754B-5B4D-B77D-C2EE67D73648}"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128"/>
                <a:cs typeface="+mn-cs"/>
              </a:rPr>
              <a:pPr marL="0" marR="0" lvl="0" indent="0" algn="r" defTabSz="457177"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9646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91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On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0"/>
            <a:ext cx="10969943" cy="594309"/>
          </a:xfrm>
          <a:prstGeom prst="rect">
            <a:avLst/>
          </a:prstGeo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609441" y="1162052"/>
            <a:ext cx="10969943" cy="4525963"/>
          </a:xfrm>
          <a:prstGeom prst="rect">
            <a:avLst/>
          </a:prstGeom>
        </p:spPr>
        <p:txBody>
          <a:bodyPr/>
          <a:lstStyle>
            <a:lvl1pPr>
              <a:defRPr sz="2400">
                <a:solidFill>
                  <a:schemeClr val="bg1"/>
                </a:solidFill>
              </a:defRPr>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206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5/30/2018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5/30/2018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5/30/2018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5/30/2018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5/30/2018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5/30/2018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5/30/2018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5/30/2018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5/30/2018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936717"/>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728" y="5715000"/>
            <a:ext cx="9677400" cy="1066800"/>
          </a:xfrm>
        </p:spPr>
        <p:txBody>
          <a:bodyPr/>
          <a:lstStyle/>
          <a:p>
            <a:pPr fontAlgn="base"/>
            <a:r>
              <a:rPr lang="en-US" sz="4800" b="1" dirty="0"/>
              <a:t>Basketball, Baseball, Football and Agile Teams</a:t>
            </a:r>
            <a:br>
              <a:rPr lang="en-US" sz="4800" b="1" dirty="0"/>
            </a:br>
            <a:r>
              <a:rPr lang="en-US" sz="4800" b="1" dirty="0"/>
              <a:t>@</a:t>
            </a:r>
            <a:r>
              <a:rPr lang="en-US" sz="4800" b="1" dirty="0" err="1"/>
              <a:t>singhpr</a:t>
            </a:r>
            <a:endParaRPr lang="en-US" sz="4800" b="1" dirty="0"/>
          </a:p>
        </p:txBody>
      </p:sp>
      <p:pic>
        <p:nvPicPr>
          <p:cNvPr id="1028" name="Picture 4" descr="https://dailytrojan.com/wp-content/uploads/2014/03/Aaron_Hill_on_July_22_2013-1024x768.jpg">
            <a:extLst>
              <a:ext uri="{FF2B5EF4-FFF2-40B4-BE49-F238E27FC236}">
                <a16:creationId xmlns:a16="http://schemas.microsoft.com/office/drawing/2014/main" id="{FE5DFAF0-55F1-4CB2-8BF9-16C47967CF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7628" y="924108"/>
            <a:ext cx="3657600" cy="27334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sketball">
            <a:extLst>
              <a:ext uri="{FF2B5EF4-FFF2-40B4-BE49-F238E27FC236}">
                <a16:creationId xmlns:a16="http://schemas.microsoft.com/office/drawing/2014/main" id="{25BCBB15-461F-4734-B2BF-2B0A68EF2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61" y="904692"/>
            <a:ext cx="42159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ootball">
            <a:extLst>
              <a:ext uri="{FF2B5EF4-FFF2-40B4-BE49-F238E27FC236}">
                <a16:creationId xmlns:a16="http://schemas.microsoft.com/office/drawing/2014/main" id="{33D236EF-FFEE-4B98-A356-8E45DBC3E6B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007" r="16751"/>
          <a:stretch/>
        </p:blipFill>
        <p:spPr bwMode="auto">
          <a:xfrm>
            <a:off x="8456612" y="914400"/>
            <a:ext cx="3559099" cy="273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1212" y="381000"/>
            <a:ext cx="5334000" cy="1588127"/>
          </a:xfrm>
          <a:prstGeom prst="rect">
            <a:avLst/>
          </a:prstGeom>
          <a:noFill/>
        </p:spPr>
        <p:txBody>
          <a:bodyPr wrap="square" rtlCol="0">
            <a:spAutoFit/>
          </a:bodyPr>
          <a:lstStyle/>
          <a:p>
            <a:pPr algn="ctr">
              <a:lnSpc>
                <a:spcPct val="90000"/>
              </a:lnSpc>
            </a:pPr>
            <a:r>
              <a:rPr lang="en-US" sz="5400" dirty="0"/>
              <a:t>What About </a:t>
            </a:r>
          </a:p>
          <a:p>
            <a:pPr algn="ctr">
              <a:lnSpc>
                <a:spcPct val="90000"/>
              </a:lnSpc>
            </a:pPr>
            <a:r>
              <a:rPr lang="en-US" sz="5400" dirty="0"/>
              <a:t>Basketball?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12" y="2057400"/>
            <a:ext cx="6667500" cy="4448175"/>
          </a:xfrm>
          <a:prstGeom prst="rect">
            <a:avLst/>
          </a:prstGeom>
        </p:spPr>
      </p:pic>
    </p:spTree>
    <p:extLst>
      <p:ext uri="{BB962C8B-B14F-4D97-AF65-F5344CB8AC3E}">
        <p14:creationId xmlns:p14="http://schemas.microsoft.com/office/powerpoint/2010/main" val="80940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2637"/>
          <a:stretch/>
        </p:blipFill>
        <p:spPr>
          <a:xfrm>
            <a:off x="2055812" y="381000"/>
            <a:ext cx="8229600" cy="6172200"/>
          </a:xfrm>
          <a:prstGeom prst="rect">
            <a:avLst/>
          </a:prstGeom>
        </p:spPr>
      </p:pic>
      <p:cxnSp>
        <p:nvCxnSpPr>
          <p:cNvPr id="4" name="Straight Connector 3"/>
          <p:cNvCxnSpPr/>
          <p:nvPr/>
        </p:nvCxnSpPr>
        <p:spPr>
          <a:xfrm flipH="1" flipV="1">
            <a:off x="3198812" y="3217608"/>
            <a:ext cx="7010400" cy="54078"/>
          </a:xfrm>
          <a:prstGeom prst="line">
            <a:avLst/>
          </a:prstGeom>
          <a:ln w="25400">
            <a:solidFill>
              <a:schemeClr val="accent5"/>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85160" y="3269226"/>
            <a:ext cx="0" cy="2340078"/>
          </a:xfrm>
          <a:prstGeom prst="line">
            <a:avLst/>
          </a:prstGeom>
          <a:ln w="25400">
            <a:solidFill>
              <a:schemeClr val="accent5"/>
            </a:solidFill>
            <a:prstDash val="dash"/>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91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8BB0-A924-49C6-ABE4-EC991F902548}"/>
              </a:ext>
            </a:extLst>
          </p:cNvPr>
          <p:cNvSpPr>
            <a:spLocks noGrp="1"/>
          </p:cNvSpPr>
          <p:nvPr>
            <p:ph type="title"/>
          </p:nvPr>
        </p:nvSpPr>
        <p:spPr/>
        <p:txBody>
          <a:bodyPr>
            <a:normAutofit/>
          </a:bodyPr>
          <a:lstStyle/>
          <a:p>
            <a:r>
              <a:rPr lang="en-US" sz="3600" dirty="0"/>
              <a:t>Why The Difference?</a:t>
            </a:r>
          </a:p>
        </p:txBody>
      </p:sp>
      <p:sp>
        <p:nvSpPr>
          <p:cNvPr id="5" name="Text Placeholder 4">
            <a:extLst>
              <a:ext uri="{FF2B5EF4-FFF2-40B4-BE49-F238E27FC236}">
                <a16:creationId xmlns:a16="http://schemas.microsoft.com/office/drawing/2014/main" id="{A157ED43-D289-4E3F-B1EA-A76566DB18B5}"/>
              </a:ext>
            </a:extLst>
          </p:cNvPr>
          <p:cNvSpPr>
            <a:spLocks noGrp="1"/>
          </p:cNvSpPr>
          <p:nvPr>
            <p:ph type="body" idx="1"/>
          </p:nvPr>
        </p:nvSpPr>
        <p:spPr>
          <a:xfrm>
            <a:off x="1063688" y="1703497"/>
            <a:ext cx="4416552" cy="762000"/>
          </a:xfrm>
        </p:spPr>
        <p:txBody>
          <a:bodyPr/>
          <a:lstStyle/>
          <a:p>
            <a:pPr algn="ctr"/>
            <a:r>
              <a:rPr lang="en-US" b="1" dirty="0"/>
              <a:t>Baseball</a:t>
            </a:r>
          </a:p>
        </p:txBody>
      </p:sp>
      <p:sp>
        <p:nvSpPr>
          <p:cNvPr id="6" name="Text Placeholder 5">
            <a:extLst>
              <a:ext uri="{FF2B5EF4-FFF2-40B4-BE49-F238E27FC236}">
                <a16:creationId xmlns:a16="http://schemas.microsoft.com/office/drawing/2014/main" id="{090F735D-ACD6-46E0-ABFC-EF2A5DB6E94B}"/>
              </a:ext>
            </a:extLst>
          </p:cNvPr>
          <p:cNvSpPr>
            <a:spLocks noGrp="1"/>
          </p:cNvSpPr>
          <p:nvPr>
            <p:ph type="body" sz="quarter" idx="3"/>
          </p:nvPr>
        </p:nvSpPr>
        <p:spPr>
          <a:xfrm>
            <a:off x="6856414" y="1673941"/>
            <a:ext cx="4416552" cy="762000"/>
          </a:xfrm>
        </p:spPr>
        <p:txBody>
          <a:bodyPr/>
          <a:lstStyle/>
          <a:p>
            <a:pPr algn="ctr"/>
            <a:r>
              <a:rPr lang="en-US" b="1" dirty="0"/>
              <a:t>Basketball</a:t>
            </a:r>
          </a:p>
        </p:txBody>
      </p:sp>
      <p:pic>
        <p:nvPicPr>
          <p:cNvPr id="8" name="Picture 7">
            <a:extLst>
              <a:ext uri="{FF2B5EF4-FFF2-40B4-BE49-F238E27FC236}">
                <a16:creationId xmlns:a16="http://schemas.microsoft.com/office/drawing/2014/main" id="{40BFBBC1-B560-4016-B8A4-EAFB5EC1ACD4}"/>
              </a:ext>
            </a:extLst>
          </p:cNvPr>
          <p:cNvPicPr>
            <a:picLocks noChangeAspect="1"/>
          </p:cNvPicPr>
          <p:nvPr/>
        </p:nvPicPr>
        <p:blipFill rotWithShape="1">
          <a:blip r:embed="rId2"/>
          <a:srcRect t="2464"/>
          <a:stretch/>
        </p:blipFill>
        <p:spPr>
          <a:xfrm>
            <a:off x="455613" y="2465498"/>
            <a:ext cx="5333999" cy="3995523"/>
          </a:xfrm>
          <a:prstGeom prst="rect">
            <a:avLst/>
          </a:prstGeom>
        </p:spPr>
      </p:pic>
      <p:pic>
        <p:nvPicPr>
          <p:cNvPr id="9" name="Picture 8">
            <a:extLst>
              <a:ext uri="{FF2B5EF4-FFF2-40B4-BE49-F238E27FC236}">
                <a16:creationId xmlns:a16="http://schemas.microsoft.com/office/drawing/2014/main" id="{DE5B47A7-60E4-432E-B4BA-47D2530A15EF}"/>
              </a:ext>
            </a:extLst>
          </p:cNvPr>
          <p:cNvPicPr>
            <a:picLocks noChangeAspect="1"/>
          </p:cNvPicPr>
          <p:nvPr/>
        </p:nvPicPr>
        <p:blipFill rotWithShape="1">
          <a:blip r:embed="rId3"/>
          <a:srcRect t="2637"/>
          <a:stretch/>
        </p:blipFill>
        <p:spPr>
          <a:xfrm>
            <a:off x="6343661" y="2435941"/>
            <a:ext cx="5366773" cy="4025080"/>
          </a:xfrm>
          <a:prstGeom prst="rect">
            <a:avLst/>
          </a:prstGeom>
        </p:spPr>
      </p:pic>
    </p:spTree>
    <p:extLst>
      <p:ext uri="{BB962C8B-B14F-4D97-AF65-F5344CB8AC3E}">
        <p14:creationId xmlns:p14="http://schemas.microsoft.com/office/powerpoint/2010/main" val="352551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8BB0-A924-49C6-ABE4-EC991F902548}"/>
              </a:ext>
            </a:extLst>
          </p:cNvPr>
          <p:cNvSpPr>
            <a:spLocks noGrp="1"/>
          </p:cNvSpPr>
          <p:nvPr>
            <p:ph type="title"/>
          </p:nvPr>
        </p:nvSpPr>
        <p:spPr/>
        <p:txBody>
          <a:bodyPr>
            <a:normAutofit/>
          </a:bodyPr>
          <a:lstStyle/>
          <a:p>
            <a:r>
              <a:rPr lang="en-US" sz="3600" dirty="0"/>
              <a:t>Why The Difference?</a:t>
            </a:r>
          </a:p>
        </p:txBody>
      </p:sp>
      <p:sp>
        <p:nvSpPr>
          <p:cNvPr id="5" name="Text Placeholder 4">
            <a:extLst>
              <a:ext uri="{FF2B5EF4-FFF2-40B4-BE49-F238E27FC236}">
                <a16:creationId xmlns:a16="http://schemas.microsoft.com/office/drawing/2014/main" id="{A157ED43-D289-4E3F-B1EA-A76566DB18B5}"/>
              </a:ext>
            </a:extLst>
          </p:cNvPr>
          <p:cNvSpPr>
            <a:spLocks noGrp="1"/>
          </p:cNvSpPr>
          <p:nvPr>
            <p:ph type="body" idx="1"/>
          </p:nvPr>
        </p:nvSpPr>
        <p:spPr>
          <a:xfrm>
            <a:off x="1141412" y="1715728"/>
            <a:ext cx="4416552" cy="762000"/>
          </a:xfrm>
        </p:spPr>
        <p:txBody>
          <a:bodyPr/>
          <a:lstStyle/>
          <a:p>
            <a:pPr algn="ctr"/>
            <a:r>
              <a:rPr lang="en-US" b="1" dirty="0"/>
              <a:t>Baseball</a:t>
            </a:r>
          </a:p>
        </p:txBody>
      </p:sp>
      <p:sp>
        <p:nvSpPr>
          <p:cNvPr id="3" name="Content Placeholder 2">
            <a:extLst>
              <a:ext uri="{FF2B5EF4-FFF2-40B4-BE49-F238E27FC236}">
                <a16:creationId xmlns:a16="http://schemas.microsoft.com/office/drawing/2014/main" id="{C30982B0-AEE3-4EB5-8824-7CE1E06445F4}"/>
              </a:ext>
            </a:extLst>
          </p:cNvPr>
          <p:cNvSpPr>
            <a:spLocks noGrp="1"/>
          </p:cNvSpPr>
          <p:nvPr>
            <p:ph sz="half" idx="2"/>
          </p:nvPr>
        </p:nvSpPr>
        <p:spPr>
          <a:xfrm>
            <a:off x="760412" y="2477729"/>
            <a:ext cx="5178553" cy="3694472"/>
          </a:xfrm>
        </p:spPr>
        <p:txBody>
          <a:bodyPr>
            <a:normAutofit fontScale="92500" lnSpcReduction="20000"/>
          </a:bodyPr>
          <a:lstStyle/>
          <a:p>
            <a:r>
              <a:rPr lang="en-US" sz="2800" dirty="0"/>
              <a:t>A great individual pitcher can guarantee wins in many games.</a:t>
            </a:r>
          </a:p>
          <a:p>
            <a:r>
              <a:rPr lang="en-US" sz="2800" dirty="0"/>
              <a:t>Need individuals with good batting averages.</a:t>
            </a:r>
          </a:p>
          <a:p>
            <a:r>
              <a:rPr lang="en-US" sz="2800" dirty="0"/>
              <a:t>Low task interdependence - every individual can be successful without depending on any other individual (mostly).</a:t>
            </a:r>
          </a:p>
          <a:p>
            <a:r>
              <a:rPr lang="en-US" sz="2800" u="sng" dirty="0"/>
              <a:t>An individual sport masquerading as a team sport.</a:t>
            </a:r>
          </a:p>
          <a:p>
            <a:endParaRPr lang="en-US" dirty="0"/>
          </a:p>
        </p:txBody>
      </p:sp>
      <p:sp>
        <p:nvSpPr>
          <p:cNvPr id="6" name="Text Placeholder 5">
            <a:extLst>
              <a:ext uri="{FF2B5EF4-FFF2-40B4-BE49-F238E27FC236}">
                <a16:creationId xmlns:a16="http://schemas.microsoft.com/office/drawing/2014/main" id="{090F735D-ACD6-46E0-ABFC-EF2A5DB6E94B}"/>
              </a:ext>
            </a:extLst>
          </p:cNvPr>
          <p:cNvSpPr>
            <a:spLocks noGrp="1"/>
          </p:cNvSpPr>
          <p:nvPr>
            <p:ph type="body" sz="quarter" idx="3"/>
          </p:nvPr>
        </p:nvSpPr>
        <p:spPr>
          <a:xfrm>
            <a:off x="6791145" y="1715728"/>
            <a:ext cx="4416552" cy="762000"/>
          </a:xfrm>
        </p:spPr>
        <p:txBody>
          <a:bodyPr/>
          <a:lstStyle/>
          <a:p>
            <a:pPr algn="ctr"/>
            <a:r>
              <a:rPr lang="en-US" b="1" dirty="0"/>
              <a:t>Basketball</a:t>
            </a:r>
          </a:p>
        </p:txBody>
      </p:sp>
      <p:sp>
        <p:nvSpPr>
          <p:cNvPr id="7" name="Content Placeholder 6">
            <a:extLst>
              <a:ext uri="{FF2B5EF4-FFF2-40B4-BE49-F238E27FC236}">
                <a16:creationId xmlns:a16="http://schemas.microsoft.com/office/drawing/2014/main" id="{E418DAB2-96BE-47F7-9E36-71640BBB58EA}"/>
              </a:ext>
            </a:extLst>
          </p:cNvPr>
          <p:cNvSpPr>
            <a:spLocks noGrp="1"/>
          </p:cNvSpPr>
          <p:nvPr>
            <p:ph sz="quarter" idx="4"/>
          </p:nvPr>
        </p:nvSpPr>
        <p:spPr>
          <a:xfrm>
            <a:off x="6219645" y="2362200"/>
            <a:ext cx="5559552" cy="4267199"/>
          </a:xfrm>
        </p:spPr>
        <p:txBody>
          <a:bodyPr>
            <a:normAutofit lnSpcReduction="10000"/>
          </a:bodyPr>
          <a:lstStyle/>
          <a:p>
            <a:r>
              <a:rPr lang="en-US" dirty="0"/>
              <a:t>Need all players to perform to win games, great individual performances do not guarantee wins.</a:t>
            </a:r>
          </a:p>
          <a:p>
            <a:r>
              <a:rPr lang="en-US" dirty="0"/>
              <a:t>Need players who coordinate well with others on both offense and defense.</a:t>
            </a:r>
          </a:p>
          <a:p>
            <a:r>
              <a:rPr lang="en-US" dirty="0"/>
              <a:t>High task interdependence – winning strategies and tactics cannot be implemented without everyone being on the same page.</a:t>
            </a:r>
          </a:p>
          <a:p>
            <a:r>
              <a:rPr lang="en-US" u="sng" dirty="0"/>
              <a:t>Much more of a team sport than an individual sport.</a:t>
            </a:r>
          </a:p>
          <a:p>
            <a:endParaRPr lang="en-US" dirty="0"/>
          </a:p>
        </p:txBody>
      </p:sp>
    </p:spTree>
    <p:extLst>
      <p:ext uri="{BB962C8B-B14F-4D97-AF65-F5344CB8AC3E}">
        <p14:creationId xmlns:p14="http://schemas.microsoft.com/office/powerpoint/2010/main" val="334453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0DFC-4841-4F15-8540-7F5C282C04B5}"/>
              </a:ext>
            </a:extLst>
          </p:cNvPr>
          <p:cNvSpPr>
            <a:spLocks noGrp="1"/>
          </p:cNvSpPr>
          <p:nvPr>
            <p:ph type="title"/>
          </p:nvPr>
        </p:nvSpPr>
        <p:spPr/>
        <p:txBody>
          <a:bodyPr>
            <a:normAutofit/>
          </a:bodyPr>
          <a:lstStyle/>
          <a:p>
            <a:r>
              <a:rPr lang="en-US" sz="3600" dirty="0"/>
              <a:t>What Kind Of Team Is Yours?</a:t>
            </a:r>
          </a:p>
        </p:txBody>
      </p:sp>
      <p:sp>
        <p:nvSpPr>
          <p:cNvPr id="7" name="Content Placeholder 2">
            <a:extLst>
              <a:ext uri="{FF2B5EF4-FFF2-40B4-BE49-F238E27FC236}">
                <a16:creationId xmlns:a16="http://schemas.microsoft.com/office/drawing/2014/main" id="{5E392797-6D05-4C2F-B337-3FEBF62446A7}"/>
              </a:ext>
            </a:extLst>
          </p:cNvPr>
          <p:cNvSpPr txBox="1">
            <a:spLocks/>
          </p:cNvSpPr>
          <p:nvPr/>
        </p:nvSpPr>
        <p:spPr>
          <a:xfrm>
            <a:off x="1522414" y="1905000"/>
            <a:ext cx="9144000"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3200" dirty="0"/>
              <a:t>Baseball or Basketball?</a:t>
            </a:r>
          </a:p>
          <a:p>
            <a:pPr lvl="1"/>
            <a:r>
              <a:rPr lang="en-US" sz="3200" dirty="0"/>
              <a:t>Is there very little interdependence when it comes to getting things done?</a:t>
            </a:r>
          </a:p>
          <a:p>
            <a:pPr lvl="1"/>
            <a:r>
              <a:rPr lang="en-US" sz="3200" dirty="0"/>
              <a:t>Do team members work together to accomplish goals?</a:t>
            </a:r>
          </a:p>
          <a:p>
            <a:pPr lvl="1"/>
            <a:r>
              <a:rPr lang="en-US" sz="3200" dirty="0"/>
              <a:t>Is team performance more important or individual performance?</a:t>
            </a:r>
          </a:p>
          <a:p>
            <a:pPr lvl="1"/>
            <a:r>
              <a:rPr lang="en-US" sz="3200" dirty="0"/>
              <a:t>What about Agile teams?</a:t>
            </a:r>
          </a:p>
        </p:txBody>
      </p:sp>
    </p:spTree>
    <p:extLst>
      <p:ext uri="{BB962C8B-B14F-4D97-AF65-F5344CB8AC3E}">
        <p14:creationId xmlns:p14="http://schemas.microsoft.com/office/powerpoint/2010/main" val="324432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3689279" y="1536570"/>
            <a:ext cx="0" cy="40142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12565" y="2021984"/>
            <a:ext cx="88671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990310" y="1536570"/>
            <a:ext cx="0" cy="40142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18682" y="1564784"/>
            <a:ext cx="0" cy="39860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01960" y="1500251"/>
            <a:ext cx="1293613"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Analysis</a:t>
            </a:r>
            <a:endParaRPr lang="en-US" sz="1200" b="1" dirty="0">
              <a:solidFill>
                <a:prstClr val="black"/>
              </a:solidFill>
              <a:latin typeface="Arial" charset="0"/>
              <a:ea typeface="ＭＳ Ｐゴシック" charset="-128"/>
            </a:endParaRPr>
          </a:p>
        </p:txBody>
      </p:sp>
      <p:sp>
        <p:nvSpPr>
          <p:cNvPr id="12" name="TextBox 11"/>
          <p:cNvSpPr txBox="1"/>
          <p:nvPr/>
        </p:nvSpPr>
        <p:spPr>
          <a:xfrm>
            <a:off x="6652699" y="1476303"/>
            <a:ext cx="1066800"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Test</a:t>
            </a:r>
            <a:endParaRPr lang="en-US" sz="1200" b="1" dirty="0">
              <a:solidFill>
                <a:prstClr val="black"/>
              </a:solidFill>
              <a:latin typeface="Arial" charset="0"/>
              <a:ea typeface="ＭＳ Ｐゴシック" charset="-128"/>
            </a:endParaRPr>
          </a:p>
        </p:txBody>
      </p:sp>
      <p:sp>
        <p:nvSpPr>
          <p:cNvPr id="13" name="TextBox 12"/>
          <p:cNvSpPr txBox="1"/>
          <p:nvPr/>
        </p:nvSpPr>
        <p:spPr>
          <a:xfrm>
            <a:off x="8917866" y="1492944"/>
            <a:ext cx="1422402"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Deployed</a:t>
            </a:r>
            <a:endParaRPr lang="en-US" sz="1200" b="1" dirty="0">
              <a:solidFill>
                <a:prstClr val="black"/>
              </a:solidFill>
              <a:latin typeface="Arial" charset="0"/>
              <a:ea typeface="ＭＳ Ｐゴシック" charset="-128"/>
            </a:endParaRPr>
          </a:p>
        </p:txBody>
      </p:sp>
      <p:grpSp>
        <p:nvGrpSpPr>
          <p:cNvPr id="29" name="Group 28"/>
          <p:cNvGrpSpPr/>
          <p:nvPr/>
        </p:nvGrpSpPr>
        <p:grpSpPr>
          <a:xfrm>
            <a:off x="1594270" y="2317223"/>
            <a:ext cx="1968804" cy="2813127"/>
            <a:chOff x="523742" y="2237710"/>
            <a:chExt cx="1968804" cy="2813127"/>
          </a:xfrm>
        </p:grpSpPr>
        <p:grpSp>
          <p:nvGrpSpPr>
            <p:cNvPr id="17" name="Group 16"/>
            <p:cNvGrpSpPr/>
            <p:nvPr/>
          </p:nvGrpSpPr>
          <p:grpSpPr>
            <a:xfrm>
              <a:off x="1595032" y="2237710"/>
              <a:ext cx="681310" cy="2011211"/>
              <a:chOff x="472022" y="2918460"/>
              <a:chExt cx="936801" cy="2765415"/>
            </a:xfrm>
          </p:grpSpPr>
          <p:sp>
            <p:nvSpPr>
              <p:cNvPr id="18" name="Rectangle 17"/>
              <p:cNvSpPr/>
              <p:nvPr/>
            </p:nvSpPr>
            <p:spPr>
              <a:xfrm rot="21203497">
                <a:off x="557462" y="291846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1</a:t>
                </a:r>
                <a:endParaRPr lang="en-US" sz="2000" b="1" dirty="0">
                  <a:solidFill>
                    <a:prstClr val="black"/>
                  </a:solidFill>
                  <a:latin typeface="Calibri" panose="020F0502020204030204"/>
                </a:endParaRPr>
              </a:p>
            </p:txBody>
          </p:sp>
          <p:sp>
            <p:nvSpPr>
              <p:cNvPr id="19" name="Rectangle 18"/>
              <p:cNvSpPr/>
              <p:nvPr/>
            </p:nvSpPr>
            <p:spPr>
              <a:xfrm>
                <a:off x="533400" y="396240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2</a:t>
                </a:r>
              </a:p>
            </p:txBody>
          </p:sp>
          <p:sp>
            <p:nvSpPr>
              <p:cNvPr id="20" name="Rectangle 19"/>
              <p:cNvSpPr/>
              <p:nvPr/>
            </p:nvSpPr>
            <p:spPr>
              <a:xfrm rot="763712">
                <a:off x="472022" y="495933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3</a:t>
                </a:r>
                <a:endParaRPr lang="en-US" sz="2400" b="1" dirty="0">
                  <a:solidFill>
                    <a:prstClr val="black"/>
                  </a:solidFill>
                  <a:latin typeface="Calibri" panose="020F0502020204030204"/>
                </a:endParaRPr>
              </a:p>
            </p:txBody>
          </p:sp>
        </p:grpSp>
        <p:grpSp>
          <p:nvGrpSpPr>
            <p:cNvPr id="21" name="Group 20"/>
            <p:cNvGrpSpPr/>
            <p:nvPr/>
          </p:nvGrpSpPr>
          <p:grpSpPr>
            <a:xfrm>
              <a:off x="828542" y="2261000"/>
              <a:ext cx="681310" cy="2011211"/>
              <a:chOff x="1593623" y="2941750"/>
              <a:chExt cx="936801" cy="2765415"/>
            </a:xfrm>
          </p:grpSpPr>
          <p:sp>
            <p:nvSpPr>
              <p:cNvPr id="22" name="Rectangle 21"/>
              <p:cNvSpPr/>
              <p:nvPr/>
            </p:nvSpPr>
            <p:spPr>
              <a:xfrm rot="21203497">
                <a:off x="1679063" y="294175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4</a:t>
                </a:r>
              </a:p>
            </p:txBody>
          </p:sp>
          <p:sp>
            <p:nvSpPr>
              <p:cNvPr id="23" name="Rectangle 22"/>
              <p:cNvSpPr/>
              <p:nvPr/>
            </p:nvSpPr>
            <p:spPr>
              <a:xfrm>
                <a:off x="1655001" y="398569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5</a:t>
                </a:r>
              </a:p>
            </p:txBody>
          </p:sp>
          <p:sp>
            <p:nvSpPr>
              <p:cNvPr id="24" name="Rectangle 23"/>
              <p:cNvSpPr/>
              <p:nvPr/>
            </p:nvSpPr>
            <p:spPr>
              <a:xfrm rot="763712">
                <a:off x="1593623" y="49826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6</a:t>
                </a:r>
                <a:endParaRPr lang="en-US" sz="2400" b="1" dirty="0">
                  <a:solidFill>
                    <a:prstClr val="black"/>
                  </a:solidFill>
                  <a:latin typeface="Calibri" panose="020F0502020204030204"/>
                </a:endParaRPr>
              </a:p>
            </p:txBody>
          </p:sp>
        </p:grpSp>
        <p:grpSp>
          <p:nvGrpSpPr>
            <p:cNvPr id="25" name="Group 24"/>
            <p:cNvGrpSpPr/>
            <p:nvPr/>
          </p:nvGrpSpPr>
          <p:grpSpPr>
            <a:xfrm>
              <a:off x="523742" y="4447510"/>
              <a:ext cx="1968804" cy="603327"/>
              <a:chOff x="374423" y="5840001"/>
              <a:chExt cx="2707105" cy="829574"/>
            </a:xfrm>
          </p:grpSpPr>
          <p:sp>
            <p:nvSpPr>
              <p:cNvPr id="26" name="Rectangle 25"/>
              <p:cNvSpPr/>
              <p:nvPr/>
            </p:nvSpPr>
            <p:spPr>
              <a:xfrm rot="21203497">
                <a:off x="2233863" y="5879033"/>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9</a:t>
                </a:r>
                <a:endParaRPr lang="en-US" sz="2000" b="1" dirty="0">
                  <a:solidFill>
                    <a:prstClr val="black"/>
                  </a:solidFill>
                  <a:latin typeface="Calibri" panose="020F0502020204030204"/>
                </a:endParaRPr>
              </a:p>
            </p:txBody>
          </p:sp>
          <p:sp>
            <p:nvSpPr>
              <p:cNvPr id="27" name="Rectangle 26"/>
              <p:cNvSpPr/>
              <p:nvPr/>
            </p:nvSpPr>
            <p:spPr>
              <a:xfrm>
                <a:off x="1198678" y="5840001"/>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8</a:t>
                </a:r>
              </a:p>
            </p:txBody>
          </p:sp>
          <p:sp>
            <p:nvSpPr>
              <p:cNvPr id="28" name="Rectangle 27"/>
              <p:cNvSpPr/>
              <p:nvPr/>
            </p:nvSpPr>
            <p:spPr>
              <a:xfrm rot="763712">
                <a:off x="374423" y="58970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7</a:t>
                </a:r>
                <a:endParaRPr lang="en-US" sz="2400" b="1" dirty="0">
                  <a:solidFill>
                    <a:prstClr val="black"/>
                  </a:solidFill>
                  <a:latin typeface="Calibri" panose="020F0502020204030204"/>
                </a:endParaRPr>
              </a:p>
            </p:txBody>
          </p:sp>
        </p:grpSp>
      </p:grpSp>
      <p:sp>
        <p:nvSpPr>
          <p:cNvPr id="2" name="TextBox 1"/>
          <p:cNvSpPr txBox="1"/>
          <p:nvPr/>
        </p:nvSpPr>
        <p:spPr>
          <a:xfrm>
            <a:off x="1522413" y="344559"/>
            <a:ext cx="9143999" cy="830997"/>
          </a:xfrm>
          <a:prstGeom prst="rect">
            <a:avLst/>
          </a:prstGeom>
          <a:noFill/>
        </p:spPr>
        <p:txBody>
          <a:bodyPr wrap="square" rtlCol="0">
            <a:spAutoFit/>
          </a:bodyPr>
          <a:lstStyle/>
          <a:p>
            <a:pPr algn="ctr" defTabSz="457177" fontAlgn="base">
              <a:spcBef>
                <a:spcPct val="0"/>
              </a:spcBef>
              <a:spcAft>
                <a:spcPct val="0"/>
              </a:spcAft>
            </a:pPr>
            <a:r>
              <a:rPr lang="en-US" sz="4800" dirty="0">
                <a:solidFill>
                  <a:prstClr val="black"/>
                </a:solidFill>
                <a:latin typeface="Arial" charset="0"/>
                <a:ea typeface="ＭＳ Ｐゴシック" charset="-128"/>
              </a:rPr>
              <a:t>Waterfall</a:t>
            </a:r>
          </a:p>
        </p:txBody>
      </p:sp>
      <p:sp>
        <p:nvSpPr>
          <p:cNvPr id="88" name="TextBox 87"/>
          <p:cNvSpPr txBox="1"/>
          <p:nvPr/>
        </p:nvSpPr>
        <p:spPr>
          <a:xfrm>
            <a:off x="3787175" y="1476303"/>
            <a:ext cx="2085842"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Development</a:t>
            </a:r>
            <a:endParaRPr lang="en-US" sz="1200" b="1"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403777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143 4.44444E-6 L 0.18846 -0.00718 " pathEditMode="relative" rAng="0" ptsTypes="AA">
                                      <p:cBhvr>
                                        <p:cTn id="6" dur="5000" fill="hold"/>
                                        <p:tgtEl>
                                          <p:spTgt spid="29"/>
                                        </p:tgtEl>
                                        <p:attrNameLst>
                                          <p:attrName>ppt_x</p:attrName>
                                          <p:attrName>ppt_y</p:attrName>
                                        </p:attrNameLst>
                                      </p:cBhvr>
                                      <p:rCtr x="9495"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3689279" y="1536570"/>
            <a:ext cx="0" cy="40142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12565" y="2021984"/>
            <a:ext cx="88671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990310" y="1536570"/>
            <a:ext cx="0" cy="40142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18682" y="1564784"/>
            <a:ext cx="0" cy="39860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03617" y="1534682"/>
            <a:ext cx="1293613"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Analysis</a:t>
            </a:r>
            <a:endParaRPr lang="en-US" sz="1200" b="1" dirty="0">
              <a:solidFill>
                <a:prstClr val="black"/>
              </a:solidFill>
              <a:latin typeface="Arial" charset="0"/>
              <a:ea typeface="ＭＳ Ｐゴシック" charset="-128"/>
            </a:endParaRPr>
          </a:p>
        </p:txBody>
      </p:sp>
      <p:sp>
        <p:nvSpPr>
          <p:cNvPr id="11" name="TextBox 10"/>
          <p:cNvSpPr txBox="1"/>
          <p:nvPr/>
        </p:nvSpPr>
        <p:spPr>
          <a:xfrm>
            <a:off x="3777381" y="1534682"/>
            <a:ext cx="2085842"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Development</a:t>
            </a:r>
            <a:endParaRPr lang="en-US" sz="1200" b="1" dirty="0">
              <a:solidFill>
                <a:prstClr val="black"/>
              </a:solidFill>
              <a:latin typeface="Arial" charset="0"/>
              <a:ea typeface="ＭＳ Ｐゴシック" charset="-128"/>
            </a:endParaRPr>
          </a:p>
        </p:txBody>
      </p:sp>
      <p:sp>
        <p:nvSpPr>
          <p:cNvPr id="12" name="TextBox 11"/>
          <p:cNvSpPr txBox="1"/>
          <p:nvPr/>
        </p:nvSpPr>
        <p:spPr>
          <a:xfrm>
            <a:off x="6750612" y="1540315"/>
            <a:ext cx="1066800"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Test</a:t>
            </a:r>
            <a:endParaRPr lang="en-US" sz="1200" b="1" dirty="0">
              <a:solidFill>
                <a:prstClr val="black"/>
              </a:solidFill>
              <a:latin typeface="Arial" charset="0"/>
              <a:ea typeface="ＭＳ Ｐゴシック" charset="-128"/>
            </a:endParaRPr>
          </a:p>
        </p:txBody>
      </p:sp>
      <p:sp>
        <p:nvSpPr>
          <p:cNvPr id="13" name="TextBox 12"/>
          <p:cNvSpPr txBox="1"/>
          <p:nvPr/>
        </p:nvSpPr>
        <p:spPr>
          <a:xfrm>
            <a:off x="9070223" y="1564784"/>
            <a:ext cx="1422402"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Deployed</a:t>
            </a:r>
            <a:endParaRPr lang="en-US" sz="1200" b="1" dirty="0">
              <a:solidFill>
                <a:prstClr val="black"/>
              </a:solidFill>
              <a:latin typeface="Arial" charset="0"/>
              <a:ea typeface="ＭＳ Ｐゴシック" charset="-128"/>
            </a:endParaRPr>
          </a:p>
        </p:txBody>
      </p:sp>
      <p:grpSp>
        <p:nvGrpSpPr>
          <p:cNvPr id="49" name="Group 48"/>
          <p:cNvGrpSpPr/>
          <p:nvPr/>
        </p:nvGrpSpPr>
        <p:grpSpPr>
          <a:xfrm>
            <a:off x="3873178" y="2313583"/>
            <a:ext cx="1968804" cy="2813127"/>
            <a:chOff x="523742" y="2237710"/>
            <a:chExt cx="1968804" cy="2813127"/>
          </a:xfrm>
        </p:grpSpPr>
        <p:grpSp>
          <p:nvGrpSpPr>
            <p:cNvPr id="50" name="Group 49"/>
            <p:cNvGrpSpPr/>
            <p:nvPr/>
          </p:nvGrpSpPr>
          <p:grpSpPr>
            <a:xfrm>
              <a:off x="1595032" y="2237710"/>
              <a:ext cx="681310" cy="2011211"/>
              <a:chOff x="472022" y="2918460"/>
              <a:chExt cx="936801" cy="2765415"/>
            </a:xfrm>
          </p:grpSpPr>
          <p:sp>
            <p:nvSpPr>
              <p:cNvPr id="59" name="Rectangle 58"/>
              <p:cNvSpPr/>
              <p:nvPr/>
            </p:nvSpPr>
            <p:spPr>
              <a:xfrm rot="21203497">
                <a:off x="557462" y="291846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1</a:t>
                </a:r>
                <a:endParaRPr lang="en-US" sz="2000" b="1" dirty="0">
                  <a:solidFill>
                    <a:prstClr val="black"/>
                  </a:solidFill>
                  <a:latin typeface="Calibri" panose="020F0502020204030204"/>
                </a:endParaRPr>
              </a:p>
            </p:txBody>
          </p:sp>
          <p:sp>
            <p:nvSpPr>
              <p:cNvPr id="60" name="Rectangle 59"/>
              <p:cNvSpPr/>
              <p:nvPr/>
            </p:nvSpPr>
            <p:spPr>
              <a:xfrm>
                <a:off x="533400" y="396240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2</a:t>
                </a:r>
              </a:p>
            </p:txBody>
          </p:sp>
          <p:sp>
            <p:nvSpPr>
              <p:cNvPr id="61" name="Rectangle 60"/>
              <p:cNvSpPr/>
              <p:nvPr/>
            </p:nvSpPr>
            <p:spPr>
              <a:xfrm rot="763712">
                <a:off x="472022" y="495933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3</a:t>
                </a:r>
                <a:endParaRPr lang="en-US" sz="2400" b="1" dirty="0">
                  <a:solidFill>
                    <a:prstClr val="black"/>
                  </a:solidFill>
                  <a:latin typeface="Calibri" panose="020F0502020204030204"/>
                </a:endParaRPr>
              </a:p>
            </p:txBody>
          </p:sp>
        </p:grpSp>
        <p:grpSp>
          <p:nvGrpSpPr>
            <p:cNvPr id="51" name="Group 50"/>
            <p:cNvGrpSpPr/>
            <p:nvPr/>
          </p:nvGrpSpPr>
          <p:grpSpPr>
            <a:xfrm>
              <a:off x="828542" y="2261000"/>
              <a:ext cx="681310" cy="2011211"/>
              <a:chOff x="1593623" y="2941750"/>
              <a:chExt cx="936801" cy="2765415"/>
            </a:xfrm>
          </p:grpSpPr>
          <p:sp>
            <p:nvSpPr>
              <p:cNvPr id="56" name="Rectangle 55"/>
              <p:cNvSpPr/>
              <p:nvPr/>
            </p:nvSpPr>
            <p:spPr>
              <a:xfrm rot="21203497">
                <a:off x="1679063" y="294175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4</a:t>
                </a:r>
              </a:p>
            </p:txBody>
          </p:sp>
          <p:sp>
            <p:nvSpPr>
              <p:cNvPr id="57" name="Rectangle 56"/>
              <p:cNvSpPr/>
              <p:nvPr/>
            </p:nvSpPr>
            <p:spPr>
              <a:xfrm>
                <a:off x="1655001" y="398569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5</a:t>
                </a:r>
              </a:p>
            </p:txBody>
          </p:sp>
          <p:sp>
            <p:nvSpPr>
              <p:cNvPr id="58" name="Rectangle 57"/>
              <p:cNvSpPr/>
              <p:nvPr/>
            </p:nvSpPr>
            <p:spPr>
              <a:xfrm rot="763712">
                <a:off x="1593623" y="49826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6</a:t>
                </a:r>
                <a:endParaRPr lang="en-US" sz="2400" b="1" dirty="0">
                  <a:solidFill>
                    <a:prstClr val="black"/>
                  </a:solidFill>
                  <a:latin typeface="Calibri" panose="020F0502020204030204"/>
                </a:endParaRPr>
              </a:p>
            </p:txBody>
          </p:sp>
        </p:grpSp>
        <p:grpSp>
          <p:nvGrpSpPr>
            <p:cNvPr id="52" name="Group 51"/>
            <p:cNvGrpSpPr/>
            <p:nvPr/>
          </p:nvGrpSpPr>
          <p:grpSpPr>
            <a:xfrm>
              <a:off x="523742" y="4447510"/>
              <a:ext cx="1968804" cy="603327"/>
              <a:chOff x="374423" y="5840001"/>
              <a:chExt cx="2707105" cy="829574"/>
            </a:xfrm>
          </p:grpSpPr>
          <p:sp>
            <p:nvSpPr>
              <p:cNvPr id="53" name="Rectangle 52"/>
              <p:cNvSpPr/>
              <p:nvPr/>
            </p:nvSpPr>
            <p:spPr>
              <a:xfrm rot="21203497">
                <a:off x="2233863" y="5879033"/>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9</a:t>
                </a:r>
                <a:endParaRPr lang="en-US" sz="2000" b="1" dirty="0">
                  <a:solidFill>
                    <a:prstClr val="black"/>
                  </a:solidFill>
                  <a:latin typeface="Calibri" panose="020F0502020204030204"/>
                </a:endParaRPr>
              </a:p>
            </p:txBody>
          </p:sp>
          <p:sp>
            <p:nvSpPr>
              <p:cNvPr id="54" name="Rectangle 53"/>
              <p:cNvSpPr/>
              <p:nvPr/>
            </p:nvSpPr>
            <p:spPr>
              <a:xfrm>
                <a:off x="1198678" y="5840001"/>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8</a:t>
                </a:r>
              </a:p>
            </p:txBody>
          </p:sp>
          <p:sp>
            <p:nvSpPr>
              <p:cNvPr id="55" name="Rectangle 54"/>
              <p:cNvSpPr/>
              <p:nvPr/>
            </p:nvSpPr>
            <p:spPr>
              <a:xfrm rot="763712">
                <a:off x="374423" y="58970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7</a:t>
                </a:r>
                <a:endParaRPr lang="en-US" sz="2400" b="1" dirty="0">
                  <a:solidFill>
                    <a:prstClr val="black"/>
                  </a:solidFill>
                  <a:latin typeface="Calibri" panose="020F0502020204030204"/>
                </a:endParaRPr>
              </a:p>
            </p:txBody>
          </p:sp>
        </p:grpSp>
      </p:grpSp>
      <p:sp>
        <p:nvSpPr>
          <p:cNvPr id="75" name="TextBox 74"/>
          <p:cNvSpPr txBox="1"/>
          <p:nvPr/>
        </p:nvSpPr>
        <p:spPr>
          <a:xfrm>
            <a:off x="1522413" y="344559"/>
            <a:ext cx="9143999" cy="830997"/>
          </a:xfrm>
          <a:prstGeom prst="rect">
            <a:avLst/>
          </a:prstGeom>
          <a:noFill/>
        </p:spPr>
        <p:txBody>
          <a:bodyPr wrap="square" rtlCol="0">
            <a:spAutoFit/>
          </a:bodyPr>
          <a:lstStyle/>
          <a:p>
            <a:pPr algn="ctr" defTabSz="457177" fontAlgn="base">
              <a:spcBef>
                <a:spcPct val="0"/>
              </a:spcBef>
              <a:spcAft>
                <a:spcPct val="0"/>
              </a:spcAft>
            </a:pPr>
            <a:r>
              <a:rPr lang="en-US" sz="4800" dirty="0">
                <a:solidFill>
                  <a:prstClr val="black"/>
                </a:solidFill>
                <a:latin typeface="Arial" charset="0"/>
                <a:ea typeface="ＭＳ Ｐゴシック" charset="-128"/>
              </a:rPr>
              <a:t>Waterfall</a:t>
            </a:r>
          </a:p>
        </p:txBody>
      </p:sp>
    </p:spTree>
    <p:extLst>
      <p:ext uri="{BB962C8B-B14F-4D97-AF65-F5344CB8AC3E}">
        <p14:creationId xmlns:p14="http://schemas.microsoft.com/office/powerpoint/2010/main" val="351868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28679E-6 -1.11111E-6 L 0.18898 -0.00069 " pathEditMode="relative" rAng="0" ptsTypes="AA">
                                      <p:cBhvr>
                                        <p:cTn id="6" dur="5000" fill="hold"/>
                                        <p:tgtEl>
                                          <p:spTgt spid="49"/>
                                        </p:tgtEl>
                                        <p:attrNameLst>
                                          <p:attrName>ppt_x</p:attrName>
                                          <p:attrName>ppt_y</p:attrName>
                                        </p:attrNameLst>
                                      </p:cBhvr>
                                      <p:rCtr x="9443"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3689279" y="1536570"/>
            <a:ext cx="0" cy="40142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12565" y="2021984"/>
            <a:ext cx="88671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990310" y="1536570"/>
            <a:ext cx="0" cy="40142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18682" y="1564784"/>
            <a:ext cx="0" cy="39860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2401" y="1578576"/>
            <a:ext cx="1293613"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Analysis</a:t>
            </a:r>
            <a:endParaRPr lang="en-US" sz="1200" b="1" dirty="0">
              <a:solidFill>
                <a:prstClr val="black"/>
              </a:solidFill>
              <a:latin typeface="Arial" charset="0"/>
              <a:ea typeface="ＭＳ Ｐゴシック" charset="-128"/>
            </a:endParaRPr>
          </a:p>
        </p:txBody>
      </p:sp>
      <p:sp>
        <p:nvSpPr>
          <p:cNvPr id="12" name="TextBox 11"/>
          <p:cNvSpPr txBox="1"/>
          <p:nvPr/>
        </p:nvSpPr>
        <p:spPr>
          <a:xfrm>
            <a:off x="6728899" y="1582130"/>
            <a:ext cx="1066800"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Test</a:t>
            </a:r>
            <a:endParaRPr lang="en-US" sz="1200" b="1" dirty="0">
              <a:solidFill>
                <a:prstClr val="black"/>
              </a:solidFill>
              <a:latin typeface="Arial" charset="0"/>
              <a:ea typeface="ＭＳ Ｐゴシック" charset="-128"/>
            </a:endParaRPr>
          </a:p>
        </p:txBody>
      </p:sp>
      <p:sp>
        <p:nvSpPr>
          <p:cNvPr id="13" name="TextBox 12"/>
          <p:cNvSpPr txBox="1"/>
          <p:nvPr/>
        </p:nvSpPr>
        <p:spPr>
          <a:xfrm>
            <a:off x="9057271" y="1576451"/>
            <a:ext cx="1422402"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Deployed</a:t>
            </a:r>
            <a:endParaRPr lang="en-US" sz="1200" b="1" dirty="0">
              <a:solidFill>
                <a:prstClr val="black"/>
              </a:solidFill>
              <a:latin typeface="Arial" charset="0"/>
              <a:ea typeface="ＭＳ Ｐゴシック" charset="-128"/>
            </a:endParaRPr>
          </a:p>
        </p:txBody>
      </p:sp>
      <p:grpSp>
        <p:nvGrpSpPr>
          <p:cNvPr id="62" name="Group 61"/>
          <p:cNvGrpSpPr/>
          <p:nvPr/>
        </p:nvGrpSpPr>
        <p:grpSpPr>
          <a:xfrm>
            <a:off x="6163384" y="2312464"/>
            <a:ext cx="1968804" cy="2813127"/>
            <a:chOff x="523742" y="2237710"/>
            <a:chExt cx="1968804" cy="2813127"/>
          </a:xfrm>
        </p:grpSpPr>
        <p:grpSp>
          <p:nvGrpSpPr>
            <p:cNvPr id="63" name="Group 62"/>
            <p:cNvGrpSpPr/>
            <p:nvPr/>
          </p:nvGrpSpPr>
          <p:grpSpPr>
            <a:xfrm>
              <a:off x="1595032" y="2237710"/>
              <a:ext cx="681310" cy="2011211"/>
              <a:chOff x="472022" y="2918460"/>
              <a:chExt cx="936801" cy="2765415"/>
            </a:xfrm>
          </p:grpSpPr>
          <p:sp>
            <p:nvSpPr>
              <p:cNvPr id="72" name="Rectangle 71"/>
              <p:cNvSpPr/>
              <p:nvPr/>
            </p:nvSpPr>
            <p:spPr>
              <a:xfrm rot="21203497">
                <a:off x="557462" y="291846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1</a:t>
                </a:r>
                <a:endParaRPr lang="en-US" sz="2000" b="1" dirty="0">
                  <a:solidFill>
                    <a:prstClr val="black"/>
                  </a:solidFill>
                  <a:latin typeface="Calibri" panose="020F0502020204030204"/>
                </a:endParaRPr>
              </a:p>
            </p:txBody>
          </p:sp>
          <p:sp>
            <p:nvSpPr>
              <p:cNvPr id="73" name="Rectangle 72"/>
              <p:cNvSpPr/>
              <p:nvPr/>
            </p:nvSpPr>
            <p:spPr>
              <a:xfrm>
                <a:off x="533400" y="396240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2</a:t>
                </a:r>
              </a:p>
            </p:txBody>
          </p:sp>
          <p:sp>
            <p:nvSpPr>
              <p:cNvPr id="74" name="Rectangle 73"/>
              <p:cNvSpPr/>
              <p:nvPr/>
            </p:nvSpPr>
            <p:spPr>
              <a:xfrm rot="763712">
                <a:off x="472022" y="495933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3</a:t>
                </a:r>
                <a:endParaRPr lang="en-US" sz="2400" b="1" dirty="0">
                  <a:solidFill>
                    <a:prstClr val="black"/>
                  </a:solidFill>
                  <a:latin typeface="Calibri" panose="020F0502020204030204"/>
                </a:endParaRPr>
              </a:p>
            </p:txBody>
          </p:sp>
        </p:grpSp>
        <p:grpSp>
          <p:nvGrpSpPr>
            <p:cNvPr id="64" name="Group 63"/>
            <p:cNvGrpSpPr/>
            <p:nvPr/>
          </p:nvGrpSpPr>
          <p:grpSpPr>
            <a:xfrm>
              <a:off x="828542" y="2261000"/>
              <a:ext cx="681310" cy="2011211"/>
              <a:chOff x="1593623" y="2941750"/>
              <a:chExt cx="936801" cy="2765415"/>
            </a:xfrm>
          </p:grpSpPr>
          <p:sp>
            <p:nvSpPr>
              <p:cNvPr id="69" name="Rectangle 68"/>
              <p:cNvSpPr/>
              <p:nvPr/>
            </p:nvSpPr>
            <p:spPr>
              <a:xfrm rot="21203497">
                <a:off x="1679063" y="294175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4</a:t>
                </a:r>
              </a:p>
            </p:txBody>
          </p:sp>
          <p:sp>
            <p:nvSpPr>
              <p:cNvPr id="70" name="Rectangle 69"/>
              <p:cNvSpPr/>
              <p:nvPr/>
            </p:nvSpPr>
            <p:spPr>
              <a:xfrm>
                <a:off x="1655001" y="398569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5</a:t>
                </a:r>
              </a:p>
            </p:txBody>
          </p:sp>
          <p:sp>
            <p:nvSpPr>
              <p:cNvPr id="71" name="Rectangle 70"/>
              <p:cNvSpPr/>
              <p:nvPr/>
            </p:nvSpPr>
            <p:spPr>
              <a:xfrm rot="763712">
                <a:off x="1593623" y="49826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6</a:t>
                </a:r>
                <a:endParaRPr lang="en-US" sz="2400" b="1" dirty="0">
                  <a:solidFill>
                    <a:prstClr val="black"/>
                  </a:solidFill>
                  <a:latin typeface="Calibri" panose="020F0502020204030204"/>
                </a:endParaRPr>
              </a:p>
            </p:txBody>
          </p:sp>
        </p:grpSp>
        <p:grpSp>
          <p:nvGrpSpPr>
            <p:cNvPr id="65" name="Group 64"/>
            <p:cNvGrpSpPr/>
            <p:nvPr/>
          </p:nvGrpSpPr>
          <p:grpSpPr>
            <a:xfrm>
              <a:off x="523742" y="4447510"/>
              <a:ext cx="1968804" cy="603327"/>
              <a:chOff x="374423" y="5840001"/>
              <a:chExt cx="2707105" cy="829574"/>
            </a:xfrm>
          </p:grpSpPr>
          <p:sp>
            <p:nvSpPr>
              <p:cNvPr id="66" name="Rectangle 65"/>
              <p:cNvSpPr/>
              <p:nvPr/>
            </p:nvSpPr>
            <p:spPr>
              <a:xfrm rot="21203497">
                <a:off x="2233863" y="5879033"/>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9</a:t>
                </a:r>
                <a:endParaRPr lang="en-US" sz="2000" b="1" dirty="0">
                  <a:solidFill>
                    <a:prstClr val="black"/>
                  </a:solidFill>
                  <a:latin typeface="Calibri" panose="020F0502020204030204"/>
                </a:endParaRPr>
              </a:p>
            </p:txBody>
          </p:sp>
          <p:sp>
            <p:nvSpPr>
              <p:cNvPr id="67" name="Rectangle 66"/>
              <p:cNvSpPr/>
              <p:nvPr/>
            </p:nvSpPr>
            <p:spPr>
              <a:xfrm>
                <a:off x="1198678" y="5840001"/>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8</a:t>
                </a:r>
              </a:p>
            </p:txBody>
          </p:sp>
          <p:sp>
            <p:nvSpPr>
              <p:cNvPr id="68" name="Rectangle 67"/>
              <p:cNvSpPr/>
              <p:nvPr/>
            </p:nvSpPr>
            <p:spPr>
              <a:xfrm rot="763712">
                <a:off x="374423" y="58970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7</a:t>
                </a:r>
                <a:endParaRPr lang="en-US" sz="2400" b="1" dirty="0">
                  <a:solidFill>
                    <a:prstClr val="black"/>
                  </a:solidFill>
                  <a:latin typeface="Calibri" panose="020F0502020204030204"/>
                </a:endParaRPr>
              </a:p>
            </p:txBody>
          </p:sp>
        </p:grpSp>
      </p:grpSp>
      <p:sp>
        <p:nvSpPr>
          <p:cNvPr id="75" name="TextBox 74"/>
          <p:cNvSpPr txBox="1"/>
          <p:nvPr/>
        </p:nvSpPr>
        <p:spPr>
          <a:xfrm>
            <a:off x="1522413" y="344559"/>
            <a:ext cx="9143999" cy="830997"/>
          </a:xfrm>
          <a:prstGeom prst="rect">
            <a:avLst/>
          </a:prstGeom>
          <a:noFill/>
        </p:spPr>
        <p:txBody>
          <a:bodyPr wrap="square" rtlCol="0">
            <a:spAutoFit/>
          </a:bodyPr>
          <a:lstStyle/>
          <a:p>
            <a:pPr algn="ctr" defTabSz="457177" fontAlgn="base">
              <a:spcBef>
                <a:spcPct val="0"/>
              </a:spcBef>
              <a:spcAft>
                <a:spcPct val="0"/>
              </a:spcAft>
            </a:pPr>
            <a:r>
              <a:rPr lang="en-US" sz="4800" dirty="0">
                <a:solidFill>
                  <a:prstClr val="black"/>
                </a:solidFill>
                <a:latin typeface="Arial" charset="0"/>
                <a:ea typeface="ＭＳ Ｐゴシック" charset="-128"/>
              </a:rPr>
              <a:t>Waterfall</a:t>
            </a:r>
          </a:p>
        </p:txBody>
      </p:sp>
      <p:sp>
        <p:nvSpPr>
          <p:cNvPr id="76" name="TextBox 75"/>
          <p:cNvSpPr txBox="1"/>
          <p:nvPr/>
        </p:nvSpPr>
        <p:spPr>
          <a:xfrm>
            <a:off x="3773252" y="1576451"/>
            <a:ext cx="2085842" cy="369332"/>
          </a:xfrm>
          <a:prstGeom prst="rect">
            <a:avLst/>
          </a:prstGeom>
          <a:noFill/>
        </p:spPr>
        <p:txBody>
          <a:bodyPr wrap="square" rtlCol="0">
            <a:spAutoFit/>
          </a:bodyPr>
          <a:lstStyle/>
          <a:p>
            <a:pPr algn="ctr" defTabSz="457177" fontAlgn="base">
              <a:spcBef>
                <a:spcPct val="0"/>
              </a:spcBef>
              <a:spcAft>
                <a:spcPct val="0"/>
              </a:spcAft>
            </a:pPr>
            <a:r>
              <a:rPr lang="en-US" b="1" dirty="0">
                <a:solidFill>
                  <a:prstClr val="black"/>
                </a:solidFill>
                <a:latin typeface="Arial" charset="0"/>
                <a:ea typeface="ＭＳ Ｐゴシック" charset="-128"/>
              </a:rPr>
              <a:t>Development</a:t>
            </a:r>
            <a:endParaRPr lang="en-US" sz="1200" b="1"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417079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6.12139E-7 -1.11111E-6 L 0.18872 -0.00092 " pathEditMode="relative" rAng="0" ptsTypes="AA">
                                      <p:cBhvr>
                                        <p:cTn id="6" dur="5000" fill="hold"/>
                                        <p:tgtEl>
                                          <p:spTgt spid="62"/>
                                        </p:tgtEl>
                                        <p:attrNameLst>
                                          <p:attrName>ppt_x</p:attrName>
                                          <p:attrName>ppt_y</p:attrName>
                                        </p:attrNameLst>
                                      </p:cBhvr>
                                      <p:rCtr x="943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p:cNvCxnSpPr/>
          <p:nvPr/>
        </p:nvCxnSpPr>
        <p:spPr>
          <a:xfrm>
            <a:off x="2945528" y="2072568"/>
            <a:ext cx="598516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002928" y="1389969"/>
            <a:ext cx="2" cy="37494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212727" y="1424867"/>
            <a:ext cx="2" cy="36402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78095" y="1520057"/>
            <a:ext cx="1243835" cy="400110"/>
          </a:xfrm>
          <a:prstGeom prst="rect">
            <a:avLst/>
          </a:prstGeom>
          <a:noFill/>
        </p:spPr>
        <p:txBody>
          <a:bodyPr wrap="square" rtlCol="0">
            <a:spAutoFit/>
          </a:bodyPr>
          <a:lstStyle/>
          <a:p>
            <a:pPr algn="ctr" defTabSz="457177" fontAlgn="base">
              <a:spcBef>
                <a:spcPct val="0"/>
              </a:spcBef>
              <a:spcAft>
                <a:spcPct val="0"/>
              </a:spcAft>
            </a:pPr>
            <a:r>
              <a:rPr lang="en-US" sz="2000" b="1" dirty="0">
                <a:solidFill>
                  <a:prstClr val="black"/>
                </a:solidFill>
                <a:latin typeface="Arial" charset="0"/>
                <a:ea typeface="ＭＳ Ｐゴシック" charset="-128"/>
              </a:rPr>
              <a:t>Backlog</a:t>
            </a:r>
            <a:endParaRPr lang="en-US" sz="1400" b="1" dirty="0">
              <a:solidFill>
                <a:prstClr val="black"/>
              </a:solidFill>
              <a:latin typeface="Arial" charset="0"/>
              <a:ea typeface="ＭＳ Ｐゴシック" charset="-128"/>
            </a:endParaRPr>
          </a:p>
        </p:txBody>
      </p:sp>
      <p:sp>
        <p:nvSpPr>
          <p:cNvPr id="34" name="TextBox 33"/>
          <p:cNvSpPr txBox="1"/>
          <p:nvPr/>
        </p:nvSpPr>
        <p:spPr>
          <a:xfrm>
            <a:off x="5231528" y="1520057"/>
            <a:ext cx="1828800" cy="400110"/>
          </a:xfrm>
          <a:prstGeom prst="rect">
            <a:avLst/>
          </a:prstGeom>
          <a:noFill/>
        </p:spPr>
        <p:txBody>
          <a:bodyPr wrap="square" rtlCol="0">
            <a:spAutoFit/>
          </a:bodyPr>
          <a:lstStyle/>
          <a:p>
            <a:pPr algn="ctr" defTabSz="457177" fontAlgn="base">
              <a:spcBef>
                <a:spcPct val="0"/>
              </a:spcBef>
              <a:spcAft>
                <a:spcPct val="0"/>
              </a:spcAft>
            </a:pPr>
            <a:r>
              <a:rPr lang="en-US" sz="2000" b="1" dirty="0">
                <a:solidFill>
                  <a:prstClr val="black"/>
                </a:solidFill>
                <a:latin typeface="Arial" charset="0"/>
                <a:ea typeface="ＭＳ Ｐゴシック" charset="-128"/>
              </a:rPr>
              <a:t>This Iteration</a:t>
            </a:r>
            <a:endParaRPr lang="en-US" sz="1400" b="1" dirty="0">
              <a:solidFill>
                <a:prstClr val="black"/>
              </a:solidFill>
              <a:latin typeface="Arial" charset="0"/>
              <a:ea typeface="ＭＳ Ｐゴシック" charset="-128"/>
            </a:endParaRPr>
          </a:p>
        </p:txBody>
      </p:sp>
      <p:sp>
        <p:nvSpPr>
          <p:cNvPr id="35" name="TextBox 34"/>
          <p:cNvSpPr txBox="1"/>
          <p:nvPr/>
        </p:nvSpPr>
        <p:spPr>
          <a:xfrm>
            <a:off x="7441328" y="1520057"/>
            <a:ext cx="1489364" cy="400110"/>
          </a:xfrm>
          <a:prstGeom prst="rect">
            <a:avLst/>
          </a:prstGeom>
          <a:noFill/>
        </p:spPr>
        <p:txBody>
          <a:bodyPr wrap="square" rtlCol="0">
            <a:spAutoFit/>
          </a:bodyPr>
          <a:lstStyle/>
          <a:p>
            <a:pPr algn="ctr" defTabSz="457177" fontAlgn="base">
              <a:spcBef>
                <a:spcPct val="0"/>
              </a:spcBef>
              <a:spcAft>
                <a:spcPct val="0"/>
              </a:spcAft>
            </a:pPr>
            <a:r>
              <a:rPr lang="en-US" sz="2000" b="1" dirty="0">
                <a:solidFill>
                  <a:prstClr val="black"/>
                </a:solidFill>
                <a:latin typeface="Arial" charset="0"/>
                <a:ea typeface="ＭＳ Ｐゴシック" charset="-128"/>
              </a:rPr>
              <a:t>Deployed</a:t>
            </a:r>
            <a:endParaRPr lang="en-US" sz="1400" b="1" dirty="0">
              <a:solidFill>
                <a:prstClr val="black"/>
              </a:solidFill>
              <a:latin typeface="Arial" charset="0"/>
              <a:ea typeface="ＭＳ Ｐゴシック" charset="-128"/>
            </a:endParaRPr>
          </a:p>
        </p:txBody>
      </p:sp>
      <p:grpSp>
        <p:nvGrpSpPr>
          <p:cNvPr id="36" name="Group 35"/>
          <p:cNvGrpSpPr/>
          <p:nvPr/>
        </p:nvGrpSpPr>
        <p:grpSpPr>
          <a:xfrm>
            <a:off x="3864418" y="2301168"/>
            <a:ext cx="681310" cy="2011211"/>
            <a:chOff x="472022" y="2918460"/>
            <a:chExt cx="936801" cy="2765415"/>
          </a:xfrm>
        </p:grpSpPr>
        <p:sp>
          <p:nvSpPr>
            <p:cNvPr id="37" name="Rectangle 36"/>
            <p:cNvSpPr/>
            <p:nvPr/>
          </p:nvSpPr>
          <p:spPr>
            <a:xfrm rot="21203497">
              <a:off x="557462" y="291846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1</a:t>
              </a:r>
              <a:endParaRPr lang="en-US" sz="2000" b="1" dirty="0">
                <a:solidFill>
                  <a:prstClr val="black"/>
                </a:solidFill>
                <a:latin typeface="Calibri" panose="020F0502020204030204"/>
              </a:endParaRPr>
            </a:p>
          </p:txBody>
        </p:sp>
        <p:sp>
          <p:nvSpPr>
            <p:cNvPr id="38" name="Rectangle 37"/>
            <p:cNvSpPr/>
            <p:nvPr/>
          </p:nvSpPr>
          <p:spPr>
            <a:xfrm>
              <a:off x="533400" y="396240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2</a:t>
              </a:r>
            </a:p>
          </p:txBody>
        </p:sp>
        <p:sp>
          <p:nvSpPr>
            <p:cNvPr id="39" name="Rectangle 38"/>
            <p:cNvSpPr/>
            <p:nvPr/>
          </p:nvSpPr>
          <p:spPr>
            <a:xfrm rot="763712">
              <a:off x="472022" y="495933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3</a:t>
              </a:r>
              <a:endParaRPr lang="en-US" sz="2400" b="1" dirty="0">
                <a:solidFill>
                  <a:prstClr val="black"/>
                </a:solidFill>
                <a:latin typeface="Calibri" panose="020F0502020204030204"/>
              </a:endParaRPr>
            </a:p>
          </p:txBody>
        </p:sp>
      </p:grpSp>
      <p:grpSp>
        <p:nvGrpSpPr>
          <p:cNvPr id="40" name="Group 39"/>
          <p:cNvGrpSpPr/>
          <p:nvPr/>
        </p:nvGrpSpPr>
        <p:grpSpPr>
          <a:xfrm>
            <a:off x="3097928" y="2324458"/>
            <a:ext cx="681310" cy="2011211"/>
            <a:chOff x="1593623" y="2941750"/>
            <a:chExt cx="936801" cy="2765415"/>
          </a:xfrm>
        </p:grpSpPr>
        <p:sp>
          <p:nvSpPr>
            <p:cNvPr id="41" name="Rectangle 40"/>
            <p:cNvSpPr/>
            <p:nvPr/>
          </p:nvSpPr>
          <p:spPr>
            <a:xfrm rot="21203497">
              <a:off x="1679063" y="2941750"/>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4</a:t>
              </a:r>
            </a:p>
          </p:txBody>
        </p:sp>
        <p:sp>
          <p:nvSpPr>
            <p:cNvPr id="42" name="Rectangle 41"/>
            <p:cNvSpPr/>
            <p:nvPr/>
          </p:nvSpPr>
          <p:spPr>
            <a:xfrm>
              <a:off x="1655001" y="3985690"/>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5</a:t>
              </a:r>
            </a:p>
          </p:txBody>
        </p:sp>
        <p:sp>
          <p:nvSpPr>
            <p:cNvPr id="43" name="Rectangle 42"/>
            <p:cNvSpPr/>
            <p:nvPr/>
          </p:nvSpPr>
          <p:spPr>
            <a:xfrm rot="763712">
              <a:off x="1593623" y="49826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6</a:t>
              </a:r>
              <a:endParaRPr lang="en-US" sz="2400" b="1" dirty="0">
                <a:solidFill>
                  <a:prstClr val="black"/>
                </a:solidFill>
                <a:latin typeface="Calibri" panose="020F0502020204030204"/>
              </a:endParaRPr>
            </a:p>
          </p:txBody>
        </p:sp>
      </p:grpSp>
      <p:grpSp>
        <p:nvGrpSpPr>
          <p:cNvPr id="44" name="Group 43"/>
          <p:cNvGrpSpPr/>
          <p:nvPr/>
        </p:nvGrpSpPr>
        <p:grpSpPr>
          <a:xfrm>
            <a:off x="2793128" y="4510968"/>
            <a:ext cx="1968804" cy="603327"/>
            <a:chOff x="374423" y="5840001"/>
            <a:chExt cx="2707105" cy="829574"/>
          </a:xfrm>
        </p:grpSpPr>
        <p:sp>
          <p:nvSpPr>
            <p:cNvPr id="45" name="Rectangle 44"/>
            <p:cNvSpPr/>
            <p:nvPr/>
          </p:nvSpPr>
          <p:spPr>
            <a:xfrm rot="21203497">
              <a:off x="2233863" y="5879033"/>
              <a:ext cx="847665" cy="790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9</a:t>
              </a:r>
              <a:endParaRPr lang="en-US" sz="2000" b="1" dirty="0">
                <a:solidFill>
                  <a:prstClr val="black"/>
                </a:solidFill>
                <a:latin typeface="Calibri" panose="020F0502020204030204"/>
              </a:endParaRPr>
            </a:p>
          </p:txBody>
        </p:sp>
        <p:sp>
          <p:nvSpPr>
            <p:cNvPr id="46" name="Rectangle 45"/>
            <p:cNvSpPr/>
            <p:nvPr/>
          </p:nvSpPr>
          <p:spPr>
            <a:xfrm>
              <a:off x="1198678" y="5840001"/>
              <a:ext cx="875423" cy="76200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8</a:t>
              </a:r>
            </a:p>
          </p:txBody>
        </p:sp>
        <p:sp>
          <p:nvSpPr>
            <p:cNvPr id="47" name="Rectangle 46"/>
            <p:cNvSpPr/>
            <p:nvPr/>
          </p:nvSpPr>
          <p:spPr>
            <a:xfrm rot="763712">
              <a:off x="374423" y="5897020"/>
              <a:ext cx="829955" cy="72454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FFFF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77" fontAlgn="base">
                <a:spcBef>
                  <a:spcPct val="0"/>
                </a:spcBef>
                <a:spcAft>
                  <a:spcPct val="0"/>
                </a:spcAft>
              </a:pPr>
              <a:r>
                <a:rPr lang="en-US" sz="2800" b="1" dirty="0">
                  <a:solidFill>
                    <a:prstClr val="black"/>
                  </a:solidFill>
                  <a:latin typeface="Calibri" panose="020F0502020204030204"/>
                </a:rPr>
                <a:t>7</a:t>
              </a:r>
              <a:endParaRPr lang="en-US" sz="2400" b="1" dirty="0">
                <a:solidFill>
                  <a:prstClr val="black"/>
                </a:solidFill>
                <a:latin typeface="Calibri" panose="020F0502020204030204"/>
              </a:endParaRPr>
            </a:p>
          </p:txBody>
        </p:sp>
      </p:grpSp>
      <p:sp>
        <p:nvSpPr>
          <p:cNvPr id="51" name="TextBox 50"/>
          <p:cNvSpPr txBox="1"/>
          <p:nvPr/>
        </p:nvSpPr>
        <p:spPr>
          <a:xfrm>
            <a:off x="1522413" y="344559"/>
            <a:ext cx="9143999" cy="830997"/>
          </a:xfrm>
          <a:prstGeom prst="rect">
            <a:avLst/>
          </a:prstGeom>
          <a:noFill/>
        </p:spPr>
        <p:txBody>
          <a:bodyPr wrap="square" rtlCol="0">
            <a:spAutoFit/>
          </a:bodyPr>
          <a:lstStyle/>
          <a:p>
            <a:pPr algn="ctr" defTabSz="457177" fontAlgn="base">
              <a:spcBef>
                <a:spcPct val="0"/>
              </a:spcBef>
              <a:spcAft>
                <a:spcPct val="0"/>
              </a:spcAft>
            </a:pPr>
            <a:r>
              <a:rPr lang="en-US" sz="4800" dirty="0">
                <a:solidFill>
                  <a:prstClr val="black"/>
                </a:solidFill>
                <a:latin typeface="Arial" charset="0"/>
                <a:ea typeface="ＭＳ Ｐゴシック" charset="-128"/>
              </a:rPr>
              <a:t>Agile (Scrum)</a:t>
            </a:r>
          </a:p>
        </p:txBody>
      </p:sp>
    </p:spTree>
    <p:extLst>
      <p:ext uri="{BB962C8B-B14F-4D97-AF65-F5344CB8AC3E}">
        <p14:creationId xmlns:p14="http://schemas.microsoft.com/office/powerpoint/2010/main" val="2941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47955E-6 2.22222E-6 L 0.23131 -0.00371 L 0.36768 -0.0088 " pathEditMode="relative" rAng="0" ptsTypes="AAA">
                                      <p:cBhvr>
                                        <p:cTn id="6" dur="5000" fill="hold"/>
                                        <p:tgtEl>
                                          <p:spTgt spid="36"/>
                                        </p:tgtEl>
                                        <p:attrNameLst>
                                          <p:attrName>ppt_x</p:attrName>
                                          <p:attrName>ppt_y</p:attrName>
                                        </p:attrNameLst>
                                      </p:cBhvr>
                                      <p:rCtr x="18377" y="-440"/>
                                    </p:animMotion>
                                  </p:childTnLst>
                                </p:cTn>
                              </p:par>
                              <p:par>
                                <p:cTn id="7" presetID="0" presetClass="path" presetSubtype="0" accel="50000" decel="50000" fill="hold" nodeType="withEffect">
                                  <p:stCondLst>
                                    <p:cond delay="2000"/>
                                  </p:stCondLst>
                                  <p:childTnLst>
                                    <p:animMotion origin="layout" path="M -4.71477E-6 -0.00764 L 0.15408 -0.00764 L 0.35544 0.00671 " pathEditMode="relative" rAng="0" ptsTypes="AAA">
                                      <p:cBhvr>
                                        <p:cTn id="8" dur="4900" fill="hold"/>
                                        <p:tgtEl>
                                          <p:spTgt spid="40"/>
                                        </p:tgtEl>
                                        <p:attrNameLst>
                                          <p:attrName>ppt_x</p:attrName>
                                          <p:attrName>ppt_y</p:attrName>
                                        </p:attrNameLst>
                                      </p:cBhvr>
                                      <p:rCtr x="17765" y="718"/>
                                    </p:animMotion>
                                  </p:childTnLst>
                                </p:cTn>
                              </p:par>
                              <p:par>
                                <p:cTn id="9" presetID="0" presetClass="path" presetSubtype="0" accel="50000" decel="50000" fill="hold" nodeType="withEffect">
                                  <p:stCondLst>
                                    <p:cond delay="4000"/>
                                  </p:stCondLst>
                                  <p:childTnLst>
                                    <p:animMotion origin="layout" path="M 3.68586E-6 0.00046 L 0.17621 -0.35486 L 0.38395 -0.03079 " pathEditMode="relative" rAng="0" ptsTypes="AAA">
                                      <p:cBhvr>
                                        <p:cTn id="10" dur="5000" fill="hold"/>
                                        <p:tgtEl>
                                          <p:spTgt spid="44"/>
                                        </p:tgtEl>
                                        <p:attrNameLst>
                                          <p:attrName>ppt_x</p:attrName>
                                          <p:attrName>ppt_y</p:attrName>
                                        </p:attrNameLst>
                                      </p:cBhvr>
                                      <p:rCtr x="19198" y="-1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53C8-ECBE-4083-B192-8555EB6EEA86}"/>
              </a:ext>
            </a:extLst>
          </p:cNvPr>
          <p:cNvSpPr>
            <a:spLocks noGrp="1"/>
          </p:cNvSpPr>
          <p:nvPr>
            <p:ph type="title"/>
          </p:nvPr>
        </p:nvSpPr>
        <p:spPr/>
        <p:txBody>
          <a:bodyPr>
            <a:normAutofit fontScale="90000"/>
          </a:bodyPr>
          <a:lstStyle/>
          <a:p>
            <a:r>
              <a:rPr lang="en-US" sz="3600" dirty="0"/>
              <a:t>Baseball Management For Basketball Teams</a:t>
            </a:r>
          </a:p>
        </p:txBody>
      </p:sp>
      <p:sp>
        <p:nvSpPr>
          <p:cNvPr id="3" name="Content Placeholder 2">
            <a:extLst>
              <a:ext uri="{FF2B5EF4-FFF2-40B4-BE49-F238E27FC236}">
                <a16:creationId xmlns:a16="http://schemas.microsoft.com/office/drawing/2014/main" id="{E651778E-8ABC-4B7A-A63D-834498B803E0}"/>
              </a:ext>
            </a:extLst>
          </p:cNvPr>
          <p:cNvSpPr>
            <a:spLocks noGrp="1"/>
          </p:cNvSpPr>
          <p:nvPr>
            <p:ph idx="1"/>
          </p:nvPr>
        </p:nvSpPr>
        <p:spPr>
          <a:xfrm>
            <a:off x="1522414" y="1905000"/>
            <a:ext cx="9524998" cy="4495800"/>
          </a:xfrm>
        </p:spPr>
        <p:txBody>
          <a:bodyPr>
            <a:normAutofit/>
          </a:bodyPr>
          <a:lstStyle/>
          <a:p>
            <a:r>
              <a:rPr lang="en-US" sz="3200" dirty="0"/>
              <a:t>We have moved to a more team based culture (Agile).</a:t>
            </a:r>
          </a:p>
          <a:p>
            <a:r>
              <a:rPr lang="en-US" sz="3200" dirty="0"/>
              <a:t>Unfortunately our management practices are individual based.</a:t>
            </a:r>
          </a:p>
          <a:p>
            <a:r>
              <a:rPr lang="en-US" sz="3200" dirty="0"/>
              <a:t>Hiring, Rewarding, Recognizing, Firing, Promoting etc. are all centered around the quest for “Super Chickens”.</a:t>
            </a:r>
          </a:p>
          <a:p>
            <a:r>
              <a:rPr lang="en-US" sz="3200" dirty="0"/>
              <a:t>Successful team based culture requires team based management.</a:t>
            </a:r>
          </a:p>
          <a:p>
            <a:pPr marL="0" indent="0">
              <a:buNone/>
            </a:pPr>
            <a:endParaRPr lang="en-US" sz="3200" dirty="0"/>
          </a:p>
        </p:txBody>
      </p:sp>
    </p:spTree>
    <p:extLst>
      <p:ext uri="{BB962C8B-B14F-4D97-AF65-F5344CB8AC3E}">
        <p14:creationId xmlns:p14="http://schemas.microsoft.com/office/powerpoint/2010/main" val="9415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728" y="5867400"/>
            <a:ext cx="9677400" cy="1066800"/>
          </a:xfrm>
        </p:spPr>
        <p:txBody>
          <a:bodyPr/>
          <a:lstStyle/>
          <a:p>
            <a:pPr fontAlgn="base"/>
            <a:r>
              <a:rPr lang="en-US" dirty="0"/>
              <a:t>Management, Leadership, Teamwork and High Performing Teams</a:t>
            </a:r>
            <a:endParaRPr lang="en-US" sz="4800" b="1" dirty="0"/>
          </a:p>
        </p:txBody>
      </p:sp>
      <p:pic>
        <p:nvPicPr>
          <p:cNvPr id="1028" name="Picture 4" descr="https://dailytrojan.com/wp-content/uploads/2014/03/Aaron_Hill_on_July_22_2013-1024x768.jpg">
            <a:extLst>
              <a:ext uri="{FF2B5EF4-FFF2-40B4-BE49-F238E27FC236}">
                <a16:creationId xmlns:a16="http://schemas.microsoft.com/office/drawing/2014/main" id="{FE5DFAF0-55F1-4CB2-8BF9-16C47967CF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7628" y="924108"/>
            <a:ext cx="3657600" cy="27334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sketball">
            <a:extLst>
              <a:ext uri="{FF2B5EF4-FFF2-40B4-BE49-F238E27FC236}">
                <a16:creationId xmlns:a16="http://schemas.microsoft.com/office/drawing/2014/main" id="{25BCBB15-461F-4734-B2BF-2B0A68EF2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61" y="904692"/>
            <a:ext cx="42159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ootball">
            <a:extLst>
              <a:ext uri="{FF2B5EF4-FFF2-40B4-BE49-F238E27FC236}">
                <a16:creationId xmlns:a16="http://schemas.microsoft.com/office/drawing/2014/main" id="{33D236EF-FFEE-4B98-A356-8E45DBC3E6B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007" r="16751"/>
          <a:stretch/>
        </p:blipFill>
        <p:spPr bwMode="auto">
          <a:xfrm>
            <a:off x="8456612" y="914400"/>
            <a:ext cx="3559099" cy="273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0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0D87-03DC-4F62-9384-568DBEC82452}"/>
              </a:ext>
            </a:extLst>
          </p:cNvPr>
          <p:cNvSpPr>
            <a:spLocks noGrp="1"/>
          </p:cNvSpPr>
          <p:nvPr>
            <p:ph type="title"/>
          </p:nvPr>
        </p:nvSpPr>
        <p:spPr>
          <a:xfrm>
            <a:off x="1522414" y="274638"/>
            <a:ext cx="9829798" cy="1020762"/>
          </a:xfrm>
        </p:spPr>
        <p:txBody>
          <a:bodyPr>
            <a:noAutofit/>
          </a:bodyPr>
          <a:lstStyle/>
          <a:p>
            <a:r>
              <a:rPr lang="en-US" sz="3600" dirty="0"/>
              <a:t>Infatuation With Individual Brilliance</a:t>
            </a:r>
          </a:p>
        </p:txBody>
      </p:sp>
      <p:pic>
        <p:nvPicPr>
          <p:cNvPr id="1026" name="Picture 2" descr="Related image">
            <a:extLst>
              <a:ext uri="{FF2B5EF4-FFF2-40B4-BE49-F238E27FC236}">
                <a16:creationId xmlns:a16="http://schemas.microsoft.com/office/drawing/2014/main" id="{CD5B68F0-EDF1-4597-94DF-E200B8071A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012" y="1590522"/>
            <a:ext cx="2400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ittle league">
            <a:extLst>
              <a:ext uri="{FF2B5EF4-FFF2-40B4-BE49-F238E27FC236}">
                <a16:creationId xmlns:a16="http://schemas.microsoft.com/office/drawing/2014/main" id="{3CF2C653-BA4A-4283-BFF5-F05BF164A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012" y="1571472"/>
            <a:ext cx="3657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usic scholarships">
            <a:extLst>
              <a:ext uri="{FF2B5EF4-FFF2-40B4-BE49-F238E27FC236}">
                <a16:creationId xmlns:a16="http://schemas.microsoft.com/office/drawing/2014/main" id="{3C1A3DF5-03DF-4616-B570-7D859401B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2" y="4114800"/>
            <a:ext cx="6324600" cy="223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2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ed image">
            <a:extLst>
              <a:ext uri="{FF2B5EF4-FFF2-40B4-BE49-F238E27FC236}">
                <a16:creationId xmlns:a16="http://schemas.microsoft.com/office/drawing/2014/main" id="{21C4C1CF-E8DE-4439-8F6C-87EF0172D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533400"/>
            <a:ext cx="8991600" cy="571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1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eBron James">
            <a:extLst>
              <a:ext uri="{FF2B5EF4-FFF2-40B4-BE49-F238E27FC236}">
                <a16:creationId xmlns:a16="http://schemas.microsoft.com/office/drawing/2014/main" id="{E935A93A-C974-40ED-B5A0-1F9DDB37D0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6012" y="381000"/>
            <a:ext cx="44577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1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ABB26F-B0FA-4F66-AA29-01A298C6B4E1}"/>
              </a:ext>
            </a:extLst>
          </p:cNvPr>
          <p:cNvSpPr txBox="1">
            <a:spLocks/>
          </p:cNvSpPr>
          <p:nvPr/>
        </p:nvSpPr>
        <p:spPr>
          <a:xfrm>
            <a:off x="1141412" y="990600"/>
            <a:ext cx="10287000" cy="56388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nSpc>
                <a:spcPct val="100000"/>
              </a:lnSpc>
            </a:pPr>
            <a:r>
              <a:rPr lang="en-US" sz="3200" dirty="0"/>
              <a:t>How many folks work on/with agile teams?</a:t>
            </a:r>
          </a:p>
          <a:p>
            <a:pPr>
              <a:lnSpc>
                <a:spcPct val="100000"/>
              </a:lnSpc>
            </a:pPr>
            <a:r>
              <a:rPr lang="en-US" sz="3200" dirty="0"/>
              <a:t>How many folks have individual performance goals?</a:t>
            </a:r>
          </a:p>
          <a:p>
            <a:pPr>
              <a:lnSpc>
                <a:spcPct val="100000"/>
              </a:lnSpc>
            </a:pPr>
            <a:r>
              <a:rPr lang="en-US" sz="3200" dirty="0"/>
              <a:t>Whose organization hands out “All-Star” or “MVP” type awards?</a:t>
            </a:r>
          </a:p>
          <a:p>
            <a:pPr>
              <a:lnSpc>
                <a:spcPct val="100000"/>
              </a:lnSpc>
            </a:pPr>
            <a:r>
              <a:rPr lang="en-US" sz="3200" dirty="0"/>
              <a:t>Are “Heroes” rewarded/recognized/revered?</a:t>
            </a:r>
          </a:p>
          <a:p>
            <a:pPr>
              <a:lnSpc>
                <a:spcPct val="100000"/>
              </a:lnSpc>
            </a:pPr>
            <a:r>
              <a:rPr lang="en-US" sz="3200" dirty="0"/>
              <a:t>What are majority of your interview questions focused on (Technical Ability or Culture Fit)? </a:t>
            </a:r>
          </a:p>
          <a:p>
            <a:pPr>
              <a:lnSpc>
                <a:spcPct val="100000"/>
              </a:lnSpc>
            </a:pPr>
            <a:r>
              <a:rPr lang="en-US" sz="3200" dirty="0"/>
              <a:t>Who gets promoted?</a:t>
            </a:r>
          </a:p>
        </p:txBody>
      </p:sp>
    </p:spTree>
    <p:extLst>
      <p:ext uri="{BB962C8B-B14F-4D97-AF65-F5344CB8AC3E}">
        <p14:creationId xmlns:p14="http://schemas.microsoft.com/office/powerpoint/2010/main" val="396357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E5916-6DCC-4809-B6AB-1E12A574265A}"/>
              </a:ext>
            </a:extLst>
          </p:cNvPr>
          <p:cNvSpPr txBox="1"/>
          <p:nvPr/>
        </p:nvSpPr>
        <p:spPr>
          <a:xfrm>
            <a:off x="2284412" y="304800"/>
            <a:ext cx="7924800" cy="6075509"/>
          </a:xfrm>
          <a:prstGeom prst="rect">
            <a:avLst/>
          </a:prstGeom>
          <a:noFill/>
        </p:spPr>
        <p:txBody>
          <a:bodyPr wrap="square" rtlCol="0">
            <a:spAutoFit/>
          </a:bodyPr>
          <a:lstStyle/>
          <a:p>
            <a:pPr algn="ctr">
              <a:lnSpc>
                <a:spcPct val="90000"/>
              </a:lnSpc>
            </a:pPr>
            <a:r>
              <a:rPr lang="en-US" sz="4800" dirty="0"/>
              <a:t>We Have</a:t>
            </a:r>
          </a:p>
          <a:p>
            <a:pPr algn="ctr">
              <a:lnSpc>
                <a:spcPct val="90000"/>
              </a:lnSpc>
            </a:pPr>
            <a:r>
              <a:rPr lang="en-US" sz="4800" dirty="0"/>
              <a:t>Designed</a:t>
            </a:r>
          </a:p>
          <a:p>
            <a:pPr algn="ctr">
              <a:lnSpc>
                <a:spcPct val="90000"/>
              </a:lnSpc>
            </a:pPr>
            <a:r>
              <a:rPr lang="en-US" sz="4800" dirty="0"/>
              <a:t>Management Practices </a:t>
            </a:r>
          </a:p>
          <a:p>
            <a:pPr algn="ctr">
              <a:lnSpc>
                <a:spcPct val="90000"/>
              </a:lnSpc>
            </a:pPr>
            <a:r>
              <a:rPr lang="en-US" sz="4800" dirty="0"/>
              <a:t>And </a:t>
            </a:r>
          </a:p>
          <a:p>
            <a:pPr algn="ctr">
              <a:lnSpc>
                <a:spcPct val="90000"/>
              </a:lnSpc>
            </a:pPr>
            <a:r>
              <a:rPr lang="en-US" sz="4800" dirty="0"/>
              <a:t>Social Constructs</a:t>
            </a:r>
          </a:p>
          <a:p>
            <a:pPr algn="ctr">
              <a:lnSpc>
                <a:spcPct val="90000"/>
              </a:lnSpc>
            </a:pPr>
            <a:r>
              <a:rPr lang="en-US" sz="4800" dirty="0"/>
              <a:t>That Encourage</a:t>
            </a:r>
          </a:p>
          <a:p>
            <a:pPr algn="ctr">
              <a:lnSpc>
                <a:spcPct val="90000"/>
              </a:lnSpc>
            </a:pPr>
            <a:r>
              <a:rPr lang="en-US" sz="4800" dirty="0"/>
              <a:t>People To </a:t>
            </a:r>
          </a:p>
          <a:p>
            <a:pPr algn="ctr">
              <a:lnSpc>
                <a:spcPct val="90000"/>
              </a:lnSpc>
            </a:pPr>
            <a:r>
              <a:rPr lang="en-US" sz="4800" dirty="0"/>
              <a:t>Act Like</a:t>
            </a:r>
          </a:p>
          <a:p>
            <a:pPr algn="ctr">
              <a:lnSpc>
                <a:spcPct val="90000"/>
              </a:lnSpc>
            </a:pPr>
            <a:r>
              <a:rPr lang="en-US" sz="4800" dirty="0"/>
              <a:t>Super Chickens</a:t>
            </a:r>
          </a:p>
        </p:txBody>
      </p:sp>
    </p:spTree>
    <p:extLst>
      <p:ext uri="{BB962C8B-B14F-4D97-AF65-F5344CB8AC3E}">
        <p14:creationId xmlns:p14="http://schemas.microsoft.com/office/powerpoint/2010/main" val="192705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808349-CDD4-4BA3-8306-69F36077BE24}"/>
              </a:ext>
            </a:extLst>
          </p:cNvPr>
          <p:cNvSpPr>
            <a:spLocks noGrp="1"/>
          </p:cNvSpPr>
          <p:nvPr>
            <p:ph type="title"/>
          </p:nvPr>
        </p:nvSpPr>
        <p:spPr/>
        <p:txBody>
          <a:bodyPr>
            <a:normAutofit/>
          </a:bodyPr>
          <a:lstStyle/>
          <a:p>
            <a:r>
              <a:rPr lang="en-US" sz="3600" dirty="0"/>
              <a:t>Managing High-Performing Teams</a:t>
            </a:r>
          </a:p>
        </p:txBody>
      </p:sp>
      <p:sp>
        <p:nvSpPr>
          <p:cNvPr id="9" name="Content Placeholder 8">
            <a:extLst>
              <a:ext uri="{FF2B5EF4-FFF2-40B4-BE49-F238E27FC236}">
                <a16:creationId xmlns:a16="http://schemas.microsoft.com/office/drawing/2014/main" id="{C2FAA46D-AF6E-494B-90B6-5139E33C1F71}"/>
              </a:ext>
            </a:extLst>
          </p:cNvPr>
          <p:cNvSpPr>
            <a:spLocks noGrp="1"/>
          </p:cNvSpPr>
          <p:nvPr>
            <p:ph idx="1"/>
          </p:nvPr>
        </p:nvSpPr>
        <p:spPr>
          <a:xfrm>
            <a:off x="1522414" y="1905000"/>
            <a:ext cx="9448798" cy="4724400"/>
          </a:xfrm>
        </p:spPr>
        <p:txBody>
          <a:bodyPr>
            <a:normAutofit lnSpcReduction="10000"/>
          </a:bodyPr>
          <a:lstStyle/>
          <a:p>
            <a:r>
              <a:rPr lang="en-US" sz="3200" dirty="0"/>
              <a:t>Manage Agile Teams Like Basketball Teams – Placing Team Performance Over Individual Performance.</a:t>
            </a:r>
          </a:p>
          <a:p>
            <a:r>
              <a:rPr lang="en-US" sz="3200" dirty="0"/>
              <a:t>Abolish Individual Awards.</a:t>
            </a:r>
          </a:p>
          <a:p>
            <a:r>
              <a:rPr lang="en-US" sz="3200" dirty="0"/>
              <a:t>Set Team Goals (and only team goals).</a:t>
            </a:r>
          </a:p>
          <a:p>
            <a:r>
              <a:rPr lang="en-US" sz="3200" dirty="0"/>
              <a:t>Hire /Promote Team Players, not “Super Chickens”.</a:t>
            </a:r>
          </a:p>
          <a:p>
            <a:r>
              <a:rPr lang="en-US" sz="3200" dirty="0"/>
              <a:t>Promote Social Interaction Through Team Activities, Synchronized Breaks, Open Floor Plans.</a:t>
            </a:r>
          </a:p>
          <a:p>
            <a:r>
              <a:rPr lang="en-US" sz="3200" dirty="0"/>
              <a:t>Safety, Vulnerability, Direction.</a:t>
            </a:r>
          </a:p>
        </p:txBody>
      </p:sp>
    </p:spTree>
    <p:extLst>
      <p:ext uri="{BB962C8B-B14F-4D97-AF65-F5344CB8AC3E}">
        <p14:creationId xmlns:p14="http://schemas.microsoft.com/office/powerpoint/2010/main" val="185833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8FE2-1EDE-4F7F-A11C-A27837D5E6F3}"/>
              </a:ext>
            </a:extLst>
          </p:cNvPr>
          <p:cNvSpPr>
            <a:spLocks noGrp="1"/>
          </p:cNvSpPr>
          <p:nvPr>
            <p:ph type="title"/>
          </p:nvPr>
        </p:nvSpPr>
        <p:spPr/>
        <p:txBody>
          <a:bodyPr>
            <a:normAutofit/>
          </a:bodyPr>
          <a:lstStyle/>
          <a:p>
            <a:r>
              <a:rPr lang="en-US" sz="4000" dirty="0"/>
              <a:t>The Culture Code – Daniel Coyle</a:t>
            </a:r>
          </a:p>
        </p:txBody>
      </p:sp>
      <p:sp>
        <p:nvSpPr>
          <p:cNvPr id="3" name="Content Placeholder 2">
            <a:extLst>
              <a:ext uri="{FF2B5EF4-FFF2-40B4-BE49-F238E27FC236}">
                <a16:creationId xmlns:a16="http://schemas.microsoft.com/office/drawing/2014/main" id="{97AFA3B7-1290-4BD2-8BAA-E40FDDB2399E}"/>
              </a:ext>
            </a:extLst>
          </p:cNvPr>
          <p:cNvSpPr>
            <a:spLocks noGrp="1"/>
          </p:cNvSpPr>
          <p:nvPr>
            <p:ph idx="1"/>
          </p:nvPr>
        </p:nvSpPr>
        <p:spPr>
          <a:xfrm>
            <a:off x="1522414" y="1905000"/>
            <a:ext cx="10058398" cy="4267200"/>
          </a:xfrm>
        </p:spPr>
        <p:txBody>
          <a:bodyPr>
            <a:normAutofit/>
          </a:bodyPr>
          <a:lstStyle/>
          <a:p>
            <a:r>
              <a:rPr lang="en-US" sz="3600" dirty="0"/>
              <a:t>The Three Rules of High Performing Organization -</a:t>
            </a:r>
          </a:p>
          <a:p>
            <a:pPr lvl="2"/>
            <a:r>
              <a:rPr lang="en-US" sz="2800" u="sng" dirty="0">
                <a:solidFill>
                  <a:schemeClr val="accent4">
                    <a:lumMod val="40000"/>
                    <a:lumOff val="60000"/>
                  </a:schemeClr>
                </a:solidFill>
              </a:rPr>
              <a:t>Safety</a:t>
            </a:r>
            <a:r>
              <a:rPr lang="en-US" sz="2800" dirty="0">
                <a:solidFill>
                  <a:schemeClr val="accent4">
                    <a:lumMod val="40000"/>
                    <a:lumOff val="60000"/>
                  </a:schemeClr>
                </a:solidFill>
              </a:rPr>
              <a:t> – Everyone feels safe to voice opinions and disagree.</a:t>
            </a:r>
          </a:p>
          <a:p>
            <a:pPr lvl="2"/>
            <a:r>
              <a:rPr lang="en-US" sz="2800" u="sng" dirty="0">
                <a:solidFill>
                  <a:schemeClr val="accent4">
                    <a:lumMod val="40000"/>
                    <a:lumOff val="60000"/>
                  </a:schemeClr>
                </a:solidFill>
              </a:rPr>
              <a:t>Vulnerability</a:t>
            </a:r>
            <a:r>
              <a:rPr lang="en-US" sz="2800" dirty="0">
                <a:solidFill>
                  <a:schemeClr val="accent4">
                    <a:lumMod val="40000"/>
                    <a:lumOff val="60000"/>
                  </a:schemeClr>
                </a:solidFill>
              </a:rPr>
              <a:t> – Everyone feels comfortable to say “I don’t know” or “I cannot accomplish this” or “I messed this up”.</a:t>
            </a:r>
          </a:p>
          <a:p>
            <a:pPr lvl="2"/>
            <a:r>
              <a:rPr lang="en-US" sz="2800" u="sng" dirty="0">
                <a:solidFill>
                  <a:schemeClr val="accent4">
                    <a:lumMod val="40000"/>
                    <a:lumOff val="60000"/>
                  </a:schemeClr>
                </a:solidFill>
              </a:rPr>
              <a:t>Direction</a:t>
            </a:r>
            <a:r>
              <a:rPr lang="en-US" sz="2800" dirty="0">
                <a:solidFill>
                  <a:schemeClr val="accent4">
                    <a:lumMod val="40000"/>
                    <a:lumOff val="60000"/>
                  </a:schemeClr>
                </a:solidFill>
              </a:rPr>
              <a:t> – They have a combined clear team/organizational goal and understand the “Why”.</a:t>
            </a:r>
          </a:p>
          <a:p>
            <a:r>
              <a:rPr lang="en-US" sz="3400" dirty="0"/>
              <a:t>Google’s Project Aristotle Found The Same Results.</a:t>
            </a:r>
          </a:p>
        </p:txBody>
      </p:sp>
    </p:spTree>
    <p:extLst>
      <p:ext uri="{BB962C8B-B14F-4D97-AF65-F5344CB8AC3E}">
        <p14:creationId xmlns:p14="http://schemas.microsoft.com/office/powerpoint/2010/main" val="345663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F31D-3E29-4394-9A2E-000213EE7AB7}"/>
              </a:ext>
            </a:extLst>
          </p:cNvPr>
          <p:cNvSpPr>
            <a:spLocks noGrp="1"/>
          </p:cNvSpPr>
          <p:nvPr>
            <p:ph type="title"/>
          </p:nvPr>
        </p:nvSpPr>
        <p:spPr/>
        <p:txBody>
          <a:bodyPr>
            <a:normAutofit/>
          </a:bodyPr>
          <a:lstStyle/>
          <a:p>
            <a:r>
              <a:rPr lang="en-US" sz="3600" dirty="0"/>
              <a:t>Redefining Superstars</a:t>
            </a:r>
          </a:p>
        </p:txBody>
      </p:sp>
      <p:pic>
        <p:nvPicPr>
          <p:cNvPr id="3076" name="Picture 4" descr="Related image">
            <a:extLst>
              <a:ext uri="{FF2B5EF4-FFF2-40B4-BE49-F238E27FC236}">
                <a16:creationId xmlns:a16="http://schemas.microsoft.com/office/drawing/2014/main" id="{47A9CDEA-773C-4F2F-89E6-505A3F2D0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752600"/>
            <a:ext cx="6540291"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61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AC36E-97C5-40B0-A682-8A4789F32138}"/>
              </a:ext>
            </a:extLst>
          </p:cNvPr>
          <p:cNvPicPr>
            <a:picLocks noChangeAspect="1"/>
          </p:cNvPicPr>
          <p:nvPr/>
        </p:nvPicPr>
        <p:blipFill>
          <a:blip r:embed="rId2"/>
          <a:stretch>
            <a:fillRect/>
          </a:stretch>
        </p:blipFill>
        <p:spPr>
          <a:xfrm>
            <a:off x="153493" y="228600"/>
            <a:ext cx="11808319" cy="6361196"/>
          </a:xfrm>
          <a:prstGeom prst="rect">
            <a:avLst/>
          </a:prstGeom>
        </p:spPr>
      </p:pic>
      <p:cxnSp>
        <p:nvCxnSpPr>
          <p:cNvPr id="6" name="Straight Connector 5">
            <a:extLst>
              <a:ext uri="{FF2B5EF4-FFF2-40B4-BE49-F238E27FC236}">
                <a16:creationId xmlns:a16="http://schemas.microsoft.com/office/drawing/2014/main" id="{55489719-B69D-4077-B9C6-1639D11A3E60}"/>
              </a:ext>
            </a:extLst>
          </p:cNvPr>
          <p:cNvCxnSpPr>
            <a:cxnSpLocks/>
          </p:cNvCxnSpPr>
          <p:nvPr/>
        </p:nvCxnSpPr>
        <p:spPr>
          <a:xfrm>
            <a:off x="608012" y="2637504"/>
            <a:ext cx="11277600" cy="0"/>
          </a:xfrm>
          <a:prstGeom prst="line">
            <a:avLst/>
          </a:prstGeom>
          <a:ln>
            <a:solidFill>
              <a:schemeClr val="accent5"/>
            </a:solidFill>
            <a:tailEnd type="non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7F52A927-36B3-4ED2-994D-2B1DF25AE9CF}"/>
              </a:ext>
            </a:extLst>
          </p:cNvPr>
          <p:cNvSpPr txBox="1"/>
          <p:nvPr/>
        </p:nvSpPr>
        <p:spPr>
          <a:xfrm>
            <a:off x="11244705" y="2362200"/>
            <a:ext cx="1066799" cy="341632"/>
          </a:xfrm>
          <a:prstGeom prst="rect">
            <a:avLst/>
          </a:prstGeom>
          <a:noFill/>
        </p:spPr>
        <p:txBody>
          <a:bodyPr wrap="square" rtlCol="0">
            <a:spAutoFit/>
          </a:bodyPr>
          <a:lstStyle/>
          <a:p>
            <a:pPr>
              <a:lnSpc>
                <a:spcPct val="90000"/>
              </a:lnSpc>
            </a:pPr>
            <a:r>
              <a:rPr lang="en-US" b="1" dirty="0">
                <a:solidFill>
                  <a:schemeClr val="accent1">
                    <a:lumMod val="75000"/>
                  </a:schemeClr>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143262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usatftw.files.wordpress.com/2018/02/2017cap.png?w=1000&amp;h=538">
            <a:extLst>
              <a:ext uri="{FF2B5EF4-FFF2-40B4-BE49-F238E27FC236}">
                <a16:creationId xmlns:a16="http://schemas.microsoft.com/office/drawing/2014/main" id="{7BEA96DC-F7CD-4C7F-9411-BC59293A6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84" y="381000"/>
            <a:ext cx="11472491" cy="6172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A6948CAF-6C58-4482-9478-5E375C1725CC}"/>
              </a:ext>
            </a:extLst>
          </p:cNvPr>
          <p:cNvCxnSpPr>
            <a:cxnSpLocks/>
          </p:cNvCxnSpPr>
          <p:nvPr/>
        </p:nvCxnSpPr>
        <p:spPr>
          <a:xfrm>
            <a:off x="912812" y="2819400"/>
            <a:ext cx="10896600" cy="0"/>
          </a:xfrm>
          <a:prstGeom prst="line">
            <a:avLst/>
          </a:prstGeom>
          <a:ln>
            <a:solidFill>
              <a:schemeClr val="accent5"/>
            </a:solidFill>
            <a:tailEnd type="none"/>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03D04857-F623-47A3-8E99-648D8D2AD9CA}"/>
              </a:ext>
            </a:extLst>
          </p:cNvPr>
          <p:cNvSpPr txBox="1"/>
          <p:nvPr/>
        </p:nvSpPr>
        <p:spPr>
          <a:xfrm>
            <a:off x="11158424" y="2514600"/>
            <a:ext cx="1066799" cy="341632"/>
          </a:xfrm>
          <a:prstGeom prst="rect">
            <a:avLst/>
          </a:prstGeom>
          <a:noFill/>
        </p:spPr>
        <p:txBody>
          <a:bodyPr wrap="square" rtlCol="0">
            <a:spAutoFit/>
          </a:bodyPr>
          <a:lstStyle/>
          <a:p>
            <a:pPr>
              <a:lnSpc>
                <a:spcPct val="90000"/>
              </a:lnSpc>
            </a:pPr>
            <a:r>
              <a:rPr lang="en-US" b="1" dirty="0">
                <a:solidFill>
                  <a:schemeClr val="accent1">
                    <a:lumMod val="75000"/>
                  </a:schemeClr>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427768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Chickens!</a:t>
            </a:r>
          </a:p>
        </p:txBody>
      </p:sp>
      <p:sp>
        <p:nvSpPr>
          <p:cNvPr id="4" name="Content Placeholder 2">
            <a:extLst>
              <a:ext uri="{FF2B5EF4-FFF2-40B4-BE49-F238E27FC236}">
                <a16:creationId xmlns:a16="http://schemas.microsoft.com/office/drawing/2014/main" id="{3F1AB133-853B-4237-88A1-3A73C7D6DA54}"/>
              </a:ext>
            </a:extLst>
          </p:cNvPr>
          <p:cNvSpPr>
            <a:spLocks noGrp="1"/>
          </p:cNvSpPr>
          <p:nvPr>
            <p:ph idx="1"/>
          </p:nvPr>
        </p:nvSpPr>
        <p:spPr>
          <a:xfrm>
            <a:off x="1522414" y="1905000"/>
            <a:ext cx="9144000" cy="4267200"/>
          </a:xfrm>
        </p:spPr>
        <p:txBody>
          <a:bodyPr>
            <a:normAutofit/>
          </a:bodyPr>
          <a:lstStyle/>
          <a:p>
            <a:r>
              <a:rPr lang="en-US" sz="2800" dirty="0"/>
              <a:t>Dr. William M. Muir, Professor of Animal Sciences at Purdue University.</a:t>
            </a:r>
          </a:p>
          <a:p>
            <a:r>
              <a:rPr lang="en-US" sz="2800" dirty="0"/>
              <a:t>Used a farm for experimentation where hens were kept in groups of 9 hens per cage.</a:t>
            </a:r>
          </a:p>
          <a:p>
            <a:r>
              <a:rPr lang="en-US" sz="2800" dirty="0"/>
              <a:t>Two versions of the Chicken Productivity Experiment</a:t>
            </a:r>
          </a:p>
          <a:p>
            <a:pPr lvl="1"/>
            <a:r>
              <a:rPr lang="en-US" sz="2400" dirty="0"/>
              <a:t>Select the best chickens from the farm and put them together to breed “Super Chickens”</a:t>
            </a:r>
          </a:p>
          <a:p>
            <a:pPr lvl="1"/>
            <a:r>
              <a:rPr lang="en-US" sz="2400" dirty="0"/>
              <a:t>Select the best overall performing cage and keep it intact and let them breed over time.</a:t>
            </a:r>
          </a:p>
        </p:txBody>
      </p:sp>
    </p:spTree>
    <p:extLst>
      <p:ext uri="{BB962C8B-B14F-4D97-AF65-F5344CB8AC3E}">
        <p14:creationId xmlns:p14="http://schemas.microsoft.com/office/powerpoint/2010/main" val="102424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57F2DA-7AFB-41B9-A58B-1A4F2523D8AE}"/>
              </a:ext>
            </a:extLst>
          </p:cNvPr>
          <p:cNvSpPr/>
          <p:nvPr/>
        </p:nvSpPr>
        <p:spPr>
          <a:xfrm>
            <a:off x="7847012" y="761999"/>
            <a:ext cx="6092825" cy="5171737"/>
          </a:xfrm>
          <a:prstGeom prst="rect">
            <a:avLst/>
          </a:prstGeom>
        </p:spPr>
        <p:txBody>
          <a:bodyPr>
            <a:spAutoFit/>
          </a:bodyPr>
          <a:lstStyle/>
          <a:p>
            <a:pPr>
              <a:lnSpc>
                <a:spcPct val="150000"/>
              </a:lnSpc>
            </a:pPr>
            <a:r>
              <a:rPr lang="en-US" sz="3200" dirty="0">
                <a:latin typeface="PT Serif"/>
              </a:rPr>
              <a:t>2011: 8</a:t>
            </a:r>
            <a:r>
              <a:rPr lang="en-US" sz="3200" baseline="30000" dirty="0">
                <a:latin typeface="PT Serif"/>
              </a:rPr>
              <a:t>th</a:t>
            </a:r>
            <a:r>
              <a:rPr lang="en-US" sz="3200" dirty="0">
                <a:latin typeface="PT Serif"/>
              </a:rPr>
              <a:t> </a:t>
            </a:r>
          </a:p>
          <a:p>
            <a:pPr>
              <a:lnSpc>
                <a:spcPct val="150000"/>
              </a:lnSpc>
            </a:pPr>
            <a:r>
              <a:rPr lang="en-US" sz="3200" dirty="0">
                <a:latin typeface="PT Serif"/>
              </a:rPr>
              <a:t>2012: 17</a:t>
            </a:r>
            <a:r>
              <a:rPr lang="en-US" sz="3200" baseline="30000" dirty="0">
                <a:latin typeface="PT Serif"/>
              </a:rPr>
              <a:t>th</a:t>
            </a:r>
            <a:r>
              <a:rPr lang="en-US" sz="3200" dirty="0">
                <a:latin typeface="PT Serif"/>
              </a:rPr>
              <a:t> </a:t>
            </a:r>
          </a:p>
          <a:p>
            <a:pPr>
              <a:lnSpc>
                <a:spcPct val="150000"/>
              </a:lnSpc>
            </a:pPr>
            <a:r>
              <a:rPr lang="en-US" sz="3200" dirty="0">
                <a:latin typeface="PT Serif"/>
              </a:rPr>
              <a:t>2013: 5</a:t>
            </a:r>
            <a:r>
              <a:rPr lang="en-US" sz="3200" baseline="30000" dirty="0">
                <a:latin typeface="PT Serif"/>
              </a:rPr>
              <a:t>th</a:t>
            </a:r>
            <a:r>
              <a:rPr lang="en-US" sz="3200" dirty="0">
                <a:latin typeface="PT Serif"/>
              </a:rPr>
              <a:t> </a:t>
            </a:r>
          </a:p>
          <a:p>
            <a:pPr>
              <a:lnSpc>
                <a:spcPct val="150000"/>
              </a:lnSpc>
            </a:pPr>
            <a:r>
              <a:rPr lang="en-US" sz="3200" dirty="0">
                <a:latin typeface="PT Serif"/>
              </a:rPr>
              <a:t>2014: 12</a:t>
            </a:r>
            <a:r>
              <a:rPr lang="en-US" sz="3200" baseline="30000" dirty="0">
                <a:latin typeface="PT Serif"/>
              </a:rPr>
              <a:t>th</a:t>
            </a:r>
            <a:r>
              <a:rPr lang="en-US" sz="3200" dirty="0">
                <a:latin typeface="PT Serif"/>
              </a:rPr>
              <a:t> </a:t>
            </a:r>
          </a:p>
          <a:p>
            <a:pPr>
              <a:lnSpc>
                <a:spcPct val="150000"/>
              </a:lnSpc>
            </a:pPr>
            <a:r>
              <a:rPr lang="en-US" sz="3200" dirty="0">
                <a:latin typeface="PT Serif"/>
              </a:rPr>
              <a:t>2015: 14</a:t>
            </a:r>
            <a:r>
              <a:rPr lang="en-US" sz="3200" baseline="30000" dirty="0">
                <a:latin typeface="PT Serif"/>
              </a:rPr>
              <a:t>th</a:t>
            </a:r>
            <a:r>
              <a:rPr lang="en-US" sz="3200" dirty="0">
                <a:latin typeface="PT Serif"/>
              </a:rPr>
              <a:t> </a:t>
            </a:r>
          </a:p>
          <a:p>
            <a:pPr>
              <a:lnSpc>
                <a:spcPct val="150000"/>
              </a:lnSpc>
            </a:pPr>
            <a:r>
              <a:rPr lang="en-US" sz="3200" dirty="0">
                <a:latin typeface="PT Serif"/>
              </a:rPr>
              <a:t>2016: 18</a:t>
            </a:r>
            <a:r>
              <a:rPr lang="en-US" sz="3200" baseline="30000" dirty="0">
                <a:latin typeface="PT Serif"/>
              </a:rPr>
              <a:t>th</a:t>
            </a:r>
            <a:r>
              <a:rPr lang="en-US" sz="3200" dirty="0">
                <a:latin typeface="PT Serif"/>
              </a:rPr>
              <a:t> </a:t>
            </a:r>
          </a:p>
          <a:p>
            <a:pPr>
              <a:lnSpc>
                <a:spcPct val="150000"/>
              </a:lnSpc>
            </a:pPr>
            <a:r>
              <a:rPr lang="en-US" sz="3200" dirty="0">
                <a:latin typeface="PT Serif"/>
              </a:rPr>
              <a:t>2017: 20</a:t>
            </a:r>
            <a:r>
              <a:rPr lang="en-US" sz="3200" baseline="30000" dirty="0">
                <a:latin typeface="PT Serif"/>
              </a:rPr>
              <a:t>th</a:t>
            </a:r>
            <a:r>
              <a:rPr lang="en-US" sz="3200" dirty="0">
                <a:latin typeface="PT Serif"/>
              </a:rPr>
              <a:t> </a:t>
            </a:r>
            <a:endParaRPr lang="en-US" sz="3200" b="0" i="0" dirty="0">
              <a:effectLst/>
              <a:latin typeface="PT Serif"/>
            </a:endParaRPr>
          </a:p>
        </p:txBody>
      </p:sp>
      <p:pic>
        <p:nvPicPr>
          <p:cNvPr id="4098" name="Picture 2" descr="Whether it is fact that his wife, Gisele Bundchen, is worth $350 million or if it is selfless act, or speculatively he has arrangement with Patriots, Tom Brady’s acceptance of not nearly being highest paid QB in NFL affords Patriots luxury in paying his teammates to keep dynastic standard.">
            <a:extLst>
              <a:ext uri="{FF2B5EF4-FFF2-40B4-BE49-F238E27FC236}">
                <a16:creationId xmlns:a16="http://schemas.microsoft.com/office/drawing/2014/main" id="{0AF3127F-E123-48AA-8CF7-D901D0F3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909468"/>
            <a:ext cx="731745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6727-77C3-4BFE-A8BB-504BA60FF056}"/>
              </a:ext>
            </a:extLst>
          </p:cNvPr>
          <p:cNvSpPr>
            <a:spLocks noGrp="1"/>
          </p:cNvSpPr>
          <p:nvPr>
            <p:ph type="title"/>
          </p:nvPr>
        </p:nvSpPr>
        <p:spPr/>
        <p:txBody>
          <a:bodyPr>
            <a:normAutofit/>
          </a:bodyPr>
          <a:lstStyle/>
          <a:p>
            <a:r>
              <a:rPr lang="en-US" sz="3600" dirty="0"/>
              <a:t>We Have A “Brilliant Jerks” Problem</a:t>
            </a:r>
          </a:p>
        </p:txBody>
      </p:sp>
      <p:pic>
        <p:nvPicPr>
          <p:cNvPr id="4" name="Picture 3">
            <a:extLst>
              <a:ext uri="{FF2B5EF4-FFF2-40B4-BE49-F238E27FC236}">
                <a16:creationId xmlns:a16="http://schemas.microsoft.com/office/drawing/2014/main" id="{588B2B3E-BD0B-47CD-A187-F96CE2156085}"/>
              </a:ext>
            </a:extLst>
          </p:cNvPr>
          <p:cNvPicPr>
            <a:picLocks noChangeAspect="1"/>
          </p:cNvPicPr>
          <p:nvPr/>
        </p:nvPicPr>
        <p:blipFill>
          <a:blip r:embed="rId2"/>
          <a:stretch>
            <a:fillRect/>
          </a:stretch>
        </p:blipFill>
        <p:spPr>
          <a:xfrm>
            <a:off x="1617663" y="2057400"/>
            <a:ext cx="8953500" cy="4143375"/>
          </a:xfrm>
          <a:prstGeom prst="rect">
            <a:avLst/>
          </a:prstGeom>
        </p:spPr>
      </p:pic>
    </p:spTree>
    <p:extLst>
      <p:ext uri="{BB962C8B-B14F-4D97-AF65-F5344CB8AC3E}">
        <p14:creationId xmlns:p14="http://schemas.microsoft.com/office/powerpoint/2010/main" val="353054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0436-E1C0-43B2-BEB5-7598FA85C2F0}"/>
              </a:ext>
            </a:extLst>
          </p:cNvPr>
          <p:cNvSpPr>
            <a:spLocks noGrp="1"/>
          </p:cNvSpPr>
          <p:nvPr>
            <p:ph type="title"/>
          </p:nvPr>
        </p:nvSpPr>
        <p:spPr>
          <a:xfrm>
            <a:off x="1522414" y="274638"/>
            <a:ext cx="9448798" cy="1020762"/>
          </a:xfrm>
        </p:spPr>
        <p:txBody>
          <a:bodyPr>
            <a:normAutofit/>
          </a:bodyPr>
          <a:lstStyle/>
          <a:p>
            <a:r>
              <a:rPr lang="en-US" sz="3600" dirty="0"/>
              <a:t>“Super Chickens” &amp; “Brilliant Jerks”</a:t>
            </a:r>
          </a:p>
        </p:txBody>
      </p:sp>
      <p:sp>
        <p:nvSpPr>
          <p:cNvPr id="3" name="Content Placeholder 2">
            <a:extLst>
              <a:ext uri="{FF2B5EF4-FFF2-40B4-BE49-F238E27FC236}">
                <a16:creationId xmlns:a16="http://schemas.microsoft.com/office/drawing/2014/main" id="{3D6F2A43-938A-403D-887D-FEFC89576CC6}"/>
              </a:ext>
            </a:extLst>
          </p:cNvPr>
          <p:cNvSpPr>
            <a:spLocks noGrp="1"/>
          </p:cNvSpPr>
          <p:nvPr>
            <p:ph idx="1"/>
          </p:nvPr>
        </p:nvSpPr>
        <p:spPr/>
        <p:txBody>
          <a:bodyPr/>
          <a:lstStyle/>
          <a:p>
            <a:r>
              <a:rPr lang="en-US" sz="3600" dirty="0"/>
              <a:t>Safety</a:t>
            </a:r>
          </a:p>
          <a:p>
            <a:r>
              <a:rPr lang="en-US" sz="3600" dirty="0"/>
              <a:t>Vulnerability</a:t>
            </a:r>
          </a:p>
          <a:p>
            <a:r>
              <a:rPr lang="en-US" sz="3600" dirty="0"/>
              <a:t>Direction</a:t>
            </a:r>
          </a:p>
          <a:p>
            <a:endParaRPr lang="en-US" dirty="0"/>
          </a:p>
        </p:txBody>
      </p:sp>
      <p:cxnSp>
        <p:nvCxnSpPr>
          <p:cNvPr id="5" name="Straight Connector 4">
            <a:extLst>
              <a:ext uri="{FF2B5EF4-FFF2-40B4-BE49-F238E27FC236}">
                <a16:creationId xmlns:a16="http://schemas.microsoft.com/office/drawing/2014/main" id="{5BDC3E83-0262-4014-AAAF-67E8AB3DF3BD}"/>
              </a:ext>
            </a:extLst>
          </p:cNvPr>
          <p:cNvCxnSpPr/>
          <p:nvPr/>
        </p:nvCxnSpPr>
        <p:spPr>
          <a:xfrm>
            <a:off x="1598612" y="2182764"/>
            <a:ext cx="29718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0A0983-1E1C-465E-91A2-F85EB0F5CB6D}"/>
              </a:ext>
            </a:extLst>
          </p:cNvPr>
          <p:cNvCxnSpPr/>
          <p:nvPr/>
        </p:nvCxnSpPr>
        <p:spPr>
          <a:xfrm>
            <a:off x="1598612" y="2895600"/>
            <a:ext cx="29718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CCC012-91FA-4F86-BE89-FDF27E4EB649}"/>
              </a:ext>
            </a:extLst>
          </p:cNvPr>
          <p:cNvCxnSpPr/>
          <p:nvPr/>
        </p:nvCxnSpPr>
        <p:spPr>
          <a:xfrm>
            <a:off x="1620734" y="3628104"/>
            <a:ext cx="297180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3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BB9F-7AB0-454A-AFAD-C7EA1BA8BDFE}"/>
              </a:ext>
            </a:extLst>
          </p:cNvPr>
          <p:cNvSpPr>
            <a:spLocks noGrp="1"/>
          </p:cNvSpPr>
          <p:nvPr>
            <p:ph type="title"/>
          </p:nvPr>
        </p:nvSpPr>
        <p:spPr/>
        <p:txBody>
          <a:bodyPr>
            <a:normAutofit/>
          </a:bodyPr>
          <a:lstStyle/>
          <a:p>
            <a:r>
              <a:rPr lang="en-US" sz="3600" dirty="0"/>
              <a:t>MIT Sloan</a:t>
            </a:r>
          </a:p>
        </p:txBody>
      </p:sp>
      <p:sp>
        <p:nvSpPr>
          <p:cNvPr id="3" name="Content Placeholder 2">
            <a:extLst>
              <a:ext uri="{FF2B5EF4-FFF2-40B4-BE49-F238E27FC236}">
                <a16:creationId xmlns:a16="http://schemas.microsoft.com/office/drawing/2014/main" id="{256CF57F-53E2-466D-975B-8B01F15F1D27}"/>
              </a:ext>
            </a:extLst>
          </p:cNvPr>
          <p:cNvSpPr>
            <a:spLocks noGrp="1"/>
          </p:cNvSpPr>
          <p:nvPr>
            <p:ph idx="1"/>
          </p:nvPr>
        </p:nvSpPr>
        <p:spPr/>
        <p:txBody>
          <a:bodyPr>
            <a:normAutofit/>
          </a:bodyPr>
          <a:lstStyle/>
          <a:p>
            <a:r>
              <a:rPr lang="en-US" sz="3200" dirty="0"/>
              <a:t>700 Participants broken up into groups of 2 to 5 people and assigned variety of tasks.</a:t>
            </a:r>
          </a:p>
          <a:p>
            <a:r>
              <a:rPr lang="en-US" sz="3200" dirty="0"/>
              <a:t>Success had no correlation with the average IQ of the group </a:t>
            </a:r>
          </a:p>
          <a:p>
            <a:r>
              <a:rPr lang="en-US" sz="3200" dirty="0"/>
              <a:t>Success had no correlation with the maximum IQ of the group members.</a:t>
            </a:r>
          </a:p>
        </p:txBody>
      </p:sp>
    </p:spTree>
    <p:extLst>
      <p:ext uri="{BB962C8B-B14F-4D97-AF65-F5344CB8AC3E}">
        <p14:creationId xmlns:p14="http://schemas.microsoft.com/office/powerpoint/2010/main" val="186092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80B4-7CFE-4740-B5F0-FB3975011A62}"/>
              </a:ext>
            </a:extLst>
          </p:cNvPr>
          <p:cNvSpPr>
            <a:spLocks noGrp="1"/>
          </p:cNvSpPr>
          <p:nvPr>
            <p:ph type="title"/>
          </p:nvPr>
        </p:nvSpPr>
        <p:spPr/>
        <p:txBody>
          <a:bodyPr>
            <a:normAutofit/>
          </a:bodyPr>
          <a:lstStyle/>
          <a:p>
            <a:r>
              <a:rPr lang="en-US" sz="3600" dirty="0"/>
              <a:t>MIT Sloan</a:t>
            </a:r>
          </a:p>
        </p:txBody>
      </p:sp>
      <p:sp>
        <p:nvSpPr>
          <p:cNvPr id="3" name="Content Placeholder 2">
            <a:extLst>
              <a:ext uri="{FF2B5EF4-FFF2-40B4-BE49-F238E27FC236}">
                <a16:creationId xmlns:a16="http://schemas.microsoft.com/office/drawing/2014/main" id="{35952969-F913-4876-964A-BDB5FB2D76E0}"/>
              </a:ext>
            </a:extLst>
          </p:cNvPr>
          <p:cNvSpPr>
            <a:spLocks noGrp="1"/>
          </p:cNvSpPr>
          <p:nvPr>
            <p:ph idx="1"/>
          </p:nvPr>
        </p:nvSpPr>
        <p:spPr>
          <a:xfrm>
            <a:off x="1522414" y="1905000"/>
            <a:ext cx="9982198" cy="4267200"/>
          </a:xfrm>
        </p:spPr>
        <p:txBody>
          <a:bodyPr/>
          <a:lstStyle/>
          <a:p>
            <a:r>
              <a:rPr lang="en-US" sz="3600" dirty="0"/>
              <a:t>Three factors that correlated to success –</a:t>
            </a:r>
          </a:p>
          <a:p>
            <a:pPr lvl="1"/>
            <a:r>
              <a:rPr lang="en-US" sz="3200" dirty="0"/>
              <a:t>Average social sensitivity of group members</a:t>
            </a:r>
          </a:p>
          <a:p>
            <a:pPr lvl="1"/>
            <a:r>
              <a:rPr lang="en-US" sz="3200" dirty="0"/>
              <a:t>Equality in distribution of conversational turn-taking</a:t>
            </a:r>
          </a:p>
          <a:p>
            <a:pPr lvl="1"/>
            <a:r>
              <a:rPr lang="en-US" sz="3200" dirty="0"/>
              <a:t>Proportion of females in the group</a:t>
            </a:r>
          </a:p>
          <a:p>
            <a:endParaRPr lang="en-US" dirty="0"/>
          </a:p>
        </p:txBody>
      </p:sp>
    </p:spTree>
    <p:extLst>
      <p:ext uri="{BB962C8B-B14F-4D97-AF65-F5344CB8AC3E}">
        <p14:creationId xmlns:p14="http://schemas.microsoft.com/office/powerpoint/2010/main" val="287531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40DC-D732-404D-9433-B22C6B30C29B}"/>
              </a:ext>
            </a:extLst>
          </p:cNvPr>
          <p:cNvSpPr>
            <a:spLocks noGrp="1"/>
          </p:cNvSpPr>
          <p:nvPr>
            <p:ph type="title"/>
          </p:nvPr>
        </p:nvSpPr>
        <p:spPr/>
        <p:txBody>
          <a:bodyPr>
            <a:normAutofit/>
          </a:bodyPr>
          <a:lstStyle/>
          <a:p>
            <a:r>
              <a:rPr lang="en-US" sz="3600" dirty="0"/>
              <a:t>Definition Of Agile</a:t>
            </a:r>
          </a:p>
        </p:txBody>
      </p:sp>
      <p:sp>
        <p:nvSpPr>
          <p:cNvPr id="3" name="Content Placeholder 2">
            <a:extLst>
              <a:ext uri="{FF2B5EF4-FFF2-40B4-BE49-F238E27FC236}">
                <a16:creationId xmlns:a16="http://schemas.microsoft.com/office/drawing/2014/main" id="{DA537E9D-D2E1-4B11-992F-8D247D225C07}"/>
              </a:ext>
            </a:extLst>
          </p:cNvPr>
          <p:cNvSpPr>
            <a:spLocks noGrp="1"/>
          </p:cNvSpPr>
          <p:nvPr>
            <p:ph idx="1"/>
          </p:nvPr>
        </p:nvSpPr>
        <p:spPr/>
        <p:txBody>
          <a:bodyPr/>
          <a:lstStyle/>
          <a:p>
            <a:r>
              <a:rPr lang="en-US" sz="3600" dirty="0"/>
              <a:t>Work in Small Batches</a:t>
            </a:r>
          </a:p>
          <a:p>
            <a:r>
              <a:rPr lang="en-US" sz="3600" dirty="0"/>
              <a:t>Limit Work in Progress</a:t>
            </a:r>
          </a:p>
          <a:p>
            <a:r>
              <a:rPr lang="en-US" sz="3600" dirty="0"/>
              <a:t>Get Feedback</a:t>
            </a:r>
          </a:p>
          <a:p>
            <a:r>
              <a:rPr lang="en-US" sz="3600" dirty="0"/>
              <a:t>Do Not Sabotage Your Ability to Do the First Three Points</a:t>
            </a:r>
          </a:p>
          <a:p>
            <a:endParaRPr lang="en-US" dirty="0"/>
          </a:p>
        </p:txBody>
      </p:sp>
    </p:spTree>
    <p:extLst>
      <p:ext uri="{BB962C8B-B14F-4D97-AF65-F5344CB8AC3E}">
        <p14:creationId xmlns:p14="http://schemas.microsoft.com/office/powerpoint/2010/main" val="30505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CE5-09E1-4076-98BF-E33D8515C619}"/>
              </a:ext>
            </a:extLst>
          </p:cNvPr>
          <p:cNvSpPr>
            <a:spLocks noGrp="1"/>
          </p:cNvSpPr>
          <p:nvPr>
            <p:ph type="title"/>
          </p:nvPr>
        </p:nvSpPr>
        <p:spPr/>
        <p:txBody>
          <a:bodyPr>
            <a:normAutofit/>
          </a:bodyPr>
          <a:lstStyle/>
          <a:p>
            <a:r>
              <a:rPr lang="en-US" sz="3600" dirty="0"/>
              <a:t>Redefine Who Your Superstars Are</a:t>
            </a:r>
          </a:p>
        </p:txBody>
      </p:sp>
      <p:sp>
        <p:nvSpPr>
          <p:cNvPr id="3" name="Content Placeholder 2">
            <a:extLst>
              <a:ext uri="{FF2B5EF4-FFF2-40B4-BE49-F238E27FC236}">
                <a16:creationId xmlns:a16="http://schemas.microsoft.com/office/drawing/2014/main" id="{1515D9E0-DBA2-4641-A864-882F6874D63C}"/>
              </a:ext>
            </a:extLst>
          </p:cNvPr>
          <p:cNvSpPr>
            <a:spLocks noGrp="1"/>
          </p:cNvSpPr>
          <p:nvPr>
            <p:ph idx="1"/>
          </p:nvPr>
        </p:nvSpPr>
        <p:spPr/>
        <p:txBody>
          <a:bodyPr>
            <a:normAutofit/>
          </a:bodyPr>
          <a:lstStyle/>
          <a:p>
            <a:r>
              <a:rPr lang="en-US" sz="3200" dirty="0"/>
              <a:t>Folks who propel the team, as a whole, forward.</a:t>
            </a:r>
          </a:p>
          <a:p>
            <a:r>
              <a:rPr lang="en-US" sz="3200" dirty="0"/>
              <a:t>Team members that make everyone else’s life easier (without sacrificing their own).</a:t>
            </a:r>
          </a:p>
          <a:p>
            <a:r>
              <a:rPr lang="en-US" sz="3200" dirty="0"/>
              <a:t>Folks who promote high performing team characteristics -</a:t>
            </a:r>
          </a:p>
          <a:p>
            <a:pPr lvl="1"/>
            <a:r>
              <a:rPr lang="en-US" sz="2800" dirty="0"/>
              <a:t>Safety</a:t>
            </a:r>
          </a:p>
          <a:p>
            <a:pPr lvl="1"/>
            <a:r>
              <a:rPr lang="en-US" sz="2800" dirty="0"/>
              <a:t>Vulnerability</a:t>
            </a:r>
          </a:p>
          <a:p>
            <a:pPr lvl="1"/>
            <a:r>
              <a:rPr lang="en-US" sz="2800" dirty="0"/>
              <a:t>Direction</a:t>
            </a:r>
          </a:p>
        </p:txBody>
      </p:sp>
    </p:spTree>
    <p:extLst>
      <p:ext uri="{BB962C8B-B14F-4D97-AF65-F5344CB8AC3E}">
        <p14:creationId xmlns:p14="http://schemas.microsoft.com/office/powerpoint/2010/main" val="165156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AA4F-CD81-40F7-9E70-9A3E5EE939C5}"/>
              </a:ext>
            </a:extLst>
          </p:cNvPr>
          <p:cNvSpPr>
            <a:spLocks noGrp="1"/>
          </p:cNvSpPr>
          <p:nvPr>
            <p:ph type="title"/>
          </p:nvPr>
        </p:nvSpPr>
        <p:spPr/>
        <p:txBody>
          <a:bodyPr>
            <a:normAutofit/>
          </a:bodyPr>
          <a:lstStyle/>
          <a:p>
            <a:r>
              <a:rPr lang="en-US" sz="3600" dirty="0"/>
              <a:t>2008 USA Men’s Basketball Team</a:t>
            </a:r>
          </a:p>
        </p:txBody>
      </p:sp>
      <p:sp>
        <p:nvSpPr>
          <p:cNvPr id="3" name="Content Placeholder 2">
            <a:extLst>
              <a:ext uri="{FF2B5EF4-FFF2-40B4-BE49-F238E27FC236}">
                <a16:creationId xmlns:a16="http://schemas.microsoft.com/office/drawing/2014/main" id="{AE57E27D-406A-44A9-8220-97376D8FFD38}"/>
              </a:ext>
            </a:extLst>
          </p:cNvPr>
          <p:cNvSpPr>
            <a:spLocks noGrp="1"/>
          </p:cNvSpPr>
          <p:nvPr>
            <p:ph idx="1"/>
          </p:nvPr>
        </p:nvSpPr>
        <p:spPr/>
        <p:txBody>
          <a:bodyPr/>
          <a:lstStyle/>
          <a:p>
            <a:r>
              <a:rPr lang="en-US" sz="2800" dirty="0"/>
              <a:t>Coach Larry Brown was replaced by Duke's Mike Krzyzewski.</a:t>
            </a:r>
          </a:p>
          <a:p>
            <a:pPr lvl="1"/>
            <a:r>
              <a:rPr lang="en-US" sz="2400" dirty="0"/>
              <a:t>“</a:t>
            </a:r>
            <a:r>
              <a:rPr lang="en-US" sz="2400" i="1" dirty="0"/>
              <a:t>Truth be told, that's probably why nine guys decided that they didn't want to go do the (2004) Olympics.“ </a:t>
            </a:r>
          </a:p>
          <a:p>
            <a:pPr lvl="3"/>
            <a:r>
              <a:rPr lang="en-US" i="1" dirty="0"/>
              <a:t>NBC Sports' Bill Leopold and Ben Teitelbaum</a:t>
            </a:r>
            <a:endParaRPr lang="en-US" dirty="0"/>
          </a:p>
          <a:p>
            <a:r>
              <a:rPr lang="en-US" sz="2800" dirty="0"/>
              <a:t>Players were not invited to the Olympic team, instead they were invited to a 3-year National Team Program.</a:t>
            </a:r>
          </a:p>
          <a:p>
            <a:r>
              <a:rPr lang="en-US" sz="2800" dirty="0"/>
              <a:t>LeBron, Wade and Kobe became vocal team leaders, instead of individual superstars.</a:t>
            </a:r>
          </a:p>
          <a:p>
            <a:endParaRPr lang="en-US" dirty="0"/>
          </a:p>
        </p:txBody>
      </p:sp>
    </p:spTree>
    <p:extLst>
      <p:ext uri="{BB962C8B-B14F-4D97-AF65-F5344CB8AC3E}">
        <p14:creationId xmlns:p14="http://schemas.microsoft.com/office/powerpoint/2010/main" val="182413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g.bleacherreport.net/img/article/media_slots/photos/002/719/394/f1857ef32e633f78fad117fcb47b7038_crop_exact.jpg?h=533&amp;w=800&amp;q=70&amp;crop_x=center&amp;crop_y=top">
            <a:extLst>
              <a:ext uri="{FF2B5EF4-FFF2-40B4-BE49-F238E27FC236}">
                <a16:creationId xmlns:a16="http://schemas.microsoft.com/office/drawing/2014/main" id="{C6E85FCA-01DF-4F35-B9F9-BB038254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332138"/>
            <a:ext cx="9220200" cy="614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86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1C9DF-E396-4799-97C0-B438C13F5BD5}"/>
              </a:ext>
            </a:extLst>
          </p:cNvPr>
          <p:cNvSpPr txBox="1"/>
          <p:nvPr/>
        </p:nvSpPr>
        <p:spPr>
          <a:xfrm>
            <a:off x="3042063" y="304800"/>
            <a:ext cx="6170342" cy="6491008"/>
          </a:xfrm>
          <a:prstGeom prst="rect">
            <a:avLst/>
          </a:prstGeom>
          <a:noFill/>
        </p:spPr>
        <p:txBody>
          <a:bodyPr wrap="none" rtlCol="0">
            <a:spAutoFit/>
          </a:bodyPr>
          <a:lstStyle/>
          <a:p>
            <a:pPr algn="ctr">
              <a:lnSpc>
                <a:spcPct val="90000"/>
              </a:lnSpc>
            </a:pPr>
            <a:r>
              <a:rPr lang="en-US" sz="6600" dirty="0"/>
              <a:t>Help Your</a:t>
            </a:r>
          </a:p>
          <a:p>
            <a:pPr algn="ctr">
              <a:lnSpc>
                <a:spcPct val="90000"/>
              </a:lnSpc>
            </a:pPr>
            <a:r>
              <a:rPr lang="en-US" sz="6600" dirty="0"/>
              <a:t>“Super Chickens”</a:t>
            </a:r>
          </a:p>
          <a:p>
            <a:pPr algn="ctr">
              <a:lnSpc>
                <a:spcPct val="90000"/>
              </a:lnSpc>
            </a:pPr>
            <a:r>
              <a:rPr lang="en-US" sz="6600" dirty="0"/>
              <a:t>Become </a:t>
            </a:r>
          </a:p>
          <a:p>
            <a:pPr algn="ctr">
              <a:lnSpc>
                <a:spcPct val="90000"/>
              </a:lnSpc>
            </a:pPr>
            <a:r>
              <a:rPr lang="en-US" sz="6600" dirty="0"/>
              <a:t>Team Players</a:t>
            </a:r>
          </a:p>
          <a:p>
            <a:pPr algn="ctr">
              <a:lnSpc>
                <a:spcPct val="90000"/>
              </a:lnSpc>
            </a:pPr>
            <a:r>
              <a:rPr lang="en-US" sz="6600" dirty="0"/>
              <a:t>In Most Cases,</a:t>
            </a:r>
          </a:p>
          <a:p>
            <a:pPr algn="ctr">
              <a:lnSpc>
                <a:spcPct val="90000"/>
              </a:lnSpc>
            </a:pPr>
            <a:r>
              <a:rPr lang="en-US" sz="6600" dirty="0"/>
              <a:t>They Want</a:t>
            </a:r>
          </a:p>
          <a:p>
            <a:pPr algn="ctr">
              <a:lnSpc>
                <a:spcPct val="90000"/>
              </a:lnSpc>
            </a:pPr>
            <a:r>
              <a:rPr lang="en-US" sz="6600" dirty="0"/>
              <a:t>To Help</a:t>
            </a:r>
          </a:p>
        </p:txBody>
      </p:sp>
    </p:spTree>
    <p:extLst>
      <p:ext uri="{BB962C8B-B14F-4D97-AF65-F5344CB8AC3E}">
        <p14:creationId xmlns:p14="http://schemas.microsoft.com/office/powerpoint/2010/main" val="326303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a:t>
            </a:r>
          </a:p>
        </p:txBody>
      </p:sp>
      <p:sp>
        <p:nvSpPr>
          <p:cNvPr id="5" name="Text Placeholder 4"/>
          <p:cNvSpPr>
            <a:spLocks noGrp="1"/>
          </p:cNvSpPr>
          <p:nvPr>
            <p:ph type="body" idx="1"/>
          </p:nvPr>
        </p:nvSpPr>
        <p:spPr>
          <a:xfrm>
            <a:off x="1370012" y="1905000"/>
            <a:ext cx="4416552" cy="762000"/>
          </a:xfrm>
        </p:spPr>
        <p:txBody>
          <a:bodyPr/>
          <a:lstStyle/>
          <a:p>
            <a:pPr algn="ctr"/>
            <a:r>
              <a:rPr lang="en-US" b="1" dirty="0"/>
              <a:t>Super-Chickens</a:t>
            </a:r>
          </a:p>
        </p:txBody>
      </p:sp>
      <p:sp>
        <p:nvSpPr>
          <p:cNvPr id="6" name="Content Placeholder 5"/>
          <p:cNvSpPr>
            <a:spLocks noGrp="1"/>
          </p:cNvSpPr>
          <p:nvPr>
            <p:ph sz="half" idx="2"/>
          </p:nvPr>
        </p:nvSpPr>
        <p:spPr/>
        <p:txBody>
          <a:bodyPr/>
          <a:lstStyle/>
          <a:p>
            <a:r>
              <a:rPr lang="en-US" dirty="0"/>
              <a:t>After a few days only 3 were alive.</a:t>
            </a:r>
          </a:p>
          <a:p>
            <a:r>
              <a:rPr lang="en-US" dirty="0"/>
              <a:t>The three that were left alive, had pecked at each other to assert dominance.</a:t>
            </a:r>
          </a:p>
          <a:p>
            <a:r>
              <a:rPr lang="en-US" dirty="0"/>
              <a:t>They were hyper-aggressive and in terrible shape.</a:t>
            </a:r>
          </a:p>
        </p:txBody>
      </p:sp>
      <p:sp>
        <p:nvSpPr>
          <p:cNvPr id="7" name="Text Placeholder 6"/>
          <p:cNvSpPr>
            <a:spLocks noGrp="1"/>
          </p:cNvSpPr>
          <p:nvPr>
            <p:ph type="body" sz="quarter" idx="3"/>
          </p:nvPr>
        </p:nvSpPr>
        <p:spPr>
          <a:xfrm>
            <a:off x="5938965" y="1905000"/>
            <a:ext cx="4416552" cy="762000"/>
          </a:xfrm>
        </p:spPr>
        <p:txBody>
          <a:bodyPr/>
          <a:lstStyle/>
          <a:p>
            <a:pPr algn="ctr"/>
            <a:r>
              <a:rPr lang="en-US" b="1" dirty="0"/>
              <a:t>Best Performing Cage</a:t>
            </a:r>
          </a:p>
        </p:txBody>
      </p:sp>
      <p:sp>
        <p:nvSpPr>
          <p:cNvPr id="8" name="Content Placeholder 7"/>
          <p:cNvSpPr>
            <a:spLocks noGrp="1"/>
          </p:cNvSpPr>
          <p:nvPr>
            <p:ph sz="quarter" idx="4"/>
          </p:nvPr>
        </p:nvSpPr>
        <p:spPr>
          <a:xfrm>
            <a:off x="6323012" y="2819398"/>
            <a:ext cx="4648200" cy="3352801"/>
          </a:xfrm>
        </p:spPr>
        <p:txBody>
          <a:bodyPr/>
          <a:lstStyle/>
          <a:p>
            <a:r>
              <a:rPr lang="en-US" dirty="0"/>
              <a:t>Chickens were healthy.</a:t>
            </a:r>
          </a:p>
          <a:p>
            <a:r>
              <a:rPr lang="en-US" dirty="0"/>
              <a:t>Over multiple generation productivity improved.</a:t>
            </a:r>
          </a:p>
          <a:p>
            <a:r>
              <a:rPr lang="en-US" dirty="0"/>
              <a:t>After a few generations the cage of 9 was 160% more productive.</a:t>
            </a:r>
          </a:p>
        </p:txBody>
      </p:sp>
    </p:spTree>
    <p:extLst>
      <p:ext uri="{BB962C8B-B14F-4D97-AF65-F5344CB8AC3E}">
        <p14:creationId xmlns:p14="http://schemas.microsoft.com/office/powerpoint/2010/main" val="272406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D44A2-750A-41AD-B6F4-F11D9663411E}"/>
              </a:ext>
            </a:extLst>
          </p:cNvPr>
          <p:cNvSpPr txBox="1"/>
          <p:nvPr/>
        </p:nvSpPr>
        <p:spPr>
          <a:xfrm>
            <a:off x="3233582" y="914400"/>
            <a:ext cx="5676042" cy="4662815"/>
          </a:xfrm>
          <a:prstGeom prst="rect">
            <a:avLst/>
          </a:prstGeom>
          <a:noFill/>
        </p:spPr>
        <p:txBody>
          <a:bodyPr wrap="none" rtlCol="0">
            <a:spAutoFit/>
          </a:bodyPr>
          <a:lstStyle/>
          <a:p>
            <a:pPr algn="ctr">
              <a:lnSpc>
                <a:spcPct val="90000"/>
              </a:lnSpc>
            </a:pPr>
            <a:r>
              <a:rPr lang="en-US" sz="6600" dirty="0"/>
              <a:t>Denounce </a:t>
            </a:r>
          </a:p>
          <a:p>
            <a:pPr algn="ctr">
              <a:lnSpc>
                <a:spcPct val="90000"/>
              </a:lnSpc>
            </a:pPr>
            <a:r>
              <a:rPr lang="en-US" sz="6600" dirty="0"/>
              <a:t>“Brilliant Jerks” </a:t>
            </a:r>
          </a:p>
          <a:p>
            <a:pPr algn="ctr">
              <a:lnSpc>
                <a:spcPct val="90000"/>
              </a:lnSpc>
            </a:pPr>
            <a:r>
              <a:rPr lang="en-US" sz="6600" dirty="0"/>
              <a:t>In </a:t>
            </a:r>
            <a:r>
              <a:rPr lang="en-US" sz="6600" dirty="0" err="1"/>
              <a:t>Favour</a:t>
            </a:r>
            <a:r>
              <a:rPr lang="en-US" sz="6600" dirty="0"/>
              <a:t> </a:t>
            </a:r>
          </a:p>
          <a:p>
            <a:pPr algn="ctr">
              <a:lnSpc>
                <a:spcPct val="90000"/>
              </a:lnSpc>
            </a:pPr>
            <a:r>
              <a:rPr lang="en-US" sz="6600" dirty="0"/>
              <a:t>Of </a:t>
            </a:r>
          </a:p>
          <a:p>
            <a:pPr algn="ctr">
              <a:lnSpc>
                <a:spcPct val="90000"/>
              </a:lnSpc>
            </a:pPr>
            <a:r>
              <a:rPr lang="en-US" sz="6600" dirty="0"/>
              <a:t>Team Players</a:t>
            </a:r>
          </a:p>
        </p:txBody>
      </p:sp>
    </p:spTree>
    <p:extLst>
      <p:ext uri="{BB962C8B-B14F-4D97-AF65-F5344CB8AC3E}">
        <p14:creationId xmlns:p14="http://schemas.microsoft.com/office/powerpoint/2010/main" val="64151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5D11B-C4C1-4D1A-8048-6AB233AFBE6B}"/>
              </a:ext>
            </a:extLst>
          </p:cNvPr>
          <p:cNvSpPr txBox="1"/>
          <p:nvPr/>
        </p:nvSpPr>
        <p:spPr>
          <a:xfrm>
            <a:off x="3351212" y="685800"/>
            <a:ext cx="5500288" cy="5576911"/>
          </a:xfrm>
          <a:prstGeom prst="rect">
            <a:avLst/>
          </a:prstGeom>
          <a:noFill/>
        </p:spPr>
        <p:txBody>
          <a:bodyPr wrap="none" rtlCol="0">
            <a:spAutoFit/>
          </a:bodyPr>
          <a:lstStyle/>
          <a:p>
            <a:pPr algn="ctr">
              <a:lnSpc>
                <a:spcPct val="90000"/>
              </a:lnSpc>
            </a:pPr>
            <a:r>
              <a:rPr lang="en-US" sz="6600" dirty="0"/>
              <a:t>Breed </a:t>
            </a:r>
          </a:p>
          <a:p>
            <a:pPr algn="ctr">
              <a:lnSpc>
                <a:spcPct val="90000"/>
              </a:lnSpc>
            </a:pPr>
            <a:r>
              <a:rPr lang="en-US" sz="6600" dirty="0"/>
              <a:t>A</a:t>
            </a:r>
          </a:p>
          <a:p>
            <a:pPr algn="ctr">
              <a:lnSpc>
                <a:spcPct val="90000"/>
              </a:lnSpc>
            </a:pPr>
            <a:r>
              <a:rPr lang="en-US" sz="6600" dirty="0"/>
              <a:t>Team Culture</a:t>
            </a:r>
          </a:p>
          <a:p>
            <a:pPr algn="ctr">
              <a:lnSpc>
                <a:spcPct val="90000"/>
              </a:lnSpc>
            </a:pPr>
            <a:r>
              <a:rPr lang="en-US" sz="6600" dirty="0"/>
              <a:t>Instead </a:t>
            </a:r>
          </a:p>
          <a:p>
            <a:pPr algn="ctr">
              <a:lnSpc>
                <a:spcPct val="90000"/>
              </a:lnSpc>
            </a:pPr>
            <a:r>
              <a:rPr lang="en-US" sz="6600" dirty="0"/>
              <a:t>Of</a:t>
            </a:r>
          </a:p>
          <a:p>
            <a:pPr algn="ctr">
              <a:lnSpc>
                <a:spcPct val="90000"/>
              </a:lnSpc>
            </a:pPr>
            <a:r>
              <a:rPr lang="en-US" sz="6600" dirty="0"/>
              <a:t>Super Chickens</a:t>
            </a:r>
          </a:p>
        </p:txBody>
      </p:sp>
    </p:spTree>
    <p:extLst>
      <p:ext uri="{BB962C8B-B14F-4D97-AF65-F5344CB8AC3E}">
        <p14:creationId xmlns:p14="http://schemas.microsoft.com/office/powerpoint/2010/main" val="221369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5DB1-A427-4640-A78A-BC20897CE906}"/>
              </a:ext>
            </a:extLst>
          </p:cNvPr>
          <p:cNvSpPr txBox="1"/>
          <p:nvPr/>
        </p:nvSpPr>
        <p:spPr>
          <a:xfrm>
            <a:off x="807989" y="914400"/>
            <a:ext cx="10527241" cy="5576911"/>
          </a:xfrm>
          <a:prstGeom prst="rect">
            <a:avLst/>
          </a:prstGeom>
          <a:noFill/>
        </p:spPr>
        <p:txBody>
          <a:bodyPr wrap="none" rtlCol="0">
            <a:spAutoFit/>
          </a:bodyPr>
          <a:lstStyle/>
          <a:p>
            <a:pPr algn="ctr">
              <a:lnSpc>
                <a:spcPct val="90000"/>
              </a:lnSpc>
            </a:pPr>
            <a:r>
              <a:rPr lang="en-US" sz="6600" dirty="0"/>
              <a:t>Manage</a:t>
            </a:r>
          </a:p>
          <a:p>
            <a:pPr algn="ctr">
              <a:lnSpc>
                <a:spcPct val="90000"/>
              </a:lnSpc>
            </a:pPr>
            <a:r>
              <a:rPr lang="en-US" sz="6600" dirty="0"/>
              <a:t>For</a:t>
            </a:r>
          </a:p>
          <a:p>
            <a:pPr algn="ctr">
              <a:lnSpc>
                <a:spcPct val="90000"/>
              </a:lnSpc>
            </a:pPr>
            <a:r>
              <a:rPr lang="en-US" sz="6600" dirty="0"/>
              <a:t>Basketball Teams</a:t>
            </a:r>
          </a:p>
          <a:p>
            <a:pPr algn="ctr">
              <a:lnSpc>
                <a:spcPct val="90000"/>
              </a:lnSpc>
            </a:pPr>
            <a:r>
              <a:rPr lang="en-US" sz="6600" dirty="0"/>
              <a:t>Not</a:t>
            </a:r>
          </a:p>
          <a:p>
            <a:pPr algn="ctr">
              <a:lnSpc>
                <a:spcPct val="90000"/>
              </a:lnSpc>
            </a:pPr>
            <a:r>
              <a:rPr lang="en-US" sz="6600" dirty="0"/>
              <a:t>Baseball Teams</a:t>
            </a:r>
          </a:p>
          <a:p>
            <a:pPr algn="ctr">
              <a:lnSpc>
                <a:spcPct val="90000"/>
              </a:lnSpc>
            </a:pPr>
            <a:r>
              <a:rPr lang="en-US" sz="6600" dirty="0"/>
              <a:t>(unless that is what you want)</a:t>
            </a:r>
          </a:p>
        </p:txBody>
      </p:sp>
    </p:spTree>
    <p:extLst>
      <p:ext uri="{BB962C8B-B14F-4D97-AF65-F5344CB8AC3E}">
        <p14:creationId xmlns:p14="http://schemas.microsoft.com/office/powerpoint/2010/main" val="127111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1FBB0-9069-4EC9-B62E-946605FB6C99}"/>
              </a:ext>
            </a:extLst>
          </p:cNvPr>
          <p:cNvSpPr txBox="1"/>
          <p:nvPr/>
        </p:nvSpPr>
        <p:spPr>
          <a:xfrm>
            <a:off x="989012" y="1676400"/>
            <a:ext cx="10340010" cy="2834622"/>
          </a:xfrm>
          <a:prstGeom prst="rect">
            <a:avLst/>
          </a:prstGeom>
          <a:noFill/>
        </p:spPr>
        <p:txBody>
          <a:bodyPr wrap="none" rtlCol="0">
            <a:spAutoFit/>
          </a:bodyPr>
          <a:lstStyle/>
          <a:p>
            <a:pPr algn="ctr">
              <a:lnSpc>
                <a:spcPct val="90000"/>
              </a:lnSpc>
            </a:pPr>
            <a:r>
              <a:rPr lang="en-US" sz="6600" dirty="0"/>
              <a:t>“What matters is the mortar, </a:t>
            </a:r>
          </a:p>
          <a:p>
            <a:pPr algn="ctr">
              <a:lnSpc>
                <a:spcPct val="90000"/>
              </a:lnSpc>
            </a:pPr>
            <a:r>
              <a:rPr lang="en-US" sz="6600" dirty="0"/>
              <a:t>not just the bricks.” </a:t>
            </a:r>
          </a:p>
          <a:p>
            <a:pPr algn="ctr">
              <a:lnSpc>
                <a:spcPct val="90000"/>
              </a:lnSpc>
            </a:pPr>
            <a:r>
              <a:rPr lang="en-US" sz="6600" dirty="0"/>
              <a:t>– Margaret Heffernan</a:t>
            </a:r>
          </a:p>
        </p:txBody>
      </p:sp>
    </p:spTree>
    <p:extLst>
      <p:ext uri="{BB962C8B-B14F-4D97-AF65-F5344CB8AC3E}">
        <p14:creationId xmlns:p14="http://schemas.microsoft.com/office/powerpoint/2010/main" val="146389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39F4-8A8F-48F9-B320-C3EED8FE3FF8}"/>
              </a:ext>
            </a:extLst>
          </p:cNvPr>
          <p:cNvSpPr>
            <a:spLocks noGrp="1"/>
          </p:cNvSpPr>
          <p:nvPr>
            <p:ph type="title"/>
          </p:nvPr>
        </p:nvSpPr>
        <p:spPr/>
        <p:txBody>
          <a:bodyPr/>
          <a:lstStyle/>
          <a:p>
            <a:r>
              <a:rPr lang="en-US" sz="3600" dirty="0"/>
              <a:t>References</a:t>
            </a:r>
            <a:endParaRPr lang="en-US" dirty="0"/>
          </a:p>
        </p:txBody>
      </p:sp>
      <p:sp>
        <p:nvSpPr>
          <p:cNvPr id="3" name="Content Placeholder 2">
            <a:extLst>
              <a:ext uri="{FF2B5EF4-FFF2-40B4-BE49-F238E27FC236}">
                <a16:creationId xmlns:a16="http://schemas.microsoft.com/office/drawing/2014/main" id="{37C5E281-4E89-4438-A67E-0A2C41FCA90A}"/>
              </a:ext>
            </a:extLst>
          </p:cNvPr>
          <p:cNvSpPr txBox="1">
            <a:spLocks/>
          </p:cNvSpPr>
          <p:nvPr/>
        </p:nvSpPr>
        <p:spPr>
          <a:xfrm>
            <a:off x="1522414" y="1905000"/>
            <a:ext cx="9144000" cy="4267200"/>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2800" dirty="0"/>
              <a:t>Margaret Heffernan's Ted Talk – Forget The Pecking Order</a:t>
            </a:r>
          </a:p>
          <a:p>
            <a:r>
              <a:rPr lang="en-US" sz="2800" dirty="0"/>
              <a:t>MIT Sloan – What Makes Teams Smart (Woodley et al)</a:t>
            </a:r>
          </a:p>
          <a:p>
            <a:r>
              <a:rPr lang="en-US" sz="2800" dirty="0"/>
              <a:t>Daniel Coyle – The Culture Code</a:t>
            </a:r>
          </a:p>
          <a:p>
            <a:r>
              <a:rPr lang="en-US" sz="2800" dirty="0"/>
              <a:t>The too-much-talent effect: Team interdependence determines when more talent is too much versus not enough. - </a:t>
            </a:r>
            <a:r>
              <a:rPr lang="en-US" sz="2800" dirty="0" err="1"/>
              <a:t>Swaab</a:t>
            </a:r>
            <a:r>
              <a:rPr lang="en-US" sz="2800" dirty="0"/>
              <a:t>, R. I., </a:t>
            </a:r>
            <a:r>
              <a:rPr lang="en-US" sz="2800" dirty="0" err="1"/>
              <a:t>Schaerer</a:t>
            </a:r>
            <a:r>
              <a:rPr lang="en-US" sz="2800" dirty="0"/>
              <a:t>, M., </a:t>
            </a:r>
            <a:r>
              <a:rPr lang="en-US" sz="2800" dirty="0" err="1"/>
              <a:t>Anicich</a:t>
            </a:r>
            <a:r>
              <a:rPr lang="en-US" sz="2800" dirty="0"/>
              <a:t>, E. M., </a:t>
            </a:r>
            <a:r>
              <a:rPr lang="en-US" sz="2800" dirty="0" err="1"/>
              <a:t>Ronay</a:t>
            </a:r>
            <a:r>
              <a:rPr lang="en-US" sz="2800" dirty="0"/>
              <a:t>, R., &amp; </a:t>
            </a:r>
            <a:r>
              <a:rPr lang="en-US" sz="2800" dirty="0" err="1"/>
              <a:t>Galinsky</a:t>
            </a:r>
            <a:r>
              <a:rPr lang="en-US" sz="2800" dirty="0"/>
              <a:t>, A. D. </a:t>
            </a:r>
          </a:p>
          <a:p>
            <a:r>
              <a:rPr lang="en-US" sz="2800" dirty="0"/>
              <a:t>ESPN, Bleacher Report, Over The Cap, </a:t>
            </a:r>
            <a:r>
              <a:rPr lang="en-US" sz="2800" dirty="0" err="1"/>
              <a:t>SBNation</a:t>
            </a:r>
            <a:endParaRPr lang="en-US" sz="2800" dirty="0"/>
          </a:p>
          <a:p>
            <a:pPr marL="0" indent="0">
              <a:buNone/>
            </a:pPr>
            <a:endParaRPr lang="en-US" dirty="0"/>
          </a:p>
        </p:txBody>
      </p:sp>
    </p:spTree>
    <p:extLst>
      <p:ext uri="{BB962C8B-B14F-4D97-AF65-F5344CB8AC3E}">
        <p14:creationId xmlns:p14="http://schemas.microsoft.com/office/powerpoint/2010/main" val="168678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9CC03-2657-4F0D-AAF6-ACD2D1908147}"/>
              </a:ext>
            </a:extLst>
          </p:cNvPr>
          <p:cNvSpPr txBox="1"/>
          <p:nvPr/>
        </p:nvSpPr>
        <p:spPr>
          <a:xfrm>
            <a:off x="4189412" y="1905000"/>
            <a:ext cx="3781420" cy="2834622"/>
          </a:xfrm>
          <a:prstGeom prst="rect">
            <a:avLst/>
          </a:prstGeom>
          <a:noFill/>
        </p:spPr>
        <p:txBody>
          <a:bodyPr wrap="none" rtlCol="0">
            <a:spAutoFit/>
          </a:bodyPr>
          <a:lstStyle/>
          <a:p>
            <a:pPr algn="ctr">
              <a:lnSpc>
                <a:spcPct val="90000"/>
              </a:lnSpc>
            </a:pPr>
            <a:r>
              <a:rPr lang="en-US" sz="6600" dirty="0"/>
              <a:t>Thank You</a:t>
            </a:r>
          </a:p>
          <a:p>
            <a:pPr algn="ctr">
              <a:lnSpc>
                <a:spcPct val="90000"/>
              </a:lnSpc>
            </a:pPr>
            <a:endParaRPr lang="en-US" sz="6600" dirty="0"/>
          </a:p>
          <a:p>
            <a:pPr algn="ctr">
              <a:lnSpc>
                <a:spcPct val="90000"/>
              </a:lnSpc>
            </a:pPr>
            <a:r>
              <a:rPr lang="en-US" sz="6600" dirty="0"/>
              <a:t>@</a:t>
            </a:r>
            <a:r>
              <a:rPr lang="en-US" sz="6600" dirty="0" err="1"/>
              <a:t>Singhpr</a:t>
            </a:r>
            <a:endParaRPr lang="en-US" sz="6600" dirty="0"/>
          </a:p>
        </p:txBody>
      </p:sp>
    </p:spTree>
    <p:extLst>
      <p:ext uri="{BB962C8B-B14F-4D97-AF65-F5344CB8AC3E}">
        <p14:creationId xmlns:p14="http://schemas.microsoft.com/office/powerpoint/2010/main" val="69594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2004 USA Men’s Basketball Team</a:t>
            </a:r>
          </a:p>
        </p:txBody>
      </p:sp>
      <p:pic>
        <p:nvPicPr>
          <p:cNvPr id="2050" name="Picture 2" descr="https://cdn-images-1.medium.com/max/1440/0*ATUbcolH8NjMmwzH.">
            <a:extLst>
              <a:ext uri="{FF2B5EF4-FFF2-40B4-BE49-F238E27FC236}">
                <a16:creationId xmlns:a16="http://schemas.microsoft.com/office/drawing/2014/main" id="{4E89E03E-3EF2-4DC3-9275-020934D30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574" y="1600200"/>
            <a:ext cx="9296400" cy="507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2004 USA Men’s Basketball Team</a:t>
            </a:r>
          </a:p>
        </p:txBody>
      </p:sp>
      <p:sp>
        <p:nvSpPr>
          <p:cNvPr id="3" name="Content Placeholder 2">
            <a:extLst>
              <a:ext uri="{FF2B5EF4-FFF2-40B4-BE49-F238E27FC236}">
                <a16:creationId xmlns:a16="http://schemas.microsoft.com/office/drawing/2014/main" id="{3F1AB133-853B-4237-88A1-3A73C7D6DA54}"/>
              </a:ext>
            </a:extLst>
          </p:cNvPr>
          <p:cNvSpPr>
            <a:spLocks noGrp="1"/>
          </p:cNvSpPr>
          <p:nvPr>
            <p:ph idx="1"/>
          </p:nvPr>
        </p:nvSpPr>
        <p:spPr/>
        <p:txBody>
          <a:bodyPr/>
          <a:lstStyle/>
          <a:p>
            <a:r>
              <a:rPr lang="en-US" sz="3200" dirty="0"/>
              <a:t>Lost the opening game to Puerto Rico (73-92).</a:t>
            </a:r>
          </a:p>
          <a:p>
            <a:pPr lvl="1"/>
            <a:r>
              <a:rPr lang="en-US" sz="2800" dirty="0"/>
              <a:t>Biggest loss in Olympic competition ever.</a:t>
            </a:r>
          </a:p>
          <a:p>
            <a:r>
              <a:rPr lang="en-US" sz="3200" dirty="0"/>
              <a:t>Also lost to Lithuania and Argentina.</a:t>
            </a:r>
          </a:p>
          <a:p>
            <a:r>
              <a:rPr lang="en-US" sz="3200" dirty="0"/>
              <a:t>Squeaked by Lithuania in the third place game to win the Bronze Medal.</a:t>
            </a:r>
          </a:p>
          <a:p>
            <a:r>
              <a:rPr lang="en-US" sz="3200" dirty="0"/>
              <a:t>What went wrong?</a:t>
            </a:r>
          </a:p>
          <a:p>
            <a:pPr marL="0" indent="0">
              <a:buNone/>
            </a:pPr>
            <a:endParaRPr lang="en-US" dirty="0"/>
          </a:p>
          <a:p>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2377-C695-432E-816D-F3DB69C9274D}"/>
              </a:ext>
            </a:extLst>
          </p:cNvPr>
          <p:cNvSpPr>
            <a:spLocks noGrp="1"/>
          </p:cNvSpPr>
          <p:nvPr>
            <p:ph type="title"/>
          </p:nvPr>
        </p:nvSpPr>
        <p:spPr/>
        <p:txBody>
          <a:bodyPr>
            <a:normAutofit/>
          </a:bodyPr>
          <a:lstStyle/>
          <a:p>
            <a:r>
              <a:rPr lang="en-US" sz="3600" dirty="0"/>
              <a:t>Baseball</a:t>
            </a:r>
          </a:p>
        </p:txBody>
      </p:sp>
      <p:pic>
        <p:nvPicPr>
          <p:cNvPr id="3076" name="Picture 4" descr="Image result for baseball">
            <a:extLst>
              <a:ext uri="{FF2B5EF4-FFF2-40B4-BE49-F238E27FC236}">
                <a16:creationId xmlns:a16="http://schemas.microsoft.com/office/drawing/2014/main" id="{0FB5B3E5-BDD9-40CA-9165-C8C32640C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333"/>
          <a:stretch/>
        </p:blipFill>
        <p:spPr bwMode="auto">
          <a:xfrm>
            <a:off x="1598612" y="1600200"/>
            <a:ext cx="9525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56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74B0-4683-4A06-AF4E-481B3BE9D728}"/>
              </a:ext>
            </a:extLst>
          </p:cNvPr>
          <p:cNvSpPr>
            <a:spLocks noGrp="1"/>
          </p:cNvSpPr>
          <p:nvPr>
            <p:ph type="title"/>
          </p:nvPr>
        </p:nvSpPr>
        <p:spPr>
          <a:xfrm>
            <a:off x="1520826" y="228600"/>
            <a:ext cx="9753598" cy="1325562"/>
          </a:xfrm>
        </p:spPr>
        <p:txBody>
          <a:bodyPr>
            <a:normAutofit/>
          </a:bodyPr>
          <a:lstStyle/>
          <a:p>
            <a:r>
              <a:rPr lang="en-US" sz="3600" dirty="0"/>
              <a:t>What Effect Does Adding More Talent Have On A Team?</a:t>
            </a:r>
          </a:p>
        </p:txBody>
      </p:sp>
      <p:sp>
        <p:nvSpPr>
          <p:cNvPr id="3" name="Content Placeholder 2">
            <a:extLst>
              <a:ext uri="{FF2B5EF4-FFF2-40B4-BE49-F238E27FC236}">
                <a16:creationId xmlns:a16="http://schemas.microsoft.com/office/drawing/2014/main" id="{7BE7DFCC-943C-4270-AF58-6E50C916317D}"/>
              </a:ext>
            </a:extLst>
          </p:cNvPr>
          <p:cNvSpPr>
            <a:spLocks noGrp="1"/>
          </p:cNvSpPr>
          <p:nvPr>
            <p:ph idx="1"/>
          </p:nvPr>
        </p:nvSpPr>
        <p:spPr>
          <a:xfrm>
            <a:off x="1521696" y="1676400"/>
            <a:ext cx="10516316" cy="4267200"/>
          </a:xfrm>
        </p:spPr>
        <p:txBody>
          <a:bodyPr>
            <a:noAutofit/>
          </a:bodyPr>
          <a:lstStyle/>
          <a:p>
            <a:r>
              <a:rPr lang="en-US" sz="3200" dirty="0"/>
              <a:t>Combined study by scientists from Columbia University, INSEAD France and VU University Amsterdam in 2014.</a:t>
            </a:r>
          </a:p>
          <a:p>
            <a:r>
              <a:rPr lang="en-US" sz="3200" dirty="0"/>
              <a:t>They used WAR (Win Above Replacement) to rank players over a 10 year period (2004-2014).</a:t>
            </a:r>
          </a:p>
          <a:p>
            <a:r>
              <a:rPr lang="en-US" sz="3200" dirty="0"/>
              <a:t>They segmented the players into Top Talent (top 1/3</a:t>
            </a:r>
            <a:r>
              <a:rPr lang="en-US" sz="3200" baseline="30000" dirty="0"/>
              <a:t>rd</a:t>
            </a:r>
            <a:r>
              <a:rPr lang="en-US" sz="3200" dirty="0"/>
              <a:t>) and the rest.</a:t>
            </a:r>
          </a:p>
          <a:p>
            <a:r>
              <a:rPr lang="en-US" sz="3200" dirty="0"/>
              <a:t>Team performance over the same 10 years was then compared for different levels of top talent on the team.</a:t>
            </a:r>
          </a:p>
        </p:txBody>
      </p:sp>
    </p:spTree>
    <p:extLst>
      <p:ext uri="{BB962C8B-B14F-4D97-AF65-F5344CB8AC3E}">
        <p14:creationId xmlns:p14="http://schemas.microsoft.com/office/powerpoint/2010/main" val="262266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3F75DC-9E80-4487-B4DD-A567E73A2E3E}"/>
              </a:ext>
            </a:extLst>
          </p:cNvPr>
          <p:cNvPicPr>
            <a:picLocks noChangeAspect="1"/>
          </p:cNvPicPr>
          <p:nvPr/>
        </p:nvPicPr>
        <p:blipFill rotWithShape="1">
          <a:blip r:embed="rId2"/>
          <a:srcRect t="2464"/>
          <a:stretch/>
        </p:blipFill>
        <p:spPr>
          <a:xfrm>
            <a:off x="2055812" y="381000"/>
            <a:ext cx="8254746" cy="6183360"/>
          </a:xfrm>
          <a:prstGeom prst="rect">
            <a:avLst/>
          </a:prstGeom>
        </p:spPr>
      </p:pic>
    </p:spTree>
    <p:extLst>
      <p:ext uri="{BB962C8B-B14F-4D97-AF65-F5344CB8AC3E}">
        <p14:creationId xmlns:p14="http://schemas.microsoft.com/office/powerpoint/2010/main" val="385171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4174</TotalTime>
  <Words>1212</Words>
  <Application>Microsoft Office PowerPoint</Application>
  <PresentationFormat>Custom</PresentationFormat>
  <Paragraphs>223</Paragraphs>
  <Slides>45</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ＭＳ Ｐゴシック</vt:lpstr>
      <vt:lpstr>Arial</vt:lpstr>
      <vt:lpstr>Calibri</vt:lpstr>
      <vt:lpstr>Calibri Light</vt:lpstr>
      <vt:lpstr>Consolas</vt:lpstr>
      <vt:lpstr>Corbel</vt:lpstr>
      <vt:lpstr>PT Serif</vt:lpstr>
      <vt:lpstr>Chalkboard 16x9</vt:lpstr>
      <vt:lpstr>Custom Design</vt:lpstr>
      <vt:lpstr>Basketball, Baseball, Football and Agile Teams @singhpr</vt:lpstr>
      <vt:lpstr>Management, Leadership, Teamwork and High Performing Teams</vt:lpstr>
      <vt:lpstr>Chickens!</vt:lpstr>
      <vt:lpstr>Results</vt:lpstr>
      <vt:lpstr>2004 USA Men’s Basketball Team</vt:lpstr>
      <vt:lpstr>2004 USA Men’s Basketball Team</vt:lpstr>
      <vt:lpstr>Baseball</vt:lpstr>
      <vt:lpstr>What Effect Does Adding More Talent Have On A Team?</vt:lpstr>
      <vt:lpstr>PowerPoint Presentation</vt:lpstr>
      <vt:lpstr>PowerPoint Presentation</vt:lpstr>
      <vt:lpstr>PowerPoint Presentation</vt:lpstr>
      <vt:lpstr>Why The Difference?</vt:lpstr>
      <vt:lpstr>Why The Difference?</vt:lpstr>
      <vt:lpstr>What Kind Of Team Is Yours?</vt:lpstr>
      <vt:lpstr>PowerPoint Presentation</vt:lpstr>
      <vt:lpstr>PowerPoint Presentation</vt:lpstr>
      <vt:lpstr>PowerPoint Presentation</vt:lpstr>
      <vt:lpstr>PowerPoint Presentation</vt:lpstr>
      <vt:lpstr>Baseball Management For Basketball Teams</vt:lpstr>
      <vt:lpstr>Infatuation With Individual Brilliance</vt:lpstr>
      <vt:lpstr>PowerPoint Presentation</vt:lpstr>
      <vt:lpstr>PowerPoint Presentation</vt:lpstr>
      <vt:lpstr>PowerPoint Presentation</vt:lpstr>
      <vt:lpstr>PowerPoint Presentation</vt:lpstr>
      <vt:lpstr>Managing High-Performing Teams</vt:lpstr>
      <vt:lpstr>The Culture Code – Daniel Coyle</vt:lpstr>
      <vt:lpstr>Redefining Superstars</vt:lpstr>
      <vt:lpstr>PowerPoint Presentation</vt:lpstr>
      <vt:lpstr>PowerPoint Presentation</vt:lpstr>
      <vt:lpstr>PowerPoint Presentation</vt:lpstr>
      <vt:lpstr>We Have A “Brilliant Jerks” Problem</vt:lpstr>
      <vt:lpstr>“Super Chickens” &amp; “Brilliant Jerks”</vt:lpstr>
      <vt:lpstr>MIT Sloan</vt:lpstr>
      <vt:lpstr>MIT Sloan</vt:lpstr>
      <vt:lpstr>Definition Of Agile</vt:lpstr>
      <vt:lpstr>Redefine Who Your Superstars Are</vt:lpstr>
      <vt:lpstr>2008 USA Men’s Basketball Team</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 Baseball, Football and Agile Teams</dc:title>
  <dc:creator>Prateek Singh</dc:creator>
  <cp:lastModifiedBy>Prateek Singh</cp:lastModifiedBy>
  <cp:revision>61</cp:revision>
  <dcterms:created xsi:type="dcterms:W3CDTF">2018-05-28T23:53:18Z</dcterms:created>
  <dcterms:modified xsi:type="dcterms:W3CDTF">2018-06-01T17:42:18Z</dcterms:modified>
</cp:coreProperties>
</file>