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306" r:id="rId3"/>
    <p:sldId id="329" r:id="rId4"/>
    <p:sldId id="316" r:id="rId5"/>
    <p:sldId id="333" r:id="rId6"/>
    <p:sldId id="327" r:id="rId7"/>
    <p:sldId id="309" r:id="rId8"/>
    <p:sldId id="328" r:id="rId9"/>
    <p:sldId id="315" r:id="rId10"/>
    <p:sldId id="310" r:id="rId11"/>
    <p:sldId id="319" r:id="rId12"/>
    <p:sldId id="334" r:id="rId13"/>
    <p:sldId id="326" r:id="rId14"/>
    <p:sldId id="321" r:id="rId15"/>
    <p:sldId id="324" r:id="rId16"/>
    <p:sldId id="325" r:id="rId17"/>
    <p:sldId id="323" r:id="rId18"/>
    <p:sldId id="332" r:id="rId19"/>
    <p:sldId id="330" r:id="rId20"/>
    <p:sldId id="331" r:id="rId21"/>
    <p:sldId id="298" r:id="rId22"/>
    <p:sldId id="280"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3" autoAdjust="0"/>
    <p:restoredTop sz="66770" autoAdjust="0"/>
  </p:normalViewPr>
  <p:slideViewPr>
    <p:cSldViewPr snapToGrid="0">
      <p:cViewPr varScale="1">
        <p:scale>
          <a:sx n="83" d="100"/>
          <a:sy n="83" d="100"/>
        </p:scale>
        <p:origin x="36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9E3F5-87A8-46BA-A07D-41DEE1AB9BCE}" type="datetimeFigureOut">
              <a:rPr lang="en-US" smtClean="0"/>
              <a:t>5/15/2017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A097B1-DDF2-47DB-BEB4-A56B76E0BD07}" type="slidenum">
              <a:rPr lang="en-US" smtClean="0"/>
              <a:t>‹#›</a:t>
            </a:fld>
            <a:endParaRPr lang="en-US"/>
          </a:p>
        </p:txBody>
      </p:sp>
    </p:spTree>
    <p:extLst>
      <p:ext uri="{BB962C8B-B14F-4D97-AF65-F5344CB8AC3E}">
        <p14:creationId xmlns:p14="http://schemas.microsoft.com/office/powerpoint/2010/main" val="2660424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background from: www.subtlepatterns.com</a:t>
            </a:r>
          </a:p>
        </p:txBody>
      </p:sp>
      <p:sp>
        <p:nvSpPr>
          <p:cNvPr id="4" name="Slide Number Placeholder 3"/>
          <p:cNvSpPr>
            <a:spLocks noGrp="1"/>
          </p:cNvSpPr>
          <p:nvPr>
            <p:ph type="sldNum" sz="quarter" idx="10"/>
          </p:nvPr>
        </p:nvSpPr>
        <p:spPr/>
        <p:txBody>
          <a:bodyPr/>
          <a:lstStyle/>
          <a:p>
            <a:fld id="{E5A097B1-DDF2-47DB-BEB4-A56B76E0BD07}" type="slidenum">
              <a:rPr lang="en-US" smtClean="0"/>
              <a:t>1</a:t>
            </a:fld>
            <a:endParaRPr lang="en-US"/>
          </a:p>
        </p:txBody>
      </p:sp>
    </p:spTree>
    <p:extLst>
      <p:ext uri="{BB962C8B-B14F-4D97-AF65-F5344CB8AC3E}">
        <p14:creationId xmlns:p14="http://schemas.microsoft.com/office/powerpoint/2010/main" val="4136443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Scala – JVM based language. Like a more functional version of C#</a:t>
            </a:r>
          </a:p>
          <a:p>
            <a:endParaRPr lang="en-US" dirty="0"/>
          </a:p>
          <a:p>
            <a:r>
              <a:rPr lang="en-US" dirty="0"/>
              <a:t>Python and R are the two heavy hitters in this space. </a:t>
            </a:r>
          </a:p>
          <a:p>
            <a:r>
              <a:rPr lang="en-US" dirty="0"/>
              <a:t>Python – Easy to learn OOP Scripting Language. The default choice for academics</a:t>
            </a:r>
          </a:p>
          <a:p>
            <a:r>
              <a:rPr lang="en-US" dirty="0"/>
              <a:t>R – “built by statisticians, for statisticians” | Based on the S programming language, it came in 2000 and has been steadily gaining in popularity with data scientists. </a:t>
            </a:r>
          </a:p>
          <a:p>
            <a:endParaRPr lang="en-US" dirty="0"/>
          </a:p>
          <a:p>
            <a:r>
              <a:rPr lang="en-US" dirty="0"/>
              <a:t>http://www.infoworld.com/article/3049672/application-development/which-freaking-big-data-programming-language-should-i-use.html</a:t>
            </a:r>
          </a:p>
          <a:p>
            <a:r>
              <a:rPr lang="en-US" dirty="0"/>
              <a:t>https://en.wikipedia.org/wiki/R_(programming_language)</a:t>
            </a:r>
          </a:p>
          <a:p>
            <a:r>
              <a:rPr lang="en-US" dirty="0"/>
              <a:t>https://en.wikipedia.org/wiki/S_(programming_language)</a:t>
            </a:r>
          </a:p>
          <a:p>
            <a:r>
              <a:rPr lang="en-US" dirty="0"/>
              <a:t>https://en.wikipedia.org/wiki/Python_(programming_language)</a:t>
            </a:r>
          </a:p>
          <a:p>
            <a:r>
              <a:rPr lang="en-US" dirty="0"/>
              <a:t>https://en.wikipedia.org/wiki/Scala_(programming_language)</a:t>
            </a:r>
          </a:p>
        </p:txBody>
      </p:sp>
      <p:sp>
        <p:nvSpPr>
          <p:cNvPr id="4" name="Slide Number Placeholder 3"/>
          <p:cNvSpPr>
            <a:spLocks noGrp="1"/>
          </p:cNvSpPr>
          <p:nvPr>
            <p:ph type="sldNum" sz="quarter" idx="10"/>
          </p:nvPr>
        </p:nvSpPr>
        <p:spPr/>
        <p:txBody>
          <a:bodyPr/>
          <a:lstStyle/>
          <a:p>
            <a:fld id="{E5A097B1-DDF2-47DB-BEB4-A56B76E0BD07}" type="slidenum">
              <a:rPr lang="en-US" smtClean="0"/>
              <a:t>11</a:t>
            </a:fld>
            <a:endParaRPr lang="en-US"/>
          </a:p>
        </p:txBody>
      </p:sp>
    </p:spTree>
    <p:extLst>
      <p:ext uri="{BB962C8B-B14F-4D97-AF65-F5344CB8AC3E}">
        <p14:creationId xmlns:p14="http://schemas.microsoft.com/office/powerpoint/2010/main" val="45825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Trick question… they’re all good. (though we’re going to talk about R)</a:t>
            </a:r>
          </a:p>
          <a:p>
            <a:r>
              <a:rPr lang="en-US" dirty="0"/>
              <a:t>Each has their own flavor and advantages. </a:t>
            </a:r>
          </a:p>
          <a:p>
            <a:endParaRPr lang="en-US" dirty="0"/>
          </a:p>
          <a:p>
            <a:r>
              <a:rPr lang="en-US" dirty="0"/>
              <a:t>Scala is great for people who are familiar with JVM tools. It’s also great for talking to Apache’s big data tools, like Spark. (relate my experience using .NET for this purpose)</a:t>
            </a:r>
          </a:p>
          <a:p>
            <a:pPr marL="171450" indent="-171450">
              <a:buFontTx/>
              <a:buChar char="-"/>
            </a:pPr>
            <a:r>
              <a:rPr lang="en-US" dirty="0"/>
              <a:t>Scala is also statically typed. </a:t>
            </a:r>
          </a:p>
          <a:p>
            <a:pPr marL="171450" indent="-171450">
              <a:buFontTx/>
              <a:buChar char="-"/>
            </a:pPr>
            <a:endParaRPr lang="en-US" dirty="0"/>
          </a:p>
          <a:p>
            <a:endParaRPr lang="en-US" dirty="0"/>
          </a:p>
          <a:p>
            <a:r>
              <a:rPr lang="en-US" dirty="0"/>
              <a:t>Python is really easy to learn and it’s used in lots of different places. You should pick it up for that reason alone. Python excels at data cleanup.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 is great at statistical analysis. </a:t>
            </a:r>
          </a:p>
          <a:p>
            <a:endParaRPr lang="en-US" dirty="0"/>
          </a:p>
          <a:p>
            <a:r>
              <a:rPr lang="en-US" dirty="0"/>
              <a:t>-----</a:t>
            </a:r>
          </a:p>
          <a:p>
            <a:endParaRPr lang="en-US" dirty="0"/>
          </a:p>
          <a:p>
            <a:r>
              <a:rPr lang="en-US" dirty="0"/>
              <a:t>As someone who lives in the Microsoft ecosystem, Python and R are intriguing to me because they’re supported in Visual Studio. </a:t>
            </a:r>
          </a:p>
          <a:p>
            <a:endParaRPr lang="en-US" dirty="0"/>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12</a:t>
            </a:fld>
            <a:endParaRPr lang="en-US"/>
          </a:p>
        </p:txBody>
      </p:sp>
    </p:spTree>
    <p:extLst>
      <p:ext uri="{BB962C8B-B14F-4D97-AF65-F5344CB8AC3E}">
        <p14:creationId xmlns:p14="http://schemas.microsoft.com/office/powerpoint/2010/main" val="432235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Free as in speech and beer. </a:t>
            </a:r>
          </a:p>
          <a:p>
            <a:r>
              <a:rPr lang="en-US" dirty="0"/>
              <a:t>Unlike some commercial packages that cost tons of cash. </a:t>
            </a:r>
          </a:p>
          <a:p>
            <a:endParaRPr lang="en-US" dirty="0"/>
          </a:p>
          <a:p>
            <a:endParaRPr lang="en-US" dirty="0"/>
          </a:p>
          <a:p>
            <a:endParaRPr lang="en-US" dirty="0"/>
          </a:p>
          <a:p>
            <a:r>
              <a:rPr lang="en-US" dirty="0"/>
              <a:t>http://www.metmuseum.org/art/collection/search/380487</a:t>
            </a:r>
          </a:p>
        </p:txBody>
      </p:sp>
      <p:sp>
        <p:nvSpPr>
          <p:cNvPr id="4" name="Slide Number Placeholder 3"/>
          <p:cNvSpPr>
            <a:spLocks noGrp="1"/>
          </p:cNvSpPr>
          <p:nvPr>
            <p:ph type="sldNum" sz="quarter" idx="10"/>
          </p:nvPr>
        </p:nvSpPr>
        <p:spPr/>
        <p:txBody>
          <a:bodyPr/>
          <a:lstStyle/>
          <a:p>
            <a:fld id="{E5A097B1-DDF2-47DB-BEB4-A56B76E0BD07}" type="slidenum">
              <a:rPr lang="en-US" smtClean="0"/>
              <a:t>14</a:t>
            </a:fld>
            <a:endParaRPr lang="en-US"/>
          </a:p>
        </p:txBody>
      </p:sp>
    </p:spTree>
    <p:extLst>
      <p:ext uri="{BB962C8B-B14F-4D97-AF65-F5344CB8AC3E}">
        <p14:creationId xmlns:p14="http://schemas.microsoft.com/office/powerpoint/2010/main" val="410457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Made by statisticians, for statisticians. </a:t>
            </a:r>
          </a:p>
          <a:p>
            <a:endParaRPr lang="en-US" dirty="0"/>
          </a:p>
          <a:p>
            <a:r>
              <a:rPr lang="en-US" dirty="0"/>
              <a:t>If there’s a statistical thing you want to do, there’s probably a package for that already. </a:t>
            </a:r>
          </a:p>
          <a:p>
            <a:endParaRPr lang="en-US" dirty="0"/>
          </a:p>
          <a:p>
            <a:r>
              <a:rPr lang="en-US" dirty="0"/>
              <a:t>It smooths out any rough edges in the data exploration process. </a:t>
            </a:r>
          </a:p>
        </p:txBody>
      </p:sp>
      <p:sp>
        <p:nvSpPr>
          <p:cNvPr id="4" name="Slide Number Placeholder 3"/>
          <p:cNvSpPr>
            <a:spLocks noGrp="1"/>
          </p:cNvSpPr>
          <p:nvPr>
            <p:ph type="sldNum" sz="quarter" idx="10"/>
          </p:nvPr>
        </p:nvSpPr>
        <p:spPr/>
        <p:txBody>
          <a:bodyPr/>
          <a:lstStyle/>
          <a:p>
            <a:fld id="{E5A097B1-DDF2-47DB-BEB4-A56B76E0BD07}" type="slidenum">
              <a:rPr lang="en-US" smtClean="0"/>
              <a:t>15</a:t>
            </a:fld>
            <a:endParaRPr lang="en-US"/>
          </a:p>
        </p:txBody>
      </p:sp>
    </p:spTree>
    <p:extLst>
      <p:ext uri="{BB962C8B-B14F-4D97-AF65-F5344CB8AC3E}">
        <p14:creationId xmlns:p14="http://schemas.microsoft.com/office/powerpoint/2010/main" val="1093990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 Studio</a:t>
            </a:r>
          </a:p>
          <a:p>
            <a:r>
              <a:rPr lang="en-US" dirty="0"/>
              <a:t>SQL Server</a:t>
            </a:r>
          </a:p>
          <a:p>
            <a:r>
              <a:rPr lang="en-US" dirty="0" err="1"/>
              <a:t>Jupyter</a:t>
            </a:r>
            <a:r>
              <a:rPr lang="en-US" dirty="0"/>
              <a:t> Notebooks</a:t>
            </a:r>
          </a:p>
          <a:p>
            <a:r>
              <a:rPr lang="en-US" dirty="0"/>
              <a:t>Zeppelin Notebooks</a:t>
            </a:r>
          </a:p>
          <a:p>
            <a:endParaRPr lang="en-US" dirty="0"/>
          </a:p>
          <a:p>
            <a:r>
              <a:rPr lang="en-US" dirty="0"/>
              <a:t>Low Ceremony</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16</a:t>
            </a:fld>
            <a:endParaRPr lang="en-US"/>
          </a:p>
        </p:txBody>
      </p:sp>
    </p:spTree>
    <p:extLst>
      <p:ext uri="{BB962C8B-B14F-4D97-AF65-F5344CB8AC3E}">
        <p14:creationId xmlns:p14="http://schemas.microsoft.com/office/powerpoint/2010/main" val="2458084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really shines at ripping through datasets and building models. </a:t>
            </a:r>
          </a:p>
          <a:p>
            <a:endParaRPr lang="en-US" dirty="0"/>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17</a:t>
            </a:fld>
            <a:endParaRPr lang="en-US"/>
          </a:p>
        </p:txBody>
      </p:sp>
    </p:spTree>
    <p:extLst>
      <p:ext uri="{BB962C8B-B14F-4D97-AF65-F5344CB8AC3E}">
        <p14:creationId xmlns:p14="http://schemas.microsoft.com/office/powerpoint/2010/main" val="3500013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is not a general purpose language. </a:t>
            </a:r>
          </a:p>
          <a:p>
            <a:endParaRPr lang="en-US" dirty="0"/>
          </a:p>
          <a:p>
            <a:r>
              <a:rPr lang="en-US" dirty="0"/>
              <a:t>It shouldn’t be used in situations with no data analysis</a:t>
            </a:r>
          </a:p>
          <a:p>
            <a:endParaRPr lang="en-US" dirty="0"/>
          </a:p>
          <a:p>
            <a:r>
              <a:rPr lang="en-US" dirty="0"/>
              <a:t>While it can build web apps, you aren’t going to build the next Google or Facebook in R</a:t>
            </a:r>
          </a:p>
          <a:p>
            <a:endParaRPr lang="en-US" dirty="0"/>
          </a:p>
          <a:p>
            <a:r>
              <a:rPr lang="en-US" dirty="0"/>
              <a:t>Some people also claim that R isn’t great at big data, but R can plug into lots of big data tools. </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18</a:t>
            </a:fld>
            <a:endParaRPr lang="en-US"/>
          </a:p>
        </p:txBody>
      </p:sp>
    </p:spTree>
    <p:extLst>
      <p:ext uri="{BB962C8B-B14F-4D97-AF65-F5344CB8AC3E}">
        <p14:creationId xmlns:p14="http://schemas.microsoft.com/office/powerpoint/2010/main" val="1328570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Dynamically typed</a:t>
            </a:r>
          </a:p>
          <a:p>
            <a:endParaRPr lang="en-US" dirty="0"/>
          </a:p>
          <a:p>
            <a:r>
              <a:rPr lang="en-US" dirty="0"/>
              <a:t>Interpreted – often run interactively</a:t>
            </a:r>
          </a:p>
          <a:p>
            <a:endParaRPr lang="en-US" dirty="0"/>
          </a:p>
          <a:p>
            <a:r>
              <a:rPr lang="en-US" dirty="0"/>
              <a:t>Multi paradigm, mostly functional</a:t>
            </a:r>
          </a:p>
          <a:p>
            <a:endParaRPr lang="en-US" dirty="0"/>
          </a:p>
          <a:p>
            <a:r>
              <a:rPr lang="en-US" dirty="0"/>
              <a:t>The primary R – IDE is R Studio, though Visual Studio has decent R support. </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19</a:t>
            </a:fld>
            <a:endParaRPr lang="en-US"/>
          </a:p>
        </p:txBody>
      </p:sp>
    </p:spTree>
    <p:extLst>
      <p:ext uri="{BB962C8B-B14F-4D97-AF65-F5344CB8AC3E}">
        <p14:creationId xmlns:p14="http://schemas.microsoft.com/office/powerpoint/2010/main" val="2774716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CRAN Version – Standard R | R development core team (CRAN stands for Comprehensive R Archive Network)</a:t>
            </a:r>
          </a:p>
          <a:p>
            <a:endParaRPr lang="en-US" dirty="0"/>
          </a:p>
          <a:p>
            <a:r>
              <a:rPr lang="en-US" dirty="0"/>
              <a:t>Microsoft Version  - MRAN | “Enhanced R”</a:t>
            </a:r>
          </a:p>
          <a:p>
            <a:r>
              <a:rPr lang="en-US" dirty="0"/>
              <a:t>https://mran.microsoft.com/open/</a:t>
            </a:r>
          </a:p>
          <a:p>
            <a:endParaRPr lang="en-US" dirty="0"/>
          </a:p>
          <a:p>
            <a:r>
              <a:rPr lang="en-US" dirty="0"/>
              <a:t>Tradeoff -  Microsoft is faster, CRAN is newer. </a:t>
            </a:r>
          </a:p>
          <a:p>
            <a:endParaRPr lang="en-US" dirty="0"/>
          </a:p>
          <a:p>
            <a:r>
              <a:rPr lang="en-US" dirty="0"/>
              <a:t>Others: </a:t>
            </a:r>
          </a:p>
          <a:p>
            <a:r>
              <a:rPr lang="en-US" dirty="0"/>
              <a:t>TIBCO – commercial R, costs money</a:t>
            </a:r>
          </a:p>
          <a:p>
            <a:endParaRPr lang="en-US" dirty="0"/>
          </a:p>
          <a:p>
            <a:endParaRPr lang="en-US" dirty="0"/>
          </a:p>
          <a:p>
            <a:endParaRPr lang="en-US" dirty="0"/>
          </a:p>
          <a:p>
            <a:endParaRPr lang="en-US" dirty="0"/>
          </a:p>
          <a:p>
            <a:endParaRPr lang="en-US" dirty="0"/>
          </a:p>
          <a:p>
            <a:r>
              <a:rPr lang="en-US" dirty="0"/>
              <a:t>Photo: </a:t>
            </a:r>
          </a:p>
          <a:p>
            <a:r>
              <a:rPr lang="en-US" dirty="0"/>
              <a:t>https://www.pexels.com/photo/red-green-and-white-ice-cream-scoops-on-brown-cone-200909/</a:t>
            </a:r>
          </a:p>
        </p:txBody>
      </p:sp>
      <p:sp>
        <p:nvSpPr>
          <p:cNvPr id="4" name="Slide Number Placeholder 3"/>
          <p:cNvSpPr>
            <a:spLocks noGrp="1"/>
          </p:cNvSpPr>
          <p:nvPr>
            <p:ph type="sldNum" sz="quarter" idx="10"/>
          </p:nvPr>
        </p:nvSpPr>
        <p:spPr/>
        <p:txBody>
          <a:bodyPr/>
          <a:lstStyle/>
          <a:p>
            <a:fld id="{E5A097B1-DDF2-47DB-BEB4-A56B76E0BD07}" type="slidenum">
              <a:rPr lang="en-US" smtClean="0"/>
              <a:t>20</a:t>
            </a:fld>
            <a:endParaRPr lang="en-US"/>
          </a:p>
        </p:txBody>
      </p:sp>
    </p:spTree>
    <p:extLst>
      <p:ext uri="{BB962C8B-B14F-4D97-AF65-F5344CB8AC3E}">
        <p14:creationId xmlns:p14="http://schemas.microsoft.com/office/powerpoint/2010/main" val="1854108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Over 10k packages</a:t>
            </a:r>
          </a:p>
          <a:p>
            <a:r>
              <a:rPr lang="en-US" dirty="0"/>
              <a:t>https://cran.r-project.org/web/packages/</a:t>
            </a:r>
          </a:p>
          <a:p>
            <a:endParaRPr lang="en-US" dirty="0"/>
          </a:p>
          <a:p>
            <a:endParaRPr lang="en-US" dirty="0"/>
          </a:p>
          <a:p>
            <a:r>
              <a:rPr lang="en-US" dirty="0"/>
              <a:t>https://support.rstudio.com/hc/en-us/articles/201057987-Quick-list-of-useful-R-packages</a:t>
            </a:r>
          </a:p>
          <a:p>
            <a:endParaRPr lang="en-US" dirty="0"/>
          </a:p>
          <a:p>
            <a:endParaRPr lang="en-US" dirty="0"/>
          </a:p>
          <a:p>
            <a:pPr marL="0" indent="0">
              <a:buNone/>
            </a:pPr>
            <a:r>
              <a:rPr lang="en-US" sz="1200" dirty="0" err="1"/>
              <a:t>dplyr</a:t>
            </a:r>
            <a:r>
              <a:rPr lang="en-US" sz="1200" dirty="0"/>
              <a:t> -  data selection and cleanup </a:t>
            </a:r>
          </a:p>
          <a:p>
            <a:pPr marL="0" indent="0">
              <a:buNone/>
            </a:pPr>
            <a:r>
              <a:rPr lang="en-US" sz="1200" dirty="0"/>
              <a:t>ggplot2 – popular data viz library</a:t>
            </a:r>
          </a:p>
          <a:p>
            <a:pPr marL="0" indent="0">
              <a:buNone/>
            </a:pPr>
            <a:r>
              <a:rPr lang="en-US" sz="1200" dirty="0" err="1"/>
              <a:t>xlsx</a:t>
            </a:r>
            <a:r>
              <a:rPr lang="en-US" sz="1200" dirty="0"/>
              <a:t> – </a:t>
            </a:r>
            <a:r>
              <a:rPr lang="en-US" sz="1200" dirty="0" err="1"/>
              <a:t>workwith</a:t>
            </a:r>
            <a:r>
              <a:rPr lang="en-US" sz="1200" dirty="0"/>
              <a:t> Excel files</a:t>
            </a:r>
          </a:p>
          <a:p>
            <a:pPr marL="0" indent="0">
              <a:buNone/>
            </a:pPr>
            <a:r>
              <a:rPr lang="en-US" sz="1200" dirty="0" err="1"/>
              <a:t>quantmod</a:t>
            </a:r>
            <a:r>
              <a:rPr lang="en-US" sz="1200" dirty="0"/>
              <a:t> – financial data</a:t>
            </a:r>
          </a:p>
          <a:p>
            <a:pPr marL="0" indent="0">
              <a:buNone/>
            </a:pPr>
            <a:r>
              <a:rPr lang="en-US" sz="1200" dirty="0"/>
              <a:t>Shiny – web framework</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21</a:t>
            </a:fld>
            <a:endParaRPr lang="en-US"/>
          </a:p>
        </p:txBody>
      </p:sp>
    </p:spTree>
    <p:extLst>
      <p:ext uri="{BB962C8B-B14F-4D97-AF65-F5344CB8AC3E}">
        <p14:creationId xmlns:p14="http://schemas.microsoft.com/office/powerpoint/2010/main" val="3815729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10 years of Web Dev on the Microsoft stack</a:t>
            </a:r>
          </a:p>
          <a:p>
            <a:pPr marL="0" indent="0">
              <a:buFontTx/>
              <a:buNone/>
            </a:pPr>
            <a:r>
              <a:rPr lang="en-US" dirty="0"/>
              <a:t>Hail from the Hipster Capital of the Midwest, Madison</a:t>
            </a:r>
          </a:p>
          <a:p>
            <a:pPr marL="0" indent="0">
              <a:buFontTx/>
              <a:buNone/>
            </a:pPr>
            <a:endParaRPr lang="en-US" dirty="0"/>
          </a:p>
          <a:p>
            <a:pPr marL="0" indent="0">
              <a:buFontTx/>
              <a:buNone/>
            </a:pPr>
            <a:r>
              <a:rPr lang="en-US" dirty="0"/>
              <a:t>I’m not a data scientist and I don’t play one on TV. </a:t>
            </a:r>
          </a:p>
          <a:p>
            <a:pPr marL="0" indent="0">
              <a:buFontTx/>
              <a:buNone/>
            </a:pPr>
            <a:r>
              <a:rPr lang="en-US" dirty="0"/>
              <a:t>I lack a PHD in statistics… </a:t>
            </a:r>
          </a:p>
          <a:p>
            <a:pPr marL="0" indent="0">
              <a:buFontTx/>
              <a:buNone/>
            </a:pPr>
            <a:endParaRPr lang="en-US" dirty="0"/>
          </a:p>
          <a:p>
            <a:pPr marL="0" indent="0">
              <a:buFontTx/>
              <a:buNone/>
            </a:pPr>
            <a:r>
              <a:rPr lang="en-US" dirty="0"/>
              <a:t>We are awash in data, so I’m trying to learn different tactics to deal with it</a:t>
            </a:r>
          </a:p>
          <a:p>
            <a:pPr marL="0" indent="0">
              <a:buFontTx/>
              <a:buNone/>
            </a:pPr>
            <a:endParaRPr lang="en-US" dirty="0"/>
          </a:p>
          <a:p>
            <a:pPr marL="0" indent="0">
              <a:buFontTx/>
              <a:buNone/>
            </a:pPr>
            <a:r>
              <a:rPr lang="en-US" dirty="0"/>
              <a:t>I think data literacy is important and learning this programming language is one way to do it. </a:t>
            </a:r>
          </a:p>
        </p:txBody>
      </p:sp>
      <p:sp>
        <p:nvSpPr>
          <p:cNvPr id="4" name="Slide Number Placeholder 3"/>
          <p:cNvSpPr>
            <a:spLocks noGrp="1"/>
          </p:cNvSpPr>
          <p:nvPr>
            <p:ph type="sldNum" sz="quarter" idx="10"/>
          </p:nvPr>
        </p:nvSpPr>
        <p:spPr/>
        <p:txBody>
          <a:bodyPr/>
          <a:lstStyle/>
          <a:p>
            <a:fld id="{E5A097B1-DDF2-47DB-BEB4-A56B76E0BD07}" type="slidenum">
              <a:rPr lang="en-US" smtClean="0"/>
              <a:t>2</a:t>
            </a:fld>
            <a:endParaRPr lang="en-US"/>
          </a:p>
        </p:txBody>
      </p:sp>
    </p:spTree>
    <p:extLst>
      <p:ext uri="{BB962C8B-B14F-4D97-AF65-F5344CB8AC3E}">
        <p14:creationId xmlns:p14="http://schemas.microsoft.com/office/powerpoint/2010/main" val="4010150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Volume-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users intentionally generate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6000+ Tweets send per second (http://www.internetlivestats.com/twitter-statistics/  --   http://www.internetlivestats.com/one-second/)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40,000+ google searches / second (http://www.internetlivestats.com/google-search-statistics/)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users unintentionally generate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Logs, usage stats, creepy tracking stuff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Collected 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Government statistics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a:p>
            <a:r>
              <a:rPr lang="en-US" dirty="0"/>
              <a:t>Volume Statistics - http://www.internetlivestats.com/</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3</a:t>
            </a:fld>
            <a:endParaRPr lang="en-US"/>
          </a:p>
        </p:txBody>
      </p:sp>
    </p:spTree>
    <p:extLst>
      <p:ext uri="{BB962C8B-B14F-4D97-AF65-F5344CB8AC3E}">
        <p14:creationId xmlns:p14="http://schemas.microsoft.com/office/powerpoint/2010/main" val="408291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Increasing amounts of residual data</a:t>
            </a:r>
          </a:p>
          <a:p>
            <a:endParaRPr lang="en-US" dirty="0"/>
          </a:p>
          <a:p>
            <a:r>
              <a:rPr lang="en-US" dirty="0"/>
              <a:t>-- mention the </a:t>
            </a:r>
            <a:r>
              <a:rPr lang="en-US" dirty="0" err="1"/>
              <a:t>Geocities</a:t>
            </a:r>
            <a:r>
              <a:rPr lang="en-US" dirty="0"/>
              <a:t> data dump</a:t>
            </a:r>
          </a:p>
          <a:p>
            <a:r>
              <a:rPr lang="en-US" dirty="0"/>
              <a:t>-- </a:t>
            </a:r>
          </a:p>
        </p:txBody>
      </p:sp>
      <p:sp>
        <p:nvSpPr>
          <p:cNvPr id="4" name="Slide Number Placeholder 3"/>
          <p:cNvSpPr>
            <a:spLocks noGrp="1"/>
          </p:cNvSpPr>
          <p:nvPr>
            <p:ph type="sldNum" sz="quarter" idx="10"/>
          </p:nvPr>
        </p:nvSpPr>
        <p:spPr/>
        <p:txBody>
          <a:bodyPr/>
          <a:lstStyle/>
          <a:p>
            <a:fld id="{E5A097B1-DDF2-47DB-BEB4-A56B76E0BD07}" type="slidenum">
              <a:rPr lang="en-US" smtClean="0"/>
              <a:t>4</a:t>
            </a:fld>
            <a:endParaRPr lang="en-US"/>
          </a:p>
        </p:txBody>
      </p:sp>
    </p:spTree>
    <p:extLst>
      <p:ext uri="{BB962C8B-B14F-4D97-AF65-F5344CB8AC3E}">
        <p14:creationId xmlns:p14="http://schemas.microsoft.com/office/powerpoint/2010/main" val="499129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http://www.economist.com/news/leaders/21721656-data-economy-demands-new-approach-antitrust-rules-worlds-most-valuable-resource</a:t>
            </a:r>
          </a:p>
          <a:p>
            <a:r>
              <a:rPr lang="en-US" dirty="0"/>
              <a:t>(This article talks about how the massive data stores of big companies gives them a huge competitive advantage)</a:t>
            </a:r>
          </a:p>
        </p:txBody>
      </p:sp>
      <p:sp>
        <p:nvSpPr>
          <p:cNvPr id="4" name="Slide Number Placeholder 3"/>
          <p:cNvSpPr>
            <a:spLocks noGrp="1"/>
          </p:cNvSpPr>
          <p:nvPr>
            <p:ph type="sldNum" sz="quarter" idx="10"/>
          </p:nvPr>
        </p:nvSpPr>
        <p:spPr/>
        <p:txBody>
          <a:bodyPr/>
          <a:lstStyle/>
          <a:p>
            <a:fld id="{E5A097B1-DDF2-47DB-BEB4-A56B76E0BD07}" type="slidenum">
              <a:rPr lang="en-US" smtClean="0"/>
              <a:t>5</a:t>
            </a:fld>
            <a:endParaRPr lang="en-US"/>
          </a:p>
        </p:txBody>
      </p:sp>
    </p:spTree>
    <p:extLst>
      <p:ext uri="{BB962C8B-B14F-4D97-AF65-F5344CB8AC3E}">
        <p14:creationId xmlns:p14="http://schemas.microsoft.com/office/powerpoint/2010/main" val="1772801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Target</a:t>
            </a:r>
          </a:p>
          <a:p>
            <a:r>
              <a:rPr lang="en-US" dirty="0"/>
              <a:t>Tons of analytics being collected</a:t>
            </a:r>
          </a:p>
          <a:p>
            <a:endParaRPr lang="en-US" dirty="0"/>
          </a:p>
          <a:p>
            <a:r>
              <a:rPr lang="en-US" dirty="0"/>
              <a:t>Is able to make some scary predictions. </a:t>
            </a:r>
          </a:p>
          <a:p>
            <a:r>
              <a:rPr lang="en-US" dirty="0"/>
              <a:t>Lots of companies can do this now, and I want to understand the process. </a:t>
            </a:r>
          </a:p>
          <a:p>
            <a:endParaRPr lang="en-US" dirty="0"/>
          </a:p>
          <a:p>
            <a:r>
              <a:rPr lang="en-US" dirty="0"/>
              <a:t>https://www.forbes.com/sites/kashmirhill/2012/02/16/how-target-figured-out-a-teen-girl-was-pregnant-before-her-father-did/#5ce70ddc6668</a:t>
            </a:r>
          </a:p>
          <a:p>
            <a:endParaRPr lang="en-US" dirty="0"/>
          </a:p>
          <a:p>
            <a:r>
              <a:rPr lang="en-US" dirty="0"/>
              <a:t>Photo: </a:t>
            </a:r>
          </a:p>
          <a:p>
            <a:r>
              <a:rPr lang="en-US" dirty="0"/>
              <a:t>https://www.pexels.com/photo/man-person-face-portrait-34667/</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6</a:t>
            </a:fld>
            <a:endParaRPr lang="en-US"/>
          </a:p>
        </p:txBody>
      </p:sp>
    </p:spTree>
    <p:extLst>
      <p:ext uri="{BB962C8B-B14F-4D97-AF65-F5344CB8AC3E}">
        <p14:creationId xmlns:p14="http://schemas.microsoft.com/office/powerpoint/2010/main" val="3779784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data visualization, you can use your datasets to change mindsets. </a:t>
            </a:r>
          </a:p>
          <a:p>
            <a:endParaRPr lang="en-US" dirty="0"/>
          </a:p>
          <a:p>
            <a:endParaRPr lang="en-US" dirty="0"/>
          </a:p>
          <a:p>
            <a:r>
              <a:rPr lang="en-US" dirty="0"/>
              <a:t>https://www.ted.com/talks/hans_rosling_at_state</a:t>
            </a:r>
          </a:p>
          <a:p>
            <a:r>
              <a:rPr lang="en-US" dirty="0"/>
              <a:t>https://www.ted.com/talks/hans_rosling_shows_the_best_stats_you_ve_ever_seen</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7</a:t>
            </a:fld>
            <a:endParaRPr lang="en-US"/>
          </a:p>
        </p:txBody>
      </p:sp>
    </p:spTree>
    <p:extLst>
      <p:ext uri="{BB962C8B-B14F-4D97-AF65-F5344CB8AC3E}">
        <p14:creationId xmlns:p14="http://schemas.microsoft.com/office/powerpoint/2010/main" val="1775753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there’s good guys and bad guys. </a:t>
            </a:r>
          </a:p>
          <a:p>
            <a:r>
              <a:rPr lang="en-US" dirty="0"/>
              <a:t>People are trying to manipulate you with numbers</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8</a:t>
            </a:fld>
            <a:endParaRPr lang="en-US"/>
          </a:p>
        </p:txBody>
      </p:sp>
    </p:spTree>
    <p:extLst>
      <p:ext uri="{BB962C8B-B14F-4D97-AF65-F5344CB8AC3E}">
        <p14:creationId xmlns:p14="http://schemas.microsoft.com/office/powerpoint/2010/main" val="3884404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9</a:t>
            </a:fld>
            <a:endParaRPr lang="en-US"/>
          </a:p>
        </p:txBody>
      </p:sp>
    </p:spTree>
    <p:extLst>
      <p:ext uri="{BB962C8B-B14F-4D97-AF65-F5344CB8AC3E}">
        <p14:creationId xmlns:p14="http://schemas.microsoft.com/office/powerpoint/2010/main" val="734240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462D58-24D5-460E-A073-5F56B9E1F7E7}"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113067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62D58-24D5-460E-A073-5F56B9E1F7E7}"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3674644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62D58-24D5-460E-A073-5F56B9E1F7E7}"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1805685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62D58-24D5-460E-A073-5F56B9E1F7E7}"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483567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462D58-24D5-460E-A073-5F56B9E1F7E7}"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1557393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462D58-24D5-460E-A073-5F56B9E1F7E7}"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136967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462D58-24D5-460E-A073-5F56B9E1F7E7}" type="datetimeFigureOut">
              <a:rPr lang="en-US" smtClean="0"/>
              <a:t>5/15/2017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3114840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462D58-24D5-460E-A073-5F56B9E1F7E7}" type="datetimeFigureOut">
              <a:rPr lang="en-US" smtClean="0"/>
              <a:t>5/15/2017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695058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462D58-24D5-460E-A073-5F56B9E1F7E7}" type="datetimeFigureOut">
              <a:rPr lang="en-US" smtClean="0"/>
              <a:t>5/15/2017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4050711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462D58-24D5-460E-A073-5F56B9E1F7E7}"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3874312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462D58-24D5-460E-A073-5F56B9E1F7E7}"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2167675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62D58-24D5-460E-A073-5F56B9E1F7E7}" type="datetimeFigureOut">
              <a:rPr lang="en-US" smtClean="0"/>
              <a:t>5/15/2017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2E527-D021-417F-91E3-5B787A90CD54}" type="slidenum">
              <a:rPr lang="en-US" smtClean="0"/>
              <a:t>‹#›</a:t>
            </a:fld>
            <a:endParaRPr lang="en-US" dirty="0"/>
          </a:p>
        </p:txBody>
      </p:sp>
    </p:spTree>
    <p:extLst>
      <p:ext uri="{BB962C8B-B14F-4D97-AF65-F5344CB8AC3E}">
        <p14:creationId xmlns:p14="http://schemas.microsoft.com/office/powerpoint/2010/main" val="3564604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1505" y="257678"/>
            <a:ext cx="11830494" cy="2077749"/>
          </a:xfrm>
        </p:spPr>
        <p:txBody>
          <a:bodyPr>
            <a:noAutofit/>
          </a:bodyPr>
          <a:lstStyle/>
          <a:p>
            <a:pPr algn="l"/>
            <a:r>
              <a:rPr lang="en-US" sz="6600" b="1" dirty="0"/>
              <a:t>R:</a:t>
            </a:r>
            <a:r>
              <a:rPr lang="en-US" b="1" dirty="0"/>
              <a:t> </a:t>
            </a:r>
            <a:r>
              <a:rPr lang="en-US" sz="4400" b="1" dirty="0"/>
              <a:t>It's Not </a:t>
            </a:r>
            <a:br>
              <a:rPr lang="en-US" sz="4400" b="1" dirty="0"/>
            </a:br>
            <a:r>
              <a:rPr lang="en-US" sz="4400" b="1" dirty="0"/>
              <a:t>Just For Pirates </a:t>
            </a:r>
            <a:br>
              <a:rPr lang="en-US" sz="4400" b="1" dirty="0"/>
            </a:br>
            <a:r>
              <a:rPr lang="en-US" sz="4400" b="1" dirty="0"/>
              <a:t>Anymore</a:t>
            </a:r>
            <a:endParaRPr lang="en-US" sz="4400" dirty="0"/>
          </a:p>
        </p:txBody>
      </p:sp>
      <p:sp>
        <p:nvSpPr>
          <p:cNvPr id="3" name="Subtitle 2"/>
          <p:cNvSpPr>
            <a:spLocks noGrp="1"/>
          </p:cNvSpPr>
          <p:nvPr>
            <p:ph type="subTitle" idx="1"/>
          </p:nvPr>
        </p:nvSpPr>
        <p:spPr>
          <a:xfrm>
            <a:off x="361505" y="3774558"/>
            <a:ext cx="11674983" cy="2849525"/>
          </a:xfrm>
        </p:spPr>
        <p:txBody>
          <a:bodyPr>
            <a:normAutofit/>
          </a:bodyPr>
          <a:lstStyle/>
          <a:p>
            <a:pPr algn="l"/>
            <a:r>
              <a:rPr lang="en-US" sz="5400" dirty="0"/>
              <a:t>Dustin Ewers</a:t>
            </a:r>
          </a:p>
          <a:p>
            <a:pPr algn="l"/>
            <a:r>
              <a:rPr lang="en-US" sz="3600" dirty="0"/>
              <a:t>Consultant @ </a:t>
            </a:r>
            <a:r>
              <a:rPr lang="en-US" sz="3600" dirty="0" err="1"/>
              <a:t>Centare</a:t>
            </a:r>
            <a:endParaRPr lang="en-US" sz="3600" dirty="0"/>
          </a:p>
          <a:p>
            <a:pPr algn="l"/>
            <a:r>
              <a:rPr lang="en-US" sz="3000" dirty="0"/>
              <a:t>Code: https://github.com/DustinEwers/d3-demos-data-mountain</a:t>
            </a:r>
          </a:p>
          <a:p>
            <a:pPr algn="l"/>
            <a:r>
              <a:rPr lang="en-US" sz="2800" dirty="0"/>
              <a:t>Website: www.dustinewers.com</a:t>
            </a:r>
          </a:p>
          <a:p>
            <a:pPr algn="l"/>
            <a:endParaRPr lang="en-US" dirty="0"/>
          </a:p>
        </p:txBody>
      </p:sp>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584047" y="5687957"/>
            <a:ext cx="4452442" cy="936126"/>
          </a:xfrm>
          <a:prstGeom prst="rect">
            <a:avLst/>
          </a:prstGeom>
        </p:spPr>
      </p:pic>
    </p:spTree>
    <p:extLst>
      <p:ext uri="{BB962C8B-B14F-4D97-AF65-F5344CB8AC3E}">
        <p14:creationId xmlns:p14="http://schemas.microsoft.com/office/powerpoint/2010/main" val="1805348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t>Roadmap</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a:t>Data Analysis Languages</a:t>
            </a:r>
          </a:p>
          <a:p>
            <a:pPr marL="0" indent="0">
              <a:buNone/>
            </a:pPr>
            <a:r>
              <a:rPr lang="en-US" sz="3600" dirty="0"/>
              <a:t>Why R? </a:t>
            </a:r>
          </a:p>
          <a:p>
            <a:pPr marL="0" indent="0">
              <a:buNone/>
            </a:pPr>
            <a:r>
              <a:rPr lang="en-US" sz="3600" dirty="0"/>
              <a:t>Navigating the R ecosystem</a:t>
            </a:r>
          </a:p>
          <a:p>
            <a:pPr marL="0" indent="0">
              <a:buNone/>
            </a:pPr>
            <a:r>
              <a:rPr lang="en-US" sz="3600" dirty="0"/>
              <a:t>A Brief Tour of R</a:t>
            </a:r>
          </a:p>
          <a:p>
            <a:pPr marL="0" indent="0">
              <a:buNone/>
            </a:pPr>
            <a:r>
              <a:rPr lang="en-US" sz="3600" dirty="0"/>
              <a:t>R Recipes (Demos)</a:t>
            </a:r>
          </a:p>
        </p:txBody>
      </p:sp>
    </p:spTree>
    <p:extLst>
      <p:ext uri="{BB962C8B-B14F-4D97-AF65-F5344CB8AC3E}">
        <p14:creationId xmlns:p14="http://schemas.microsoft.com/office/powerpoint/2010/main" val="650433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0984"/>
            <a:ext cx="10515600" cy="1325563"/>
          </a:xfrm>
        </p:spPr>
        <p:txBody>
          <a:bodyPr/>
          <a:lstStyle/>
          <a:p>
            <a:r>
              <a:rPr lang="en-US" dirty="0"/>
              <a:t>Popular Data Science Languages</a:t>
            </a:r>
          </a:p>
        </p:txBody>
      </p:sp>
      <p:pic>
        <p:nvPicPr>
          <p:cNvPr id="5124" name="Picture 4"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914537"/>
            <a:ext cx="4509830" cy="152328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R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618" y="1616547"/>
            <a:ext cx="4367174" cy="382127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mage result for scala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616547"/>
            <a:ext cx="4364411" cy="1938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895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517" y="2527852"/>
            <a:ext cx="10515600" cy="1325563"/>
          </a:xfrm>
        </p:spPr>
        <p:txBody>
          <a:bodyPr/>
          <a:lstStyle/>
          <a:p>
            <a:r>
              <a:rPr lang="en-US" dirty="0"/>
              <a:t>Which one should I choose?</a:t>
            </a:r>
          </a:p>
        </p:txBody>
      </p:sp>
    </p:spTree>
    <p:extLst>
      <p:ext uri="{BB962C8B-B14F-4D97-AF65-F5344CB8AC3E}">
        <p14:creationId xmlns:p14="http://schemas.microsoft.com/office/powerpoint/2010/main" val="1025839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710" y="2518016"/>
            <a:ext cx="10335229" cy="1325563"/>
          </a:xfrm>
        </p:spPr>
        <p:txBody>
          <a:bodyPr/>
          <a:lstStyle/>
          <a:p>
            <a:r>
              <a:rPr lang="en-US" dirty="0"/>
              <a:t>Why R? </a:t>
            </a:r>
          </a:p>
        </p:txBody>
      </p:sp>
    </p:spTree>
    <p:extLst>
      <p:ext uri="{BB962C8B-B14F-4D97-AF65-F5344CB8AC3E}">
        <p14:creationId xmlns:p14="http://schemas.microsoft.com/office/powerpoint/2010/main" val="193299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517" y="338231"/>
            <a:ext cx="10515600" cy="1325563"/>
          </a:xfrm>
        </p:spPr>
        <p:txBody>
          <a:bodyPr/>
          <a:lstStyle/>
          <a:p>
            <a:r>
              <a:rPr lang="en-US" dirty="0"/>
              <a:t>Why R? – Free &amp; OSS</a:t>
            </a:r>
          </a:p>
        </p:txBody>
      </p:sp>
      <p:pic>
        <p:nvPicPr>
          <p:cNvPr id="6146" name="Picture 2" descr="alcohol, alcoholic, 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6023" y="1663794"/>
            <a:ext cx="5893174" cy="391833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images.metmuseum.org/CRDImages/dp/web-large/DT929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517" y="1663794"/>
            <a:ext cx="5109883" cy="396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708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Made specifically for statistics… </a:t>
            </a:r>
          </a:p>
        </p:txBody>
      </p:sp>
      <p:pic>
        <p:nvPicPr>
          <p:cNvPr id="7170" name="Picture 2" descr="Image result for nerd pi-r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6213" y="1690688"/>
            <a:ext cx="3759574" cy="5012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313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i.imgflip.com/1phb4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933" y="592074"/>
            <a:ext cx="7110133" cy="5417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133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When to use it?</a:t>
            </a:r>
          </a:p>
        </p:txBody>
      </p:sp>
      <p:sp>
        <p:nvSpPr>
          <p:cNvPr id="3" name="Content Placeholder 2"/>
          <p:cNvSpPr>
            <a:spLocks noGrp="1"/>
          </p:cNvSpPr>
          <p:nvPr>
            <p:ph idx="1"/>
          </p:nvPr>
        </p:nvSpPr>
        <p:spPr/>
        <p:txBody>
          <a:bodyPr>
            <a:normAutofit/>
          </a:bodyPr>
          <a:lstStyle/>
          <a:p>
            <a:pPr marL="0" indent="0">
              <a:buNone/>
            </a:pPr>
            <a:r>
              <a:rPr lang="en-US" sz="4400" dirty="0"/>
              <a:t>Data Exploration</a:t>
            </a:r>
          </a:p>
          <a:p>
            <a:pPr marL="0" indent="0">
              <a:buNone/>
            </a:pPr>
            <a:endParaRPr lang="en-US" sz="4400" dirty="0"/>
          </a:p>
          <a:p>
            <a:pPr marL="0" indent="0">
              <a:buNone/>
            </a:pPr>
            <a:r>
              <a:rPr lang="en-US" sz="4400" dirty="0"/>
              <a:t>Statistical Analysis</a:t>
            </a:r>
          </a:p>
          <a:p>
            <a:pPr marL="0" indent="0">
              <a:buNone/>
            </a:pPr>
            <a:endParaRPr lang="en-US" sz="4400" dirty="0"/>
          </a:p>
          <a:p>
            <a:pPr marL="0" indent="0">
              <a:buNone/>
            </a:pPr>
            <a:r>
              <a:rPr lang="en-US" sz="4400" dirty="0"/>
              <a:t>Data Visualization</a:t>
            </a:r>
          </a:p>
        </p:txBody>
      </p:sp>
    </p:spTree>
    <p:extLst>
      <p:ext uri="{BB962C8B-B14F-4D97-AF65-F5344CB8AC3E}">
        <p14:creationId xmlns:p14="http://schemas.microsoft.com/office/powerpoint/2010/main" val="3163846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When to not use it?</a:t>
            </a:r>
          </a:p>
        </p:txBody>
      </p:sp>
      <p:sp>
        <p:nvSpPr>
          <p:cNvPr id="3" name="Content Placeholder 2"/>
          <p:cNvSpPr>
            <a:spLocks noGrp="1"/>
          </p:cNvSpPr>
          <p:nvPr>
            <p:ph idx="1"/>
          </p:nvPr>
        </p:nvSpPr>
        <p:spPr>
          <a:xfrm>
            <a:off x="838200" y="1690688"/>
            <a:ext cx="10515600" cy="3386679"/>
          </a:xfrm>
        </p:spPr>
        <p:txBody>
          <a:bodyPr>
            <a:normAutofit/>
          </a:bodyPr>
          <a:lstStyle/>
          <a:p>
            <a:pPr marL="0" indent="0">
              <a:buNone/>
            </a:pPr>
            <a:r>
              <a:rPr lang="en-US" sz="4400" dirty="0"/>
              <a:t>Anything Non-statistical</a:t>
            </a:r>
          </a:p>
          <a:p>
            <a:pPr marL="0" indent="0">
              <a:buNone/>
            </a:pPr>
            <a:endParaRPr lang="en-US" sz="4400" dirty="0"/>
          </a:p>
          <a:p>
            <a:pPr marL="0" indent="0">
              <a:buNone/>
            </a:pPr>
            <a:r>
              <a:rPr lang="en-US" sz="4400" dirty="0"/>
              <a:t>Complex applications</a:t>
            </a:r>
          </a:p>
          <a:p>
            <a:pPr marL="0" indent="0">
              <a:buNone/>
            </a:pPr>
            <a:endParaRPr lang="en-US" sz="4400" dirty="0"/>
          </a:p>
          <a:p>
            <a:pPr marL="0" indent="0">
              <a:buNone/>
            </a:pPr>
            <a:endParaRPr lang="en-US" sz="4400" dirty="0"/>
          </a:p>
        </p:txBody>
      </p:sp>
    </p:spTree>
    <p:extLst>
      <p:ext uri="{BB962C8B-B14F-4D97-AF65-F5344CB8AC3E}">
        <p14:creationId xmlns:p14="http://schemas.microsoft.com/office/powerpoint/2010/main" val="2981051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362" y="2610613"/>
            <a:ext cx="10515600" cy="1325563"/>
          </a:xfrm>
        </p:spPr>
        <p:txBody>
          <a:bodyPr/>
          <a:lstStyle/>
          <a:p>
            <a:r>
              <a:rPr lang="en-US" dirty="0"/>
              <a:t>R Basics</a:t>
            </a:r>
          </a:p>
        </p:txBody>
      </p:sp>
    </p:spTree>
    <p:extLst>
      <p:ext uri="{BB962C8B-B14F-4D97-AF65-F5344CB8AC3E}">
        <p14:creationId xmlns:p14="http://schemas.microsoft.com/office/powerpoint/2010/main" val="3521706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292" y="266271"/>
            <a:ext cx="10515600" cy="1325563"/>
          </a:xfrm>
        </p:spPr>
        <p:txBody>
          <a:bodyPr/>
          <a:lstStyle/>
          <a:p>
            <a:r>
              <a:rPr lang="en-US" dirty="0"/>
              <a:t>My Story</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292" y="1690688"/>
            <a:ext cx="4028340" cy="435133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5746" y="1690688"/>
            <a:ext cx="4042962" cy="4351338"/>
          </a:xfrm>
          <a:prstGeom prst="rect">
            <a:avLst/>
          </a:prstGeom>
        </p:spPr>
      </p:pic>
      <p:pic>
        <p:nvPicPr>
          <p:cNvPr id="5" name="Picture 4"/>
          <p:cNvPicPr>
            <a:picLocks noChangeAspect="1"/>
          </p:cNvPicPr>
          <p:nvPr/>
        </p:nvPicPr>
        <p:blipFill>
          <a:blip r:embed="rId5"/>
          <a:stretch>
            <a:fillRect/>
          </a:stretch>
        </p:blipFill>
        <p:spPr>
          <a:xfrm>
            <a:off x="3797873" y="2146335"/>
            <a:ext cx="4077269" cy="3801005"/>
          </a:xfrm>
          <a:prstGeom prst="rect">
            <a:avLst/>
          </a:prstGeom>
        </p:spPr>
      </p:pic>
    </p:spTree>
    <p:extLst>
      <p:ext uri="{BB962C8B-B14F-4D97-AF65-F5344CB8AC3E}">
        <p14:creationId xmlns:p14="http://schemas.microsoft.com/office/powerpoint/2010/main" val="2413762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915535"/>
          </a:xfrm>
        </p:spPr>
        <p:txBody>
          <a:bodyPr/>
          <a:lstStyle/>
          <a:p>
            <a:pPr algn="ctr"/>
            <a:r>
              <a:rPr lang="en-US" dirty="0"/>
              <a:t>Different Flavors of R</a:t>
            </a:r>
          </a:p>
        </p:txBody>
      </p:sp>
      <p:pic>
        <p:nvPicPr>
          <p:cNvPr id="9218" name="Picture 2" descr="Red Green and White Ice Cream Scoops on Brown Co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518" y="915535"/>
            <a:ext cx="8232962" cy="5509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869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7267" y="1551008"/>
            <a:ext cx="6521245" cy="4490962"/>
          </a:xfrm>
        </p:spPr>
        <p:txBody>
          <a:bodyPr>
            <a:normAutofit/>
          </a:bodyPr>
          <a:lstStyle/>
          <a:p>
            <a:pPr marL="0" indent="0">
              <a:buNone/>
            </a:pPr>
            <a:r>
              <a:rPr lang="en-US" sz="3200" dirty="0" err="1"/>
              <a:t>dplyr</a:t>
            </a:r>
            <a:endParaRPr lang="en-US" sz="3200" dirty="0"/>
          </a:p>
          <a:p>
            <a:pPr marL="0" indent="0">
              <a:buNone/>
            </a:pPr>
            <a:r>
              <a:rPr lang="en-US" sz="3200" dirty="0"/>
              <a:t>ggplot2</a:t>
            </a:r>
          </a:p>
          <a:p>
            <a:pPr marL="0" indent="0">
              <a:buNone/>
            </a:pPr>
            <a:r>
              <a:rPr lang="en-US" sz="3200" dirty="0" err="1"/>
              <a:t>xlsx</a:t>
            </a:r>
            <a:endParaRPr lang="en-US" sz="3200" dirty="0"/>
          </a:p>
          <a:p>
            <a:pPr marL="0" indent="0">
              <a:buNone/>
            </a:pPr>
            <a:r>
              <a:rPr lang="en-US" sz="3200" dirty="0" err="1"/>
              <a:t>quantmod</a:t>
            </a:r>
            <a:endParaRPr lang="en-US" sz="3200" dirty="0"/>
          </a:p>
          <a:p>
            <a:pPr marL="0" indent="0">
              <a:buNone/>
            </a:pPr>
            <a:r>
              <a:rPr lang="en-US" sz="3200" dirty="0"/>
              <a:t>Shiny</a:t>
            </a:r>
          </a:p>
        </p:txBody>
      </p:sp>
      <p:pic>
        <p:nvPicPr>
          <p:cNvPr id="6146" name="Picture 2" descr="But wait There's more - But wait There's more  Billy May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263" y="602016"/>
            <a:ext cx="4284739" cy="549517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797266" y="602016"/>
            <a:ext cx="6556533" cy="786946"/>
          </a:xfrm>
        </p:spPr>
        <p:txBody>
          <a:bodyPr/>
          <a:lstStyle/>
          <a:p>
            <a:r>
              <a:rPr lang="en-US" dirty="0"/>
              <a:t>Common Packages</a:t>
            </a:r>
          </a:p>
        </p:txBody>
      </p:sp>
    </p:spTree>
    <p:extLst>
      <p:ext uri="{BB962C8B-B14F-4D97-AF65-F5344CB8AC3E}">
        <p14:creationId xmlns:p14="http://schemas.microsoft.com/office/powerpoint/2010/main" val="2204730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02242"/>
            <a:ext cx="10515600" cy="1325563"/>
          </a:xfrm>
        </p:spPr>
        <p:txBody>
          <a:bodyPr/>
          <a:lstStyle/>
          <a:p>
            <a:pPr algn="ctr"/>
            <a:r>
              <a:rPr lang="en-US" sz="8800" dirty="0"/>
              <a:t>Demos</a:t>
            </a:r>
            <a:endParaRPr lang="en-US" dirty="0"/>
          </a:p>
        </p:txBody>
      </p:sp>
    </p:spTree>
    <p:extLst>
      <p:ext uri="{BB962C8B-B14F-4D97-AF65-F5344CB8AC3E}">
        <p14:creationId xmlns:p14="http://schemas.microsoft.com/office/powerpoint/2010/main" val="1826147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t>Takeaways</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a:t>Data (in all sizes) is a gold mine</a:t>
            </a:r>
          </a:p>
          <a:p>
            <a:pPr marL="0" indent="0">
              <a:buNone/>
            </a:pPr>
            <a:endParaRPr lang="en-US" sz="3600" dirty="0"/>
          </a:p>
          <a:p>
            <a:pPr marL="0" indent="0">
              <a:buNone/>
            </a:pPr>
            <a:endParaRPr lang="en-US" sz="3600" dirty="0"/>
          </a:p>
          <a:p>
            <a:pPr marL="0" indent="0">
              <a:buNone/>
            </a:pPr>
            <a:endParaRPr lang="en-US" sz="3600" dirty="0"/>
          </a:p>
          <a:p>
            <a:pPr marL="0" indent="0">
              <a:buNone/>
            </a:pPr>
            <a:r>
              <a:rPr lang="en-US" sz="3600" dirty="0"/>
              <a:t>Enterprise Developers should look at R</a:t>
            </a:r>
          </a:p>
        </p:txBody>
      </p:sp>
    </p:spTree>
    <p:extLst>
      <p:ext uri="{BB962C8B-B14F-4D97-AF65-F5344CB8AC3E}">
        <p14:creationId xmlns:p14="http://schemas.microsoft.com/office/powerpoint/2010/main" val="289873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aterfalls during Dayti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993" y="184437"/>
            <a:ext cx="8696969" cy="6520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574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06" y="2561139"/>
            <a:ext cx="10968789" cy="1735722"/>
          </a:xfrm>
        </p:spPr>
        <p:txBody>
          <a:bodyPr>
            <a:normAutofit fontScale="92500" lnSpcReduction="20000"/>
          </a:bodyPr>
          <a:lstStyle/>
          <a:p>
            <a:pPr marL="0" indent="0">
              <a:buNone/>
            </a:pPr>
            <a:r>
              <a:rPr lang="en-US" sz="4800" dirty="0"/>
              <a:t>“Data is a precious thing and will last longer than the systems themselves.”</a:t>
            </a:r>
          </a:p>
          <a:p>
            <a:pPr marL="0" indent="0">
              <a:buNone/>
            </a:pPr>
            <a:r>
              <a:rPr lang="en-US" sz="4800" dirty="0"/>
              <a:t>- Tim Berners-Lee</a:t>
            </a:r>
          </a:p>
        </p:txBody>
      </p:sp>
    </p:spTree>
    <p:extLst>
      <p:ext uri="{BB962C8B-B14F-4D97-AF65-F5344CB8AC3E}">
        <p14:creationId xmlns:p14="http://schemas.microsoft.com/office/powerpoint/2010/main" val="2548078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p>
            <a:pPr algn="ctr"/>
            <a:r>
              <a:rPr lang="en-US" dirty="0"/>
              <a:t>Data is the New Oil</a:t>
            </a:r>
          </a:p>
        </p:txBody>
      </p:sp>
      <p:pic>
        <p:nvPicPr>
          <p:cNvPr id="2050" name="Picture 2" descr="http://cdn.static-economist.com/sites/default/files/images/print-edition/20170506_LDD001_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6986" y="1690688"/>
            <a:ext cx="7898027" cy="4446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73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Image result for target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359" y="235194"/>
            <a:ext cx="7855454" cy="237234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anger, angry, carica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9253" y="2607541"/>
            <a:ext cx="6153665" cy="410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621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06" y="2561139"/>
            <a:ext cx="10968789" cy="1735722"/>
          </a:xfrm>
        </p:spPr>
        <p:txBody>
          <a:bodyPr>
            <a:normAutofit/>
          </a:bodyPr>
          <a:lstStyle/>
          <a:p>
            <a:pPr marL="0" indent="0">
              <a:buNone/>
            </a:pPr>
            <a:r>
              <a:rPr lang="en-US" sz="4800" dirty="0"/>
              <a:t>“Let the dataset change your mindset.”</a:t>
            </a:r>
          </a:p>
          <a:p>
            <a:pPr marL="0" indent="0">
              <a:buNone/>
            </a:pPr>
            <a:r>
              <a:rPr lang="en-US" sz="4800" dirty="0"/>
              <a:t>- Hans </a:t>
            </a:r>
            <a:r>
              <a:rPr lang="en-US" sz="4800" dirty="0" err="1"/>
              <a:t>Rosling</a:t>
            </a:r>
            <a:endParaRPr lang="en-US" sz="4800" dirty="0"/>
          </a:p>
        </p:txBody>
      </p:sp>
    </p:spTree>
    <p:extLst>
      <p:ext uri="{BB962C8B-B14F-4D97-AF65-F5344CB8AC3E}">
        <p14:creationId xmlns:p14="http://schemas.microsoft.com/office/powerpoint/2010/main" val="2504119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hans ros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721" y="1447802"/>
            <a:ext cx="5696464" cy="427234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how to lie with statisti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779" y="1447802"/>
            <a:ext cx="4261020" cy="4261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92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06" y="2561139"/>
            <a:ext cx="10968789" cy="1735722"/>
          </a:xfrm>
        </p:spPr>
        <p:txBody>
          <a:bodyPr>
            <a:normAutofit fontScale="92500"/>
          </a:bodyPr>
          <a:lstStyle/>
          <a:p>
            <a:pPr marL="0" indent="0">
              <a:buNone/>
            </a:pPr>
            <a:r>
              <a:rPr lang="en-US" sz="4800" dirty="0"/>
              <a:t>“In God we trust, all others must bring data”</a:t>
            </a:r>
          </a:p>
          <a:p>
            <a:pPr marL="0" indent="0">
              <a:buNone/>
            </a:pPr>
            <a:r>
              <a:rPr lang="en-US" sz="4800" dirty="0"/>
              <a:t>- W. Edwards Deming</a:t>
            </a:r>
          </a:p>
        </p:txBody>
      </p:sp>
    </p:spTree>
    <p:extLst>
      <p:ext uri="{BB962C8B-B14F-4D97-AF65-F5344CB8AC3E}">
        <p14:creationId xmlns:p14="http://schemas.microsoft.com/office/powerpoint/2010/main" val="484091321"/>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262626"/>
      </a:dk2>
      <a:lt2>
        <a:srgbClr val="F2F2F2"/>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40372</TotalTime>
  <Words>1128</Words>
  <Application>Microsoft Office PowerPoint</Application>
  <PresentationFormat>Widescreen</PresentationFormat>
  <Paragraphs>209</Paragraphs>
  <Slides>23</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Century Gothic</vt:lpstr>
      <vt:lpstr>Office Theme</vt:lpstr>
      <vt:lpstr>R: It's Not  Just For Pirates  Anymore</vt:lpstr>
      <vt:lpstr>My Story</vt:lpstr>
      <vt:lpstr>PowerPoint Presentation</vt:lpstr>
      <vt:lpstr>PowerPoint Presentation</vt:lpstr>
      <vt:lpstr>Data is the New Oil</vt:lpstr>
      <vt:lpstr>PowerPoint Presentation</vt:lpstr>
      <vt:lpstr>PowerPoint Presentation</vt:lpstr>
      <vt:lpstr>PowerPoint Presentation</vt:lpstr>
      <vt:lpstr>PowerPoint Presentation</vt:lpstr>
      <vt:lpstr>Roadmap</vt:lpstr>
      <vt:lpstr>Popular Data Science Languages</vt:lpstr>
      <vt:lpstr>Which one should I choose?</vt:lpstr>
      <vt:lpstr>Why R? </vt:lpstr>
      <vt:lpstr>Why R? – Free &amp; OSS</vt:lpstr>
      <vt:lpstr>Made specifically for statistics… </vt:lpstr>
      <vt:lpstr>PowerPoint Presentation</vt:lpstr>
      <vt:lpstr>When to use it?</vt:lpstr>
      <vt:lpstr>When to not use it?</vt:lpstr>
      <vt:lpstr>R Basics</vt:lpstr>
      <vt:lpstr>Different Flavors of R</vt:lpstr>
      <vt:lpstr>Common Packages</vt:lpstr>
      <vt:lpstr>Demos</vt:lpstr>
      <vt:lpstr>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Dustin Ewers</dc:creator>
  <cp:lastModifiedBy>Dustin Ewers</cp:lastModifiedBy>
  <cp:revision>167</cp:revision>
  <dcterms:created xsi:type="dcterms:W3CDTF">2017-03-14T12:46:43Z</dcterms:created>
  <dcterms:modified xsi:type="dcterms:W3CDTF">2017-05-23T12:55:04Z</dcterms:modified>
</cp:coreProperties>
</file>