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6" r:id="rId3"/>
    <p:sldId id="310" r:id="rId4"/>
    <p:sldId id="338" r:id="rId5"/>
    <p:sldId id="329" r:id="rId6"/>
    <p:sldId id="333" r:id="rId7"/>
    <p:sldId id="327" r:id="rId8"/>
    <p:sldId id="328" r:id="rId9"/>
    <p:sldId id="339" r:id="rId10"/>
    <p:sldId id="319" r:id="rId11"/>
    <p:sldId id="334" r:id="rId12"/>
    <p:sldId id="340" r:id="rId13"/>
    <p:sldId id="326" r:id="rId14"/>
    <p:sldId id="321" r:id="rId15"/>
    <p:sldId id="324" r:id="rId16"/>
    <p:sldId id="325" r:id="rId17"/>
    <p:sldId id="323" r:id="rId18"/>
    <p:sldId id="332" r:id="rId19"/>
    <p:sldId id="330" r:id="rId20"/>
    <p:sldId id="331" r:id="rId21"/>
    <p:sldId id="280" r:id="rId22"/>
    <p:sldId id="337" r:id="rId23"/>
    <p:sldId id="336" r:id="rId24"/>
    <p:sldId id="335" r:id="rId25"/>
    <p:sldId id="29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3" autoAdjust="0"/>
    <p:restoredTop sz="73860" autoAdjust="0"/>
  </p:normalViewPr>
  <p:slideViewPr>
    <p:cSldViewPr snapToGrid="0">
      <p:cViewPr varScale="1">
        <p:scale>
          <a:sx n="63" d="100"/>
          <a:sy n="63" d="100"/>
        </p:scale>
        <p:origin x="80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endParaRPr lang="en-US" dirty="0"/>
          </a:p>
          <a:p>
            <a:r>
              <a:rPr lang="en-US" dirty="0"/>
              <a:t>Consultant answer – it depends. </a:t>
            </a:r>
          </a:p>
          <a:p>
            <a:endParaRPr lang="en-US" dirty="0"/>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r>
              <a:rPr lang="en-US" dirty="0"/>
              <a:t>-----</a:t>
            </a:r>
          </a:p>
          <a:p>
            <a:endParaRPr lang="en-US" dirty="0"/>
          </a:p>
          <a:p>
            <a:r>
              <a:rPr lang="en-US" dirty="0"/>
              <a:t>I’m personally an advocate of the polyglot approach. Learn them all…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14</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or </a:t>
            </a:r>
            <a:r>
              <a:rPr lang="en-US" dirty="0" err="1"/>
              <a:t>rStudio</a:t>
            </a:r>
            <a:endParaRPr lang="en-US" dirty="0"/>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r>
              <a:rPr lang="en-US" dirty="0"/>
              <a:t>-- Fire up some demos</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 Version – Standard R | R development core team (CRAN stands for Comprehensive R Archive Network)</a:t>
            </a:r>
          </a:p>
          <a:p>
            <a:endParaRPr lang="en-US" dirty="0"/>
          </a:p>
          <a:p>
            <a:r>
              <a:rPr lang="en-US" dirty="0"/>
              <a:t>Microsoft Version  - MRAN | “Enhanced R”</a:t>
            </a:r>
          </a:p>
          <a:p>
            <a:r>
              <a:rPr lang="en-US" dirty="0"/>
              <a:t>https://mran.microsoft.com/open/</a:t>
            </a:r>
          </a:p>
          <a:p>
            <a:endParaRPr lang="en-US" dirty="0"/>
          </a:p>
          <a:p>
            <a:r>
              <a:rPr lang="en-US" dirty="0"/>
              <a:t>Tradeoff -  Microsoft is faster, CRAN is newer. </a:t>
            </a:r>
          </a:p>
          <a:p>
            <a:endParaRPr lang="en-US" dirty="0"/>
          </a:p>
          <a:p>
            <a:r>
              <a:rPr lang="en-US" dirty="0"/>
              <a:t>Others: </a:t>
            </a:r>
          </a:p>
          <a:p>
            <a:r>
              <a:rPr lang="en-US" dirty="0"/>
              <a:t>TIBCO – commercial R, costs money</a:t>
            </a:r>
          </a:p>
          <a:p>
            <a:endParaRPr lang="en-US" dirty="0"/>
          </a:p>
          <a:p>
            <a:endParaRPr lang="en-US" dirty="0"/>
          </a:p>
          <a:p>
            <a:endParaRPr lang="en-US" dirty="0"/>
          </a:p>
          <a:p>
            <a:endParaRPr lang="en-US" dirty="0"/>
          </a:p>
          <a:p>
            <a:endParaRPr lang="en-US" dirty="0"/>
          </a:p>
          <a:p>
            <a:r>
              <a:rPr lang="en-US" dirty="0"/>
              <a:t>Photo: </a:t>
            </a:r>
          </a:p>
          <a:p>
            <a:r>
              <a:rPr lang="en-US" dirty="0"/>
              <a:t>https://www.pexels.com/photo/red-green-and-white-ice-cream-scoops-on-brown-cone-200909/</a:t>
            </a:r>
          </a:p>
        </p:txBody>
      </p:sp>
      <p:sp>
        <p:nvSpPr>
          <p:cNvPr id="4" name="Slide Number Placeholder 3"/>
          <p:cNvSpPr>
            <a:spLocks noGrp="1"/>
          </p:cNvSpPr>
          <p:nvPr>
            <p:ph type="sldNum" sz="quarter" idx="10"/>
          </p:nvPr>
        </p:nvSpPr>
        <p:spPr/>
        <p:txBody>
          <a:bodyPr/>
          <a:lstStyle/>
          <a:p>
            <a:fld id="{E5A097B1-DDF2-47DB-BEB4-A56B76E0BD07}" type="slidenum">
              <a:rPr lang="en-US" smtClean="0"/>
              <a:t>20</a:t>
            </a:fld>
            <a:endParaRPr lang="en-US"/>
          </a:p>
        </p:txBody>
      </p:sp>
    </p:spTree>
    <p:extLst>
      <p:ext uri="{BB962C8B-B14F-4D97-AF65-F5344CB8AC3E}">
        <p14:creationId xmlns:p14="http://schemas.microsoft.com/office/powerpoint/2010/main" val="185410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21</a:t>
            </a:fld>
            <a:endParaRPr lang="en-US"/>
          </a:p>
        </p:txBody>
      </p:sp>
    </p:spTree>
    <p:extLst>
      <p:ext uri="{BB962C8B-B14F-4D97-AF65-F5344CB8AC3E}">
        <p14:creationId xmlns:p14="http://schemas.microsoft.com/office/powerpoint/2010/main" val="1525609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Pre-stats demo</a:t>
            </a:r>
          </a:p>
          <a:p>
            <a:endParaRPr lang="en-US" dirty="0"/>
          </a:p>
          <a:p>
            <a:r>
              <a:rPr lang="en-US" dirty="0"/>
              <a:t>https://xkcd.com/1725/</a:t>
            </a:r>
          </a:p>
        </p:txBody>
      </p:sp>
      <p:sp>
        <p:nvSpPr>
          <p:cNvPr id="4" name="Slide Number Placeholder 3"/>
          <p:cNvSpPr>
            <a:spLocks noGrp="1"/>
          </p:cNvSpPr>
          <p:nvPr>
            <p:ph type="sldNum" sz="quarter" idx="10"/>
          </p:nvPr>
        </p:nvSpPr>
        <p:spPr/>
        <p:txBody>
          <a:bodyPr/>
          <a:lstStyle/>
          <a:p>
            <a:fld id="{E5A097B1-DDF2-47DB-BEB4-A56B76E0BD07}" type="slidenum">
              <a:rPr lang="en-US" smtClean="0"/>
              <a:t>22</a:t>
            </a:fld>
            <a:endParaRPr lang="en-US"/>
          </a:p>
        </p:txBody>
      </p:sp>
    </p:spTree>
    <p:extLst>
      <p:ext uri="{BB962C8B-B14F-4D97-AF65-F5344CB8AC3E}">
        <p14:creationId xmlns:p14="http://schemas.microsoft.com/office/powerpoint/2010/main" val="294164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 machine learning demo 1</a:t>
            </a:r>
          </a:p>
          <a:p>
            <a:endParaRPr lang="en-US" dirty="0"/>
          </a:p>
          <a:p>
            <a:r>
              <a:rPr lang="en-US" dirty="0"/>
              <a:t>https://xkcd.com/1838/</a:t>
            </a:r>
          </a:p>
        </p:txBody>
      </p:sp>
      <p:sp>
        <p:nvSpPr>
          <p:cNvPr id="4" name="Slide Number Placeholder 3"/>
          <p:cNvSpPr>
            <a:spLocks noGrp="1"/>
          </p:cNvSpPr>
          <p:nvPr>
            <p:ph type="sldNum" sz="quarter" idx="10"/>
          </p:nvPr>
        </p:nvSpPr>
        <p:spPr/>
        <p:txBody>
          <a:bodyPr/>
          <a:lstStyle/>
          <a:p>
            <a:fld id="{E5A097B1-DDF2-47DB-BEB4-A56B76E0BD07}" type="slidenum">
              <a:rPr lang="en-US" smtClean="0"/>
              <a:t>23</a:t>
            </a:fld>
            <a:endParaRPr lang="en-US"/>
          </a:p>
        </p:txBody>
      </p:sp>
    </p:spTree>
    <p:extLst>
      <p:ext uri="{BB962C8B-B14F-4D97-AF65-F5344CB8AC3E}">
        <p14:creationId xmlns:p14="http://schemas.microsoft.com/office/powerpoint/2010/main" val="3658383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flowers… our dataset uses these three species of flowers. </a:t>
            </a:r>
          </a:p>
          <a:p>
            <a:endParaRPr lang="en-US" dirty="0"/>
          </a:p>
          <a:p>
            <a:r>
              <a:rPr lang="en-US"/>
              <a:t>Pre machine learning 2</a:t>
            </a:r>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24</a:t>
            </a:fld>
            <a:endParaRPr lang="en-US"/>
          </a:p>
        </p:txBody>
      </p:sp>
    </p:spTree>
    <p:extLst>
      <p:ext uri="{BB962C8B-B14F-4D97-AF65-F5344CB8AC3E}">
        <p14:creationId xmlns:p14="http://schemas.microsoft.com/office/powerpoint/2010/main" val="2029081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10k packages</a:t>
            </a:r>
          </a:p>
          <a:p>
            <a:r>
              <a:rPr lang="en-US" dirty="0"/>
              <a:t>https://cran.r-project.org/web/packages/</a:t>
            </a:r>
          </a:p>
          <a:p>
            <a:endParaRPr lang="en-US" dirty="0"/>
          </a:p>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25</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Data (in all sizes) is a gold mine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dirty="0"/>
              <a:t>Big data, small data, we love all data. </a:t>
            </a:r>
          </a:p>
          <a:p>
            <a:pPr marL="0" indent="0">
              <a:buNone/>
            </a:pPr>
            <a:endParaRPr lang="en-US" sz="1200" dirty="0"/>
          </a:p>
          <a:p>
            <a:pPr marL="0" indent="0">
              <a:buNone/>
            </a:pPr>
            <a:endParaRPr lang="en-US" sz="1200" dirty="0"/>
          </a:p>
          <a:p>
            <a:pPr marL="0" indent="0">
              <a:buNone/>
            </a:pPr>
            <a:r>
              <a:rPr lang="en-US" sz="1200" dirty="0"/>
              <a:t>R is a great way to learn about stats</a:t>
            </a:r>
          </a:p>
          <a:p>
            <a:pPr marL="171450" indent="-171450">
              <a:buFontTx/>
              <a:buChar char="-"/>
            </a:pPr>
            <a:r>
              <a:rPr lang="en-US" sz="1200" dirty="0"/>
              <a:t>there’s lots of built in help and datasets to learn from</a:t>
            </a:r>
          </a:p>
          <a:p>
            <a:pPr marL="171450" indent="-171450">
              <a:buFontTx/>
              <a:buChar char="-"/>
            </a:pPr>
            <a:endParaRPr lang="en-US" sz="1200" dirty="0"/>
          </a:p>
          <a:p>
            <a:pPr marL="0" indent="0">
              <a:buNone/>
            </a:pPr>
            <a:endParaRPr lang="en-US" sz="1200" dirty="0"/>
          </a:p>
          <a:p>
            <a:pPr marL="0" indent="0">
              <a:buNone/>
            </a:pPr>
            <a:r>
              <a:rPr lang="en-US" sz="1200" dirty="0"/>
              <a:t>R is a fantastic data exploration tool</a:t>
            </a:r>
          </a:p>
          <a:p>
            <a:pPr marL="171450" indent="-171450">
              <a:buFontTx/>
              <a:buChar char="-"/>
            </a:pPr>
            <a:r>
              <a:rPr lang="en-US" dirty="0"/>
              <a:t>It can slice and dice datasets with ease</a:t>
            </a:r>
          </a:p>
          <a:p>
            <a:pPr marL="171450" indent="-171450">
              <a:buFontTx/>
              <a:buChar char="-"/>
            </a:pPr>
            <a:r>
              <a:rPr lang="en-US" dirty="0"/>
              <a:t>It’s usable in a variety of ways</a:t>
            </a:r>
          </a:p>
          <a:p>
            <a:pPr marL="171450" indent="-171450">
              <a:buFontTx/>
              <a:buChar char="-"/>
            </a:pPr>
            <a:endParaRPr lang="en-US" dirty="0"/>
          </a:p>
          <a:p>
            <a:pPr marL="171450" indent="-171450">
              <a:buFontTx/>
              <a:buChar char="-"/>
            </a:pPr>
            <a:endParaRPr lang="en-US" dirty="0"/>
          </a:p>
          <a:p>
            <a:pPr marL="171450" indent="-171450">
              <a:buFontTx/>
              <a:buChar char="-"/>
            </a:pPr>
            <a:r>
              <a:rPr lang="en-US" dirty="0"/>
              <a:t>-- Call to action</a:t>
            </a:r>
          </a:p>
          <a:p>
            <a:pPr marL="0" indent="0">
              <a:buFontTx/>
              <a:buNone/>
            </a:pPr>
            <a:r>
              <a:rPr lang="en-US" dirty="0"/>
              <a:t>So get R, and slice you data with ease</a:t>
            </a:r>
          </a:p>
        </p:txBody>
      </p:sp>
      <p:sp>
        <p:nvSpPr>
          <p:cNvPr id="4" name="Slide Number Placeholder 3"/>
          <p:cNvSpPr>
            <a:spLocks noGrp="1"/>
          </p:cNvSpPr>
          <p:nvPr>
            <p:ph type="sldNum" sz="quarter" idx="10"/>
          </p:nvPr>
        </p:nvSpPr>
        <p:spPr/>
        <p:txBody>
          <a:bodyPr/>
          <a:lstStyle/>
          <a:p>
            <a:fld id="{E5A097B1-DDF2-47DB-BEB4-A56B76E0BD07}" type="slidenum">
              <a:rPr lang="en-US" smtClean="0"/>
              <a:t>26</a:t>
            </a:fld>
            <a:endParaRPr lang="en-US"/>
          </a:p>
        </p:txBody>
      </p:sp>
    </p:spTree>
    <p:extLst>
      <p:ext uri="{BB962C8B-B14F-4D97-AF65-F5344CB8AC3E}">
        <p14:creationId xmlns:p14="http://schemas.microsoft.com/office/powerpoint/2010/main" val="142802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care about data topics?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4</a:t>
            </a:fld>
            <a:endParaRPr lang="en-US"/>
          </a:p>
        </p:txBody>
      </p:sp>
    </p:spTree>
    <p:extLst>
      <p:ext uri="{BB962C8B-B14F-4D97-AF65-F5344CB8AC3E}">
        <p14:creationId xmlns:p14="http://schemas.microsoft.com/office/powerpoint/2010/main" val="66752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 (that makes you want to put on a tinfoil hat and live in the woods)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a:p>
            <a:endParaRPr lang="en-US" dirty="0"/>
          </a:p>
          <a:p>
            <a:r>
              <a:rPr lang="en-US" dirty="0"/>
              <a:t>There’s money to be made on data. </a:t>
            </a:r>
          </a:p>
          <a:p>
            <a:r>
              <a:rPr lang="en-US" dirty="0"/>
              <a:t>If you like money, data is for you. </a:t>
            </a:r>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http://www.kdnuggets.com/2014/04/cartoon-data-scientist-salary-negotiation.html</a:t>
            </a:r>
          </a:p>
          <a:p>
            <a:endParaRPr lang="en-US" dirty="0"/>
          </a:p>
          <a:p>
            <a:r>
              <a:rPr lang="en-US" dirty="0"/>
              <a:t>You may have to work with a data scientist… </a:t>
            </a:r>
          </a:p>
          <a:p>
            <a:r>
              <a:rPr lang="en-US" dirty="0"/>
              <a:t>Even if you don’t do the analysis, you might have to implement the product. </a:t>
            </a:r>
          </a:p>
          <a:p>
            <a:endParaRPr lang="en-US" dirty="0"/>
          </a:p>
          <a:p>
            <a:r>
              <a:rPr lang="en-US" dirty="0"/>
              <a:t>Netflix example. </a:t>
            </a:r>
          </a:p>
          <a:p>
            <a:r>
              <a:rPr lang="en-US" dirty="0"/>
              <a:t>R is often translated into other languages for inclusion in software products. </a:t>
            </a:r>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15812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Python and R are the two heavy hitters in this space. </a:t>
            </a:r>
          </a:p>
          <a:p>
            <a:r>
              <a:rPr lang="en-US" dirty="0"/>
              <a:t>Python – Easy to learn OOP Scripting Language. The default choice for academics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Scala – JVM based language. Like a more functional version of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other languages: Julia, Go, </a:t>
            </a:r>
            <a:r>
              <a:rPr lang="en-US" dirty="0" err="1"/>
              <a:t>etc</a:t>
            </a:r>
            <a:r>
              <a:rPr lang="en-US" dirty="0"/>
              <a:t>…</a:t>
            </a:r>
          </a:p>
          <a:p>
            <a:endParaRPr lang="en-US" dirty="0"/>
          </a:p>
          <a:p>
            <a:r>
              <a:rPr lang="en-US" dirty="0"/>
              <a:t>R – “built by statisticians, for statisticians” | Based on the S programming language, it came in 2000 and has been steadily gaining in popularity with data scientists. </a:t>
            </a:r>
          </a:p>
          <a:p>
            <a:endParaRPr lang="en-US" dirty="0"/>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10</a:t>
            </a:fld>
            <a:endParaRPr lang="en-US"/>
          </a:p>
        </p:txBody>
      </p:sp>
    </p:spTree>
    <p:extLst>
      <p:ext uri="{BB962C8B-B14F-4D97-AF65-F5344CB8AC3E}">
        <p14:creationId xmlns:p14="http://schemas.microsoft.com/office/powerpoint/2010/main" val="45825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6/15/2017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https://github.com/DustinEwers/r-talk-demos</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Analysis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654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96291"/>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560" y="0"/>
            <a:ext cx="3992880" cy="1325563"/>
          </a:xfrm>
        </p:spPr>
        <p:txBody>
          <a:bodyPr/>
          <a:lstStyle/>
          <a:p>
            <a:pPr algn="ctr"/>
            <a:r>
              <a:rPr lang="en-US" dirty="0"/>
              <a:t>R vs. Python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080" y="1188720"/>
            <a:ext cx="5577840" cy="5577840"/>
          </a:xfrm>
          <a:prstGeom prst="rect">
            <a:avLst/>
          </a:prstGeom>
        </p:spPr>
      </p:pic>
    </p:spTree>
    <p:extLst>
      <p:ext uri="{BB962C8B-B14F-4D97-AF65-F5344CB8AC3E}">
        <p14:creationId xmlns:p14="http://schemas.microsoft.com/office/powerpoint/2010/main" val="121039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12" y="191506"/>
            <a:ext cx="10515600" cy="803918"/>
          </a:xfrm>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525" y="1355023"/>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 – Demo</a:t>
            </a:r>
          </a:p>
        </p:txBody>
      </p:sp>
    </p:spTree>
    <p:extLst>
      <p:ext uri="{BB962C8B-B14F-4D97-AF65-F5344CB8AC3E}">
        <p14:creationId xmlns:p14="http://schemas.microsoft.com/office/powerpoint/2010/main" val="352170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15535"/>
          </a:xfrm>
        </p:spPr>
        <p:txBody>
          <a:bodyPr/>
          <a:lstStyle/>
          <a:p>
            <a:pPr algn="ctr"/>
            <a:r>
              <a:rPr lang="en-US" dirty="0"/>
              <a:t>Different Flavors of R</a:t>
            </a:r>
          </a:p>
        </p:txBody>
      </p:sp>
      <p:pic>
        <p:nvPicPr>
          <p:cNvPr id="9218" name="Picture 2" descr="Red Green and White Ice Cream Scoops on Brown C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18" y="915535"/>
            <a:ext cx="8232962" cy="550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69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50" y="316956"/>
            <a:ext cx="9198100" cy="599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6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610" y="276329"/>
            <a:ext cx="5312781" cy="628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osaciec szczecinkowaty Iris setosa.jpg"/>
          <p:cNvPicPr>
            <a:picLocks noChangeAspect="1" noChangeArrowheads="1"/>
          </p:cNvPicPr>
          <p:nvPr/>
        </p:nvPicPr>
        <p:blipFill rotWithShape="1">
          <a:blip r:embed="rId3">
            <a:extLst>
              <a:ext uri="{28A0092B-C50C-407E-A947-70E740481C1C}">
                <a14:useLocalDpi xmlns:a14="http://schemas.microsoft.com/office/drawing/2010/main" val="0"/>
              </a:ext>
            </a:extLst>
          </a:blip>
          <a:srcRect l="-1859" t="24421" r="870" b="-137"/>
          <a:stretch/>
        </p:blipFill>
        <p:spPr bwMode="auto">
          <a:xfrm>
            <a:off x="375353" y="1339768"/>
            <a:ext cx="3383280"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9214" y="4959751"/>
            <a:ext cx="2035557"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Setosa</a:t>
            </a:r>
            <a:endParaRPr lang="en-US" sz="3600" dirty="0">
              <a:solidFill>
                <a:schemeClr val="bg1"/>
              </a:solidFill>
            </a:endParaRPr>
          </a:p>
        </p:txBody>
      </p:sp>
      <p:pic>
        <p:nvPicPr>
          <p:cNvPr id="10246" name="Picture 6" descr="Iris virginica.jpg"/>
          <p:cNvPicPr>
            <a:picLocks noChangeAspect="1" noChangeArrowheads="1"/>
          </p:cNvPicPr>
          <p:nvPr/>
        </p:nvPicPr>
        <p:blipFill rotWithShape="1">
          <a:blip r:embed="rId4">
            <a:extLst>
              <a:ext uri="{28A0092B-C50C-407E-A947-70E740481C1C}">
                <a14:useLocalDpi xmlns:a14="http://schemas.microsoft.com/office/drawing/2010/main" val="0"/>
              </a:ext>
            </a:extLst>
          </a:blip>
          <a:srcRect l="-3" r="17861"/>
          <a:stretch/>
        </p:blipFill>
        <p:spPr bwMode="auto">
          <a:xfrm>
            <a:off x="4178027" y="1339768"/>
            <a:ext cx="3566160" cy="35360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7347" y="4959751"/>
            <a:ext cx="2407519"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Virginica</a:t>
            </a:r>
            <a:endParaRPr lang="en-US" sz="3600" dirty="0">
              <a:solidFill>
                <a:schemeClr val="bg1"/>
              </a:solidFill>
            </a:endParaRPr>
          </a:p>
        </p:txBody>
      </p:sp>
      <p:pic>
        <p:nvPicPr>
          <p:cNvPr id="10248" name="Picture 8" descr="Blue Flag, Ottawa.jp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539" b="4013"/>
          <a:stretch/>
        </p:blipFill>
        <p:spPr bwMode="auto">
          <a:xfrm>
            <a:off x="8163582" y="1339768"/>
            <a:ext cx="3383280" cy="34747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28320" y="4959751"/>
            <a:ext cx="2653803"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a:solidFill>
                  <a:schemeClr val="bg1"/>
                </a:solidFill>
              </a:rPr>
              <a:t>Versicolor</a:t>
            </a:r>
          </a:p>
        </p:txBody>
      </p:sp>
    </p:spTree>
    <p:extLst>
      <p:ext uri="{BB962C8B-B14F-4D97-AF65-F5344CB8AC3E}">
        <p14:creationId xmlns:p14="http://schemas.microsoft.com/office/powerpoint/2010/main" val="26115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dirty="0"/>
          </a:p>
          <a:p>
            <a:pPr marL="0" indent="0">
              <a:buNone/>
            </a:pPr>
            <a:r>
              <a:rPr lang="en-US" sz="3600" dirty="0"/>
              <a:t>R is great for learning</a:t>
            </a:r>
          </a:p>
          <a:p>
            <a:pPr marL="0" indent="0">
              <a:buNone/>
            </a:pPr>
            <a:endParaRPr lang="en-US" sz="3600" dirty="0"/>
          </a:p>
          <a:p>
            <a:pPr marL="0" indent="0">
              <a:buNone/>
            </a:pPr>
            <a:r>
              <a:rPr lang="en-US" sz="3600" dirty="0"/>
              <a:t>R is great for data exploration</a:t>
            </a:r>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a:xfrm>
            <a:off x="838200" y="1825625"/>
            <a:ext cx="5586454" cy="4351338"/>
          </a:xfrm>
        </p:spPr>
        <p:txBody>
          <a:bodyPr>
            <a:normAutofit/>
          </a:bodyPr>
          <a:lstStyle/>
          <a:p>
            <a:pPr marL="0" indent="0">
              <a:buNone/>
            </a:pPr>
            <a:r>
              <a:rPr lang="en-US" sz="3600" dirty="0"/>
              <a:t>Why Data Literacy?</a:t>
            </a:r>
          </a:p>
          <a:p>
            <a:pPr marL="0" indent="0">
              <a:buNone/>
            </a:pPr>
            <a:r>
              <a:rPr lang="en-US" sz="3600" dirty="0"/>
              <a:t>Why R? </a:t>
            </a:r>
          </a:p>
          <a:p>
            <a:pPr marL="0" indent="0">
              <a:buNone/>
            </a:pPr>
            <a:r>
              <a:rPr lang="en-US" sz="3600" dirty="0"/>
              <a:t>A Brief Tour of R</a:t>
            </a:r>
          </a:p>
        </p:txBody>
      </p:sp>
    </p:spTree>
    <p:extLst>
      <p:ext uri="{BB962C8B-B14F-4D97-AF65-F5344CB8AC3E}">
        <p14:creationId xmlns:p14="http://schemas.microsoft.com/office/powerpoint/2010/main" val="65043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do we need </a:t>
            </a:r>
            <a:r>
              <a:rPr lang="en-US"/>
              <a:t>data literacy?</a:t>
            </a:r>
            <a:endParaRPr lang="en-US" dirty="0"/>
          </a:p>
        </p:txBody>
      </p:sp>
    </p:spTree>
    <p:extLst>
      <p:ext uri="{BB962C8B-B14F-4D97-AF65-F5344CB8AC3E}">
        <p14:creationId xmlns:p14="http://schemas.microsoft.com/office/powerpoint/2010/main" val="106282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Scientist Salary Negot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771" y="148771"/>
            <a:ext cx="6462486" cy="646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2532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48627</TotalTime>
  <Words>1284</Words>
  <Application>Microsoft Office PowerPoint</Application>
  <PresentationFormat>Widescreen</PresentationFormat>
  <Paragraphs>247</Paragraphs>
  <Slides>26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Century Gothic</vt:lpstr>
      <vt:lpstr>Office Theme</vt:lpstr>
      <vt:lpstr>R: It's Not  Just For Pirates  Anymore</vt:lpstr>
      <vt:lpstr>My Story</vt:lpstr>
      <vt:lpstr>Roadmap</vt:lpstr>
      <vt:lpstr>Why do we need data literacy?</vt:lpstr>
      <vt:lpstr>PowerPoint Presentation</vt:lpstr>
      <vt:lpstr>Data is the New Oil</vt:lpstr>
      <vt:lpstr>PowerPoint Presentation</vt:lpstr>
      <vt:lpstr>PowerPoint Presentation</vt:lpstr>
      <vt:lpstr>PowerPoint Presentation</vt:lpstr>
      <vt:lpstr>Popular Data Analysis Languages</vt:lpstr>
      <vt:lpstr>Which one should I choose?</vt:lpstr>
      <vt:lpstr>R vs. Python</vt:lpstr>
      <vt:lpstr>Why R? </vt:lpstr>
      <vt:lpstr>Why R? – Free &amp; OSS</vt:lpstr>
      <vt:lpstr>Made specifically for statistics… </vt:lpstr>
      <vt:lpstr>PowerPoint Presentation</vt:lpstr>
      <vt:lpstr>When to use it?</vt:lpstr>
      <vt:lpstr>When to not use it?</vt:lpstr>
      <vt:lpstr>R Basics – Demo</vt:lpstr>
      <vt:lpstr>Different Flavors of R</vt:lpstr>
      <vt:lpstr>Demos</vt:lpstr>
      <vt:lpstr>PowerPoint Presentation</vt:lpstr>
      <vt:lpstr>PowerPoint Presentation</vt:lpstr>
      <vt:lpstr>PowerPoint Presentation</vt:lpstr>
      <vt:lpstr>Common Packages</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203</cp:revision>
  <dcterms:created xsi:type="dcterms:W3CDTF">2017-03-14T12:46:43Z</dcterms:created>
  <dcterms:modified xsi:type="dcterms:W3CDTF">2017-06-16T03:38:24Z</dcterms:modified>
</cp:coreProperties>
</file>