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embeddedFontLst>
    <p:embeddedFont>
      <p:font typeface="Calibri" panose="020F0502020204030204" pitchFamily="34" charset="0"/>
      <p:regular r:id="rId20"/>
      <p:bold r:id="rId21"/>
      <p:italic r:id="rId22"/>
      <p:boldItalic r:id="rId23"/>
    </p:embeddedFont>
    <p:embeddedFont>
      <p:font typeface="Century Gothic" panose="020B0502020202020204" pitchFamily="34" charset="0"/>
      <p:regular r:id="rId24"/>
      <p:bold r:id="rId25"/>
      <p:italic r:id="rId26"/>
      <p:boldItalic r:id="rId27"/>
    </p:embeddedFont>
  </p:embeddedFontLst>
  <p:custDataLst>
    <p:tags r:id="rId28"/>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9"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C6DFDD-7198-4556-AB3E-03B29400762C}" v="15" dt="2022-06-26T09:40:46.061"/>
  </p1510:revLst>
</p1510:revInfo>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126" y="13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7.fntdata"/><Relationship Id="rId3" Type="http://schemas.openxmlformats.org/officeDocument/2006/relationships/customXml" Target="../customXml/item3.xml"/><Relationship Id="rId21" Type="http://schemas.openxmlformats.org/officeDocument/2006/relationships/font" Target="fonts/font2.fntdata"/><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customschemas.google.com/relationships/presentationmetadata" Target="meta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[Dustin Jackson]</a:t>
            </a:r>
            <a:endParaRPr dirty="0"/>
          </a:p>
          <a:p>
            <a:pPr marL="0" lvl="0" indent="0" algn="l" rtl="0">
              <a:lnSpc>
                <a:spcPct val="70000"/>
              </a:lnSpc>
              <a:spcBef>
                <a:spcPts val="1000"/>
              </a:spcBef>
              <a:spcAft>
                <a:spcPts val="0"/>
              </a:spcAft>
              <a:buClr>
                <a:schemeClr val="lt1"/>
              </a:buClr>
              <a:buSzPts val="1850"/>
              <a:buNone/>
            </a:pPr>
            <a:endParaRPr sz="1850"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TOOLS</a:t>
            </a:r>
            <a:endParaRPr dirty="0"/>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sz="3600" dirty="0"/>
              <a:t>This is a method to perform secure coding and it should be used early in the process. </a:t>
            </a:r>
            <a:endParaRPr sz="3600" dirty="0"/>
          </a:p>
          <a:p>
            <a:pPr marL="685800" lvl="1" indent="-228600" algn="l" rtl="0">
              <a:lnSpc>
                <a:spcPct val="90000"/>
              </a:lnSpc>
              <a:spcBef>
                <a:spcPts val="500"/>
              </a:spcBef>
              <a:spcAft>
                <a:spcPts val="0"/>
              </a:spcAft>
              <a:buClr>
                <a:schemeClr val="lt1"/>
              </a:buClr>
              <a:buSzPts val="2000"/>
              <a:buChar char="•"/>
            </a:pPr>
            <a:r>
              <a:rPr lang="en-US" sz="3600" dirty="0"/>
              <a:t>The diagram list almost list all the tools associated with the </a:t>
            </a:r>
            <a:r>
              <a:rPr lang="en-US" sz="3600" dirty="0" err="1"/>
              <a:t>pipline</a:t>
            </a:r>
            <a:r>
              <a:rPr lang="en-US" sz="3600" dirty="0"/>
              <a:t>. The maintain and stabilize section assess the security baseline which helps after a hacker attacks the database. </a:t>
            </a:r>
            <a:endParaRPr sz="36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3200" dirty="0"/>
              <a:t>Nothing will be 100% secure because the industry is consistently adapting new hackers and the risks stay the same even with more security being implied at these companies that have private user information. A solution would be to hire a department to study the latest threats in the industry and start working on ways to protect themselves. </a:t>
            </a:r>
            <a:endParaRPr sz="3200"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r>
              <a:rPr lang="en-US" sz="3200" dirty="0"/>
              <a:t>Staying up to date with the latest threats are important to block hackers. Hackers are very cleaver and they will find loop holes around the security implemented in the code. </a:t>
            </a:r>
            <a:endParaRPr sz="32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sz="3600" dirty="0"/>
              <a:t>The standards I mentioned in this power point should be adapted in all practices and industries and they should be updated and worked on in order to continuously be able to protect the company from hackers.</a:t>
            </a:r>
            <a:endParaRPr sz="3600"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err="1"/>
              <a:t>Seacord</a:t>
            </a:r>
            <a:r>
              <a:rPr lang="en-US" dirty="0"/>
              <a:t>, R. (2020, November 18). Confluence. Retrieved from SEI External Wiki Home: https://wiki.sei.cmu.edu/confluence/</a:t>
            </a:r>
            <a:endParaRPr dirty="0"/>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lt1"/>
              </a:buClr>
              <a:buSzPts val="2200"/>
              <a:buNone/>
            </a:pPr>
            <a:r>
              <a:rPr lang="en-US" dirty="0"/>
              <a:t>Secure coding should have a solid blueprint and this model shows detailed methods of defense that the industry uses.</a:t>
            </a: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402623" y="3121269"/>
            <a:ext cx="6211277" cy="3515338"/>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rmAutofit/>
          </a:bodyPr>
          <a:lstStyle/>
          <a:p>
            <a:pPr marL="228600" lvl="0" indent="0" algn="l" rtl="0">
              <a:lnSpc>
                <a:spcPct val="107916"/>
              </a:lnSpc>
              <a:spcBef>
                <a:spcPts val="0"/>
              </a:spcBef>
              <a:spcAft>
                <a:spcPts val="0"/>
              </a:spcAft>
              <a:buSzPts val="1800"/>
              <a:buNone/>
            </a:pPr>
            <a:r>
              <a:rPr lang="en-US" sz="2000" dirty="0">
                <a:solidFill>
                  <a:srgbClr val="FFFFFF"/>
                </a:solidFill>
              </a:rPr>
              <a:t>Different levels of vulnerability when it comes to standards in the industry and this charts helps understand this.</a:t>
            </a:r>
            <a:endParaRPr dirty="0"/>
          </a:p>
        </p:txBody>
      </p:sp>
      <p:graphicFrame>
        <p:nvGraphicFramePr>
          <p:cNvPr id="161" name="Google Shape;161;p4" descr="Alt text required"/>
          <p:cNvGraphicFramePr/>
          <p:nvPr>
            <p:extLst>
              <p:ext uri="{D42A27DB-BD31-4B8C-83A1-F6EECF244321}">
                <p14:modId xmlns:p14="http://schemas.microsoft.com/office/powerpoint/2010/main" val="1159875051"/>
              </p:ext>
            </p:extLst>
          </p:nvPr>
        </p:nvGraphicFramePr>
        <p:xfrm>
          <a:off x="3171900" y="2561050"/>
          <a:ext cx="7835225" cy="3657540"/>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Threats that will most likely happen</a:t>
                      </a:r>
                      <a:endParaRPr sz="36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Standard with high relevancy</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relevancy</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Threats that will not </a:t>
                      </a:r>
                      <a:r>
                        <a:rPr lang="en-US" sz="3600" u="none" strike="noStrike" cap="none" dirty="0" err="1">
                          <a:solidFill>
                            <a:srgbClr val="FFD966"/>
                          </a:solidFill>
                        </a:rPr>
                        <a:t>happan</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200"/>
              <a:buNone/>
            </a:pPr>
            <a:r>
              <a:rPr lang="en-US" dirty="0"/>
              <a:t>• 1. Validate Input Data </a:t>
            </a:r>
          </a:p>
          <a:p>
            <a:pPr marL="0" lvl="0" indent="0" algn="l" rtl="0">
              <a:lnSpc>
                <a:spcPct val="90000"/>
              </a:lnSpc>
              <a:spcBef>
                <a:spcPts val="0"/>
              </a:spcBef>
              <a:spcAft>
                <a:spcPts val="0"/>
              </a:spcAft>
              <a:buClr>
                <a:schemeClr val="lt1"/>
              </a:buClr>
              <a:buSzPts val="2200"/>
              <a:buNone/>
            </a:pPr>
            <a:r>
              <a:rPr lang="en-US" dirty="0"/>
              <a:t>• 2. Heed Compiler Warnings </a:t>
            </a:r>
          </a:p>
          <a:p>
            <a:pPr marL="0" lvl="0" indent="0" algn="l" rtl="0">
              <a:lnSpc>
                <a:spcPct val="90000"/>
              </a:lnSpc>
              <a:spcBef>
                <a:spcPts val="0"/>
              </a:spcBef>
              <a:spcAft>
                <a:spcPts val="0"/>
              </a:spcAft>
              <a:buClr>
                <a:schemeClr val="lt1"/>
              </a:buClr>
              <a:buSzPts val="2200"/>
              <a:buNone/>
            </a:pPr>
            <a:r>
              <a:rPr lang="en-US" dirty="0"/>
              <a:t>• 3. Architect and Design for Security Policies. </a:t>
            </a:r>
          </a:p>
          <a:p>
            <a:pPr marL="0" lvl="0" indent="0" algn="l" rtl="0">
              <a:lnSpc>
                <a:spcPct val="90000"/>
              </a:lnSpc>
              <a:spcBef>
                <a:spcPts val="0"/>
              </a:spcBef>
              <a:spcAft>
                <a:spcPts val="0"/>
              </a:spcAft>
              <a:buClr>
                <a:schemeClr val="lt1"/>
              </a:buClr>
              <a:buSzPts val="2200"/>
              <a:buNone/>
            </a:pPr>
            <a:r>
              <a:rPr lang="en-US" dirty="0"/>
              <a:t>• 4. Keep it Simple </a:t>
            </a:r>
          </a:p>
          <a:p>
            <a:pPr marL="0" lvl="0" indent="0" algn="l" rtl="0">
              <a:lnSpc>
                <a:spcPct val="90000"/>
              </a:lnSpc>
              <a:spcBef>
                <a:spcPts val="0"/>
              </a:spcBef>
              <a:spcAft>
                <a:spcPts val="0"/>
              </a:spcAft>
              <a:buClr>
                <a:schemeClr val="lt1"/>
              </a:buClr>
              <a:buSzPts val="2200"/>
              <a:buNone/>
            </a:pPr>
            <a:r>
              <a:rPr lang="en-US" dirty="0"/>
              <a:t>• 5. Default Deny </a:t>
            </a:r>
          </a:p>
          <a:p>
            <a:pPr marL="0" lvl="0" indent="0" algn="l" rtl="0">
              <a:lnSpc>
                <a:spcPct val="90000"/>
              </a:lnSpc>
              <a:spcBef>
                <a:spcPts val="0"/>
              </a:spcBef>
              <a:spcAft>
                <a:spcPts val="0"/>
              </a:spcAft>
              <a:buClr>
                <a:schemeClr val="lt1"/>
              </a:buClr>
              <a:buSzPts val="2200"/>
              <a:buNone/>
            </a:pPr>
            <a:r>
              <a:rPr lang="en-US" dirty="0"/>
              <a:t>• 6. Adhere to the Principle of Least Privilege </a:t>
            </a:r>
          </a:p>
          <a:p>
            <a:pPr marL="0" lvl="0" indent="0" algn="l" rtl="0">
              <a:lnSpc>
                <a:spcPct val="90000"/>
              </a:lnSpc>
              <a:spcBef>
                <a:spcPts val="0"/>
              </a:spcBef>
              <a:spcAft>
                <a:spcPts val="0"/>
              </a:spcAft>
              <a:buClr>
                <a:schemeClr val="lt1"/>
              </a:buClr>
              <a:buSzPts val="2200"/>
              <a:buNone/>
            </a:pPr>
            <a:r>
              <a:rPr lang="en-US" dirty="0"/>
              <a:t>• 7. Sanitize Data Sent to Other Systems </a:t>
            </a:r>
          </a:p>
          <a:p>
            <a:pPr marL="0" lvl="0" indent="0" algn="l" rtl="0">
              <a:lnSpc>
                <a:spcPct val="90000"/>
              </a:lnSpc>
              <a:spcBef>
                <a:spcPts val="0"/>
              </a:spcBef>
              <a:spcAft>
                <a:spcPts val="0"/>
              </a:spcAft>
              <a:buClr>
                <a:schemeClr val="lt1"/>
              </a:buClr>
              <a:buSzPts val="2200"/>
              <a:buNone/>
            </a:pPr>
            <a:r>
              <a:rPr lang="en-US" dirty="0"/>
              <a:t>• 8. Practice Defense in Depth </a:t>
            </a:r>
          </a:p>
          <a:p>
            <a:pPr marL="0" lvl="0" indent="0" algn="l" rtl="0">
              <a:lnSpc>
                <a:spcPct val="90000"/>
              </a:lnSpc>
              <a:spcBef>
                <a:spcPts val="0"/>
              </a:spcBef>
              <a:spcAft>
                <a:spcPts val="0"/>
              </a:spcAft>
              <a:buClr>
                <a:schemeClr val="lt1"/>
              </a:buClr>
              <a:buSzPts val="2200"/>
              <a:buNone/>
            </a:pPr>
            <a:r>
              <a:rPr lang="en-US" dirty="0"/>
              <a:t>• 9. Use Effective Quality Assurance Techniques </a:t>
            </a:r>
          </a:p>
          <a:p>
            <a:pPr marL="0" lvl="0" indent="0" algn="l" rtl="0">
              <a:lnSpc>
                <a:spcPct val="90000"/>
              </a:lnSpc>
              <a:spcBef>
                <a:spcPts val="0"/>
              </a:spcBef>
              <a:spcAft>
                <a:spcPts val="0"/>
              </a:spcAft>
              <a:buClr>
                <a:schemeClr val="lt1"/>
              </a:buClr>
              <a:buSzPts val="2200"/>
              <a:buNone/>
            </a:pPr>
            <a:r>
              <a:rPr lang="en-US" dirty="0"/>
              <a:t>• 10. Adopt a Secure Coding Standard</a:t>
            </a:r>
            <a:endParaRPr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[List the 10 coding standards. Explain your own ranking system for vulnerabilities, using specific details from the coding standards in your security policy.]</a:t>
            </a:r>
          </a:p>
          <a:p>
            <a:pPr marL="228600" lvl="0" indent="-228600" algn="l" rtl="0">
              <a:lnSpc>
                <a:spcPct val="90000"/>
              </a:lnSpc>
              <a:spcBef>
                <a:spcPts val="0"/>
              </a:spcBef>
              <a:spcAft>
                <a:spcPts val="0"/>
              </a:spcAft>
              <a:buClr>
                <a:schemeClr val="lt1"/>
              </a:buClr>
              <a:buSzPts val="2000"/>
              <a:buChar char="•"/>
            </a:pPr>
            <a:r>
              <a:rPr lang="en-US" sz="2000" dirty="0"/>
              <a:t>1. Enumeration values should not be out of range.</a:t>
            </a:r>
          </a:p>
          <a:p>
            <a:pPr marL="228600" lvl="0" indent="-228600" algn="l" rtl="0">
              <a:lnSpc>
                <a:spcPct val="90000"/>
              </a:lnSpc>
              <a:spcBef>
                <a:spcPts val="0"/>
              </a:spcBef>
              <a:spcAft>
                <a:spcPts val="0"/>
              </a:spcAft>
              <a:buClr>
                <a:schemeClr val="lt1"/>
              </a:buClr>
              <a:buSzPts val="2000"/>
              <a:buChar char="•"/>
            </a:pPr>
            <a:r>
              <a:rPr lang="en-US" sz="2000" dirty="0"/>
              <a:t>2. Elements of a container, references, and pointers should be used correctly.</a:t>
            </a:r>
          </a:p>
          <a:p>
            <a:pPr marL="228600" lvl="0" indent="-228600" algn="l" rtl="0">
              <a:lnSpc>
                <a:spcPct val="90000"/>
              </a:lnSpc>
              <a:spcBef>
                <a:spcPts val="0"/>
              </a:spcBef>
              <a:spcAft>
                <a:spcPts val="0"/>
              </a:spcAft>
              <a:buClr>
                <a:schemeClr val="lt1"/>
              </a:buClr>
              <a:buSzPts val="2000"/>
              <a:buChar char="•"/>
            </a:pPr>
            <a:r>
              <a:rPr lang="en-US" sz="2000" dirty="0"/>
              <a:t>3. A null pointer should not be created from a STD:: string.</a:t>
            </a:r>
          </a:p>
          <a:p>
            <a:pPr marL="228600" lvl="0" indent="-228600" algn="l" rtl="0">
              <a:lnSpc>
                <a:spcPct val="90000"/>
              </a:lnSpc>
              <a:spcBef>
                <a:spcPts val="0"/>
              </a:spcBef>
              <a:spcAft>
                <a:spcPts val="0"/>
              </a:spcAft>
              <a:buClr>
                <a:schemeClr val="lt1"/>
              </a:buClr>
              <a:buSzPts val="2000"/>
              <a:buChar char="•"/>
            </a:pPr>
            <a:r>
              <a:rPr lang="en-US" sz="2000" dirty="0"/>
              <a:t>4. An owned pointer and unrelated smart pointer should not be stored within each other.</a:t>
            </a:r>
          </a:p>
          <a:p>
            <a:pPr marL="228600" lvl="0" indent="-228600" algn="l" rtl="0">
              <a:lnSpc>
                <a:spcPct val="90000"/>
              </a:lnSpc>
              <a:spcBef>
                <a:spcPts val="0"/>
              </a:spcBef>
              <a:spcAft>
                <a:spcPts val="0"/>
              </a:spcAft>
              <a:buClr>
                <a:schemeClr val="lt1"/>
              </a:buClr>
              <a:buSzPts val="2000"/>
              <a:buChar char="•"/>
            </a:pPr>
            <a:r>
              <a:rPr lang="en-US" sz="2000" dirty="0"/>
              <a:t>5. Allocated resources should be properly deallocate. </a:t>
            </a:r>
          </a:p>
          <a:p>
            <a:pPr marL="228600" lvl="0" indent="-228600" algn="l" rtl="0">
              <a:lnSpc>
                <a:spcPct val="90000"/>
              </a:lnSpc>
              <a:spcBef>
                <a:spcPts val="0"/>
              </a:spcBef>
              <a:spcAft>
                <a:spcPts val="0"/>
              </a:spcAft>
              <a:buClr>
                <a:schemeClr val="lt1"/>
              </a:buClr>
              <a:buSzPts val="2000"/>
              <a:buChar char="•"/>
            </a:pPr>
            <a:r>
              <a:rPr lang="en-US" sz="2000" dirty="0"/>
              <a:t>6. Static assertion should be used to test a constant expression.</a:t>
            </a:r>
          </a:p>
          <a:p>
            <a:pPr marL="228600" lvl="0" indent="-228600" algn="l" rtl="0">
              <a:lnSpc>
                <a:spcPct val="90000"/>
              </a:lnSpc>
              <a:spcBef>
                <a:spcPts val="0"/>
              </a:spcBef>
              <a:spcAft>
                <a:spcPts val="0"/>
              </a:spcAft>
              <a:buClr>
                <a:schemeClr val="lt1"/>
              </a:buClr>
              <a:buSzPts val="2000"/>
              <a:buChar char="•"/>
            </a:pPr>
            <a:r>
              <a:rPr lang="en-US" sz="2000" dirty="0"/>
              <a:t>7. exceptions should be handled before the main() code.</a:t>
            </a:r>
          </a:p>
          <a:p>
            <a:pPr marL="228600" lvl="0" indent="-228600" algn="l" rtl="0">
              <a:lnSpc>
                <a:spcPct val="90000"/>
              </a:lnSpc>
              <a:spcBef>
                <a:spcPts val="0"/>
              </a:spcBef>
              <a:spcAft>
                <a:spcPts val="0"/>
              </a:spcAft>
              <a:buClr>
                <a:schemeClr val="lt1"/>
              </a:buClr>
              <a:buSzPts val="2000"/>
              <a:buChar char="•"/>
            </a:pPr>
            <a:r>
              <a:rPr lang="en-US" sz="2000" dirty="0"/>
              <a:t>8. Positioning call should </a:t>
            </a:r>
            <a:r>
              <a:rPr lang="en-US" sz="2000" dirty="0" err="1"/>
              <a:t>should</a:t>
            </a:r>
            <a:r>
              <a:rPr lang="en-US" sz="2000" dirty="0"/>
              <a:t> be in respects to the input and output.</a:t>
            </a:r>
          </a:p>
          <a:p>
            <a:pPr marL="228600" lvl="0" indent="-228600" algn="l" rtl="0">
              <a:lnSpc>
                <a:spcPct val="90000"/>
              </a:lnSpc>
              <a:spcBef>
                <a:spcPts val="0"/>
              </a:spcBef>
              <a:spcAft>
                <a:spcPts val="0"/>
              </a:spcAft>
              <a:buClr>
                <a:schemeClr val="lt1"/>
              </a:buClr>
              <a:buSzPts val="2000"/>
              <a:buChar char="•"/>
            </a:pPr>
            <a:r>
              <a:rPr lang="en-US" sz="2000" dirty="0"/>
              <a:t>9. Constructors and destructors should not be invoked by virtual functions.</a:t>
            </a:r>
          </a:p>
          <a:p>
            <a:pPr marL="228600" lvl="0" indent="-228600" algn="l" rtl="0">
              <a:lnSpc>
                <a:spcPct val="90000"/>
              </a:lnSpc>
              <a:spcBef>
                <a:spcPts val="0"/>
              </a:spcBef>
              <a:spcAft>
                <a:spcPts val="0"/>
              </a:spcAft>
              <a:buClr>
                <a:schemeClr val="lt1"/>
              </a:buClr>
              <a:buSzPts val="2000"/>
              <a:buChar char="•"/>
            </a:pPr>
            <a:r>
              <a:rPr lang="en-US" sz="2000" dirty="0"/>
              <a:t>10. Returned functions at the exit paths should return a value. </a:t>
            </a:r>
          </a:p>
          <a:p>
            <a:pPr marL="228600" lvl="0" indent="-228600" algn="l" rtl="0">
              <a:lnSpc>
                <a:spcPct val="90000"/>
              </a:lnSpc>
              <a:spcBef>
                <a:spcPts val="0"/>
              </a:spcBef>
              <a:spcAft>
                <a:spcPts val="0"/>
              </a:spcAft>
              <a:buClr>
                <a:schemeClr val="lt1"/>
              </a:buClr>
              <a:buSzPts val="2000"/>
              <a:buChar char="•"/>
            </a:pPr>
            <a:endParaRPr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endParaRPr sz="16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2" name="Table 1">
            <a:extLst>
              <a:ext uri="{FF2B5EF4-FFF2-40B4-BE49-F238E27FC236}">
                <a16:creationId xmlns:a16="http://schemas.microsoft.com/office/drawing/2014/main" id="{5087BE8D-C9A4-738C-578F-896E588A2253}"/>
              </a:ext>
            </a:extLst>
          </p:cNvPr>
          <p:cNvGraphicFramePr>
            <a:graphicFrameLocks noGrp="1"/>
          </p:cNvGraphicFramePr>
          <p:nvPr>
            <p:extLst>
              <p:ext uri="{D42A27DB-BD31-4B8C-83A1-F6EECF244321}">
                <p14:modId xmlns:p14="http://schemas.microsoft.com/office/powerpoint/2010/main" val="1105340961"/>
              </p:ext>
            </p:extLst>
          </p:nvPr>
        </p:nvGraphicFramePr>
        <p:xfrm>
          <a:off x="2895600" y="2057401"/>
          <a:ext cx="5459144" cy="3124200"/>
        </p:xfrm>
        <a:graphic>
          <a:graphicData uri="http://schemas.openxmlformats.org/drawingml/2006/table">
            <a:tbl>
              <a:tblPr firstRow="1" firstCol="1">
                <a:tableStyleId>{802198C4-3087-4945-87E3-76CBB3509B7E}</a:tableStyleId>
              </a:tblPr>
              <a:tblGrid>
                <a:gridCol w="1122485">
                  <a:extLst>
                    <a:ext uri="{9D8B030D-6E8A-4147-A177-3AD203B41FA5}">
                      <a16:colId xmlns:a16="http://schemas.microsoft.com/office/drawing/2014/main" val="184442726"/>
                    </a:ext>
                  </a:extLst>
                </a:gridCol>
                <a:gridCol w="4336659">
                  <a:extLst>
                    <a:ext uri="{9D8B030D-6E8A-4147-A177-3AD203B41FA5}">
                      <a16:colId xmlns:a16="http://schemas.microsoft.com/office/drawing/2014/main" val="1315895193"/>
                    </a:ext>
                  </a:extLst>
                </a:gridCol>
              </a:tblGrid>
              <a:tr h="266700">
                <a:tc>
                  <a:txBody>
                    <a:bodyPr/>
                    <a:lstStyle/>
                    <a:p>
                      <a:pPr marL="0" marR="0">
                        <a:spcBef>
                          <a:spcPts val="0"/>
                        </a:spcBef>
                        <a:spcAft>
                          <a:spcPts val="0"/>
                        </a:spcAft>
                      </a:pPr>
                      <a:r>
                        <a:rPr lang="en-US" sz="1200" dirty="0">
                          <a:solidFill>
                            <a:schemeClr val="bg1"/>
                          </a:solidFill>
                          <a:effectLst/>
                        </a:rPr>
                        <a:t>Encryption in rest</a:t>
                      </a:r>
                      <a:endParaRPr lang="en-US" sz="1200" dirty="0">
                        <a:solidFill>
                          <a:schemeClr val="bg1"/>
                        </a:solidFill>
                        <a:effectLst/>
                        <a:latin typeface="Calibri" panose="020F0502020204030204" pitchFamily="34" charset="0"/>
                        <a:ea typeface="Calibri" panose="020F0502020204030204" pitchFamily="34" charset="0"/>
                      </a:endParaRPr>
                    </a:p>
                  </a:txBody>
                  <a:tcPr marL="63500" marR="63500" marT="63500" marB="63500"/>
                </a:tc>
                <a:tc>
                  <a:txBody>
                    <a:bodyPr/>
                    <a:lstStyle/>
                    <a:p>
                      <a:pPr marL="0" marR="0">
                        <a:spcBef>
                          <a:spcPts val="0"/>
                        </a:spcBef>
                        <a:spcAft>
                          <a:spcPts val="0"/>
                        </a:spcAft>
                      </a:pPr>
                      <a:r>
                        <a:rPr lang="en-US" sz="1200" dirty="0">
                          <a:solidFill>
                            <a:schemeClr val="bg1"/>
                          </a:solidFill>
                          <a:effectLst/>
                        </a:rPr>
                        <a:t>Converting one data to another happens in the encryption in rest process. The algorithm that is used in this step is only authorized by a user who is qualified. Sensitive data is stored and must be secure properly on the severs and systems. This helps from breaches and attacks. </a:t>
                      </a:r>
                      <a:endParaRPr lang="en-US" sz="1200" dirty="0">
                        <a:solidFill>
                          <a:schemeClr val="bg1"/>
                        </a:solidFill>
                        <a:effectLst/>
                        <a:latin typeface="Calibri" panose="020F0502020204030204" pitchFamily="34" charset="0"/>
                        <a:ea typeface="Calibri" panose="020F0502020204030204" pitchFamily="34" charset="0"/>
                      </a:endParaRPr>
                    </a:p>
                  </a:txBody>
                  <a:tcPr marL="63500" marR="63500" marT="63500" marB="63500"/>
                </a:tc>
                <a:extLst>
                  <a:ext uri="{0D108BD9-81ED-4DB2-BD59-A6C34878D82A}">
                    <a16:rowId xmlns:a16="http://schemas.microsoft.com/office/drawing/2014/main" val="2196369825"/>
                  </a:ext>
                </a:extLst>
              </a:tr>
              <a:tr h="266700">
                <a:tc>
                  <a:txBody>
                    <a:bodyPr/>
                    <a:lstStyle/>
                    <a:p>
                      <a:pPr marL="0" marR="0">
                        <a:spcBef>
                          <a:spcPts val="0"/>
                        </a:spcBef>
                        <a:spcAft>
                          <a:spcPts val="0"/>
                        </a:spcAft>
                      </a:pPr>
                      <a:r>
                        <a:rPr lang="en-US" sz="1200" dirty="0">
                          <a:solidFill>
                            <a:schemeClr val="bg1"/>
                          </a:solidFill>
                          <a:effectLst/>
                        </a:rPr>
                        <a:t>Encryption at flight</a:t>
                      </a:r>
                      <a:endParaRPr lang="en-US" sz="1200" dirty="0">
                        <a:solidFill>
                          <a:schemeClr val="bg1"/>
                        </a:solidFill>
                        <a:effectLst/>
                        <a:latin typeface="Calibri" panose="020F0502020204030204" pitchFamily="34" charset="0"/>
                        <a:ea typeface="Calibri" panose="020F0502020204030204" pitchFamily="34" charset="0"/>
                      </a:endParaRPr>
                    </a:p>
                  </a:txBody>
                  <a:tcPr marL="63500" marR="63500" marT="63500" marB="63500"/>
                </a:tc>
                <a:tc>
                  <a:txBody>
                    <a:bodyPr/>
                    <a:lstStyle/>
                    <a:p>
                      <a:pPr marL="0" marR="0">
                        <a:spcBef>
                          <a:spcPts val="0"/>
                        </a:spcBef>
                        <a:spcAft>
                          <a:spcPts val="0"/>
                        </a:spcAft>
                      </a:pPr>
                      <a:r>
                        <a:rPr lang="en-US" sz="1200" dirty="0">
                          <a:solidFill>
                            <a:schemeClr val="bg1"/>
                          </a:solidFill>
                          <a:effectLst/>
                        </a:rPr>
                        <a:t>Encrypting data that is being transmitted is important to protect data. Data will not only be transferred internally but externally as well, and that needs to be monitored as well, so that there is no loop holes while sending data.  This makes data vulnerable letting users send data so this encryption process must be completed before sending. </a:t>
                      </a:r>
                      <a:endParaRPr lang="en-US" sz="1200" dirty="0">
                        <a:solidFill>
                          <a:schemeClr val="bg1"/>
                        </a:solidFill>
                        <a:effectLst/>
                        <a:latin typeface="Calibri" panose="020F0502020204030204" pitchFamily="34" charset="0"/>
                        <a:ea typeface="Calibri" panose="020F0502020204030204" pitchFamily="34" charset="0"/>
                      </a:endParaRPr>
                    </a:p>
                  </a:txBody>
                  <a:tcPr marL="63500" marR="63500" marT="63500" marB="63500"/>
                </a:tc>
                <a:extLst>
                  <a:ext uri="{0D108BD9-81ED-4DB2-BD59-A6C34878D82A}">
                    <a16:rowId xmlns:a16="http://schemas.microsoft.com/office/drawing/2014/main" val="2871533750"/>
                  </a:ext>
                </a:extLst>
              </a:tr>
              <a:tr h="266700">
                <a:tc>
                  <a:txBody>
                    <a:bodyPr/>
                    <a:lstStyle/>
                    <a:p>
                      <a:pPr marL="0" marR="0">
                        <a:spcBef>
                          <a:spcPts val="0"/>
                        </a:spcBef>
                        <a:spcAft>
                          <a:spcPts val="0"/>
                        </a:spcAft>
                      </a:pPr>
                      <a:r>
                        <a:rPr lang="en-US" sz="1200" dirty="0">
                          <a:solidFill>
                            <a:schemeClr val="bg1"/>
                          </a:solidFill>
                          <a:effectLst/>
                        </a:rPr>
                        <a:t>Encryption in use</a:t>
                      </a:r>
                      <a:endParaRPr lang="en-US" sz="1200" dirty="0">
                        <a:solidFill>
                          <a:schemeClr val="bg1"/>
                        </a:solidFill>
                        <a:effectLst/>
                        <a:latin typeface="Calibri" panose="020F0502020204030204" pitchFamily="34" charset="0"/>
                        <a:ea typeface="Calibri" panose="020F0502020204030204" pitchFamily="34" charset="0"/>
                      </a:endParaRPr>
                    </a:p>
                  </a:txBody>
                  <a:tcPr marL="63500" marR="63500" marT="63500" marB="63500"/>
                </a:tc>
                <a:tc>
                  <a:txBody>
                    <a:bodyPr/>
                    <a:lstStyle/>
                    <a:p>
                      <a:pPr marL="0" marR="0">
                        <a:spcBef>
                          <a:spcPts val="0"/>
                        </a:spcBef>
                        <a:spcAft>
                          <a:spcPts val="0"/>
                        </a:spcAft>
                      </a:pPr>
                      <a:r>
                        <a:rPr lang="en-US" sz="1200" dirty="0">
                          <a:solidFill>
                            <a:schemeClr val="bg1"/>
                          </a:solidFill>
                          <a:effectLst/>
                        </a:rPr>
                        <a:t>This means to never leave data in an unsecure state. The data should always be encrypted regardless of the location and source. Data that is encrypted will stay secure and harder for hackers to attack the server. </a:t>
                      </a:r>
                      <a:endParaRPr lang="en-US" sz="1200" dirty="0">
                        <a:solidFill>
                          <a:schemeClr val="bg1"/>
                        </a:solidFill>
                        <a:effectLst/>
                        <a:latin typeface="Calibri" panose="020F0502020204030204" pitchFamily="34" charset="0"/>
                        <a:ea typeface="Calibri" panose="020F0502020204030204" pitchFamily="34" charset="0"/>
                      </a:endParaRPr>
                    </a:p>
                  </a:txBody>
                  <a:tcPr marL="63500" marR="63500" marT="63500" marB="63500"/>
                </a:tc>
                <a:extLst>
                  <a:ext uri="{0D108BD9-81ED-4DB2-BD59-A6C34878D82A}">
                    <a16:rowId xmlns:a16="http://schemas.microsoft.com/office/drawing/2014/main" val="1151836463"/>
                  </a:ext>
                </a:extLst>
              </a:tr>
            </a:tbl>
          </a:graphicData>
        </a:graphic>
      </p:graphicFrame>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400"/>
              <a:buNone/>
            </a:pPr>
            <a:r>
              <a:rPr lang="en-US" dirty="0"/>
              <a:t>Triple-A Policies</a:t>
            </a:r>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2" name="Table 1">
            <a:extLst>
              <a:ext uri="{FF2B5EF4-FFF2-40B4-BE49-F238E27FC236}">
                <a16:creationId xmlns:a16="http://schemas.microsoft.com/office/drawing/2014/main" id="{EE654DB3-60B6-B098-EE17-F1351DB5647D}"/>
              </a:ext>
            </a:extLst>
          </p:cNvPr>
          <p:cNvGraphicFramePr>
            <a:graphicFrameLocks noGrp="1"/>
          </p:cNvGraphicFramePr>
          <p:nvPr>
            <p:extLst>
              <p:ext uri="{D42A27DB-BD31-4B8C-83A1-F6EECF244321}">
                <p14:modId xmlns:p14="http://schemas.microsoft.com/office/powerpoint/2010/main" val="207221669"/>
              </p:ext>
            </p:extLst>
          </p:nvPr>
        </p:nvGraphicFramePr>
        <p:xfrm>
          <a:off x="1817956" y="2696735"/>
          <a:ext cx="5478780" cy="2575560"/>
        </p:xfrm>
        <a:graphic>
          <a:graphicData uri="http://schemas.openxmlformats.org/drawingml/2006/table">
            <a:tbl>
              <a:tblPr firstRow="1" firstCol="1">
                <a:tableStyleId>{802198C4-3087-4945-87E3-76CBB3509B7E}</a:tableStyleId>
              </a:tblPr>
              <a:tblGrid>
                <a:gridCol w="1241767">
                  <a:extLst>
                    <a:ext uri="{9D8B030D-6E8A-4147-A177-3AD203B41FA5}">
                      <a16:colId xmlns:a16="http://schemas.microsoft.com/office/drawing/2014/main" val="2410718428"/>
                    </a:ext>
                  </a:extLst>
                </a:gridCol>
                <a:gridCol w="4237013">
                  <a:extLst>
                    <a:ext uri="{9D8B030D-6E8A-4147-A177-3AD203B41FA5}">
                      <a16:colId xmlns:a16="http://schemas.microsoft.com/office/drawing/2014/main" val="1274750691"/>
                    </a:ext>
                  </a:extLst>
                </a:gridCol>
              </a:tblGrid>
              <a:tr h="266700">
                <a:tc>
                  <a:txBody>
                    <a:bodyPr/>
                    <a:lstStyle/>
                    <a:p>
                      <a:pPr marL="0" marR="0">
                        <a:spcBef>
                          <a:spcPts val="0"/>
                        </a:spcBef>
                        <a:spcAft>
                          <a:spcPts val="0"/>
                        </a:spcAft>
                      </a:pPr>
                      <a:r>
                        <a:rPr lang="en-US" sz="1200" dirty="0">
                          <a:solidFill>
                            <a:schemeClr val="bg1"/>
                          </a:solidFill>
                          <a:effectLst/>
                        </a:rPr>
                        <a:t>Authentication</a:t>
                      </a:r>
                      <a:endParaRPr lang="en-US" sz="1200" dirty="0">
                        <a:solidFill>
                          <a:schemeClr val="bg1"/>
                        </a:solidFill>
                        <a:effectLst/>
                        <a:latin typeface="Calibri" panose="020F0502020204030204" pitchFamily="34" charset="0"/>
                        <a:ea typeface="Calibri" panose="020F0502020204030204" pitchFamily="34" charset="0"/>
                      </a:endParaRPr>
                    </a:p>
                  </a:txBody>
                  <a:tcPr marL="63500" marR="63500" marT="63500" marB="63500"/>
                </a:tc>
                <a:tc>
                  <a:txBody>
                    <a:bodyPr/>
                    <a:lstStyle/>
                    <a:p>
                      <a:pPr marL="0" marR="0">
                        <a:spcBef>
                          <a:spcPts val="0"/>
                        </a:spcBef>
                        <a:spcAft>
                          <a:spcPts val="0"/>
                        </a:spcAft>
                      </a:pPr>
                      <a:r>
                        <a:rPr lang="en-US" sz="1200" dirty="0">
                          <a:solidFill>
                            <a:schemeClr val="bg1"/>
                          </a:solidFill>
                          <a:effectLst/>
                        </a:rPr>
                        <a:t>This method is to make sure the users have access to the data that they are qualified to access in the server. A unique set of credentials are needed to access certain information. </a:t>
                      </a:r>
                      <a:endParaRPr lang="en-US" sz="1200" dirty="0">
                        <a:solidFill>
                          <a:schemeClr val="bg1"/>
                        </a:solidFill>
                        <a:effectLst/>
                        <a:latin typeface="Calibri" panose="020F0502020204030204" pitchFamily="34" charset="0"/>
                        <a:ea typeface="Calibri" panose="020F0502020204030204" pitchFamily="34" charset="0"/>
                      </a:endParaRPr>
                    </a:p>
                  </a:txBody>
                  <a:tcPr marL="63500" marR="63500" marT="63500" marB="63500"/>
                </a:tc>
                <a:extLst>
                  <a:ext uri="{0D108BD9-81ED-4DB2-BD59-A6C34878D82A}">
                    <a16:rowId xmlns:a16="http://schemas.microsoft.com/office/drawing/2014/main" val="32386088"/>
                  </a:ext>
                </a:extLst>
              </a:tr>
              <a:tr h="266700">
                <a:tc>
                  <a:txBody>
                    <a:bodyPr/>
                    <a:lstStyle/>
                    <a:p>
                      <a:pPr marL="0" marR="0">
                        <a:spcBef>
                          <a:spcPts val="0"/>
                        </a:spcBef>
                        <a:spcAft>
                          <a:spcPts val="0"/>
                        </a:spcAft>
                      </a:pPr>
                      <a:r>
                        <a:rPr lang="en-US" sz="1200">
                          <a:solidFill>
                            <a:schemeClr val="bg1"/>
                          </a:solidFill>
                          <a:effectLst/>
                        </a:rPr>
                        <a:t>Authorization</a:t>
                      </a:r>
                      <a:endParaRPr lang="en-US" sz="1200">
                        <a:solidFill>
                          <a:schemeClr val="bg1"/>
                        </a:solidFill>
                        <a:effectLst/>
                        <a:latin typeface="Calibri" panose="020F0502020204030204" pitchFamily="34" charset="0"/>
                        <a:ea typeface="Calibri" panose="020F0502020204030204" pitchFamily="34" charset="0"/>
                      </a:endParaRPr>
                    </a:p>
                  </a:txBody>
                  <a:tcPr marL="63500" marR="63500" marT="63500" marB="63500"/>
                </a:tc>
                <a:tc>
                  <a:txBody>
                    <a:bodyPr/>
                    <a:lstStyle/>
                    <a:p>
                      <a:pPr marL="0" marR="0">
                        <a:spcBef>
                          <a:spcPts val="0"/>
                        </a:spcBef>
                        <a:spcAft>
                          <a:spcPts val="0"/>
                        </a:spcAft>
                      </a:pPr>
                      <a:r>
                        <a:rPr lang="en-US" sz="1200" dirty="0">
                          <a:solidFill>
                            <a:schemeClr val="bg1"/>
                          </a:solidFill>
                          <a:effectLst/>
                        </a:rPr>
                        <a:t>Profiles need permissions to change data, access information, and make system changes. Users only need to be able to access the section in which they need to do their job. </a:t>
                      </a:r>
                      <a:endParaRPr lang="en-US" sz="1200" dirty="0">
                        <a:solidFill>
                          <a:schemeClr val="bg1"/>
                        </a:solidFill>
                        <a:effectLst/>
                        <a:latin typeface="Calibri" panose="020F0502020204030204" pitchFamily="34" charset="0"/>
                        <a:ea typeface="Calibri" panose="020F0502020204030204" pitchFamily="34" charset="0"/>
                      </a:endParaRPr>
                    </a:p>
                  </a:txBody>
                  <a:tcPr marL="63500" marR="63500" marT="63500" marB="63500"/>
                </a:tc>
                <a:extLst>
                  <a:ext uri="{0D108BD9-81ED-4DB2-BD59-A6C34878D82A}">
                    <a16:rowId xmlns:a16="http://schemas.microsoft.com/office/drawing/2014/main" val="3280008872"/>
                  </a:ext>
                </a:extLst>
              </a:tr>
              <a:tr h="266700">
                <a:tc>
                  <a:txBody>
                    <a:bodyPr/>
                    <a:lstStyle/>
                    <a:p>
                      <a:pPr marL="0" marR="0">
                        <a:spcBef>
                          <a:spcPts val="0"/>
                        </a:spcBef>
                        <a:spcAft>
                          <a:spcPts val="0"/>
                        </a:spcAft>
                      </a:pPr>
                      <a:r>
                        <a:rPr lang="en-US" sz="1200">
                          <a:solidFill>
                            <a:schemeClr val="bg1"/>
                          </a:solidFill>
                          <a:effectLst/>
                        </a:rPr>
                        <a:t>Accounting</a:t>
                      </a:r>
                      <a:endParaRPr lang="en-US" sz="1200">
                        <a:solidFill>
                          <a:schemeClr val="bg1"/>
                        </a:solidFill>
                        <a:effectLst/>
                        <a:latin typeface="Calibri" panose="020F0502020204030204" pitchFamily="34" charset="0"/>
                        <a:ea typeface="Calibri" panose="020F0502020204030204" pitchFamily="34" charset="0"/>
                      </a:endParaRPr>
                    </a:p>
                  </a:txBody>
                  <a:tcPr marL="63500" marR="63500" marT="63500" marB="63500"/>
                </a:tc>
                <a:tc>
                  <a:txBody>
                    <a:bodyPr/>
                    <a:lstStyle/>
                    <a:p>
                      <a:pPr marL="0" marR="0">
                        <a:spcBef>
                          <a:spcPts val="0"/>
                        </a:spcBef>
                        <a:spcAft>
                          <a:spcPts val="0"/>
                        </a:spcAft>
                      </a:pPr>
                      <a:r>
                        <a:rPr lang="en-US" sz="1200" dirty="0">
                          <a:solidFill>
                            <a:schemeClr val="bg1"/>
                          </a:solidFill>
                          <a:effectLst/>
                        </a:rPr>
                        <a:t>This is where the system and data should be monitored to ensure everything is operating smoothly. The levels of access is also monitored in this process and should be verified consistently to make sure each users has the correct level of access. </a:t>
                      </a:r>
                      <a:endParaRPr lang="en-US" sz="1200" dirty="0">
                        <a:solidFill>
                          <a:schemeClr val="bg1"/>
                        </a:solidFill>
                        <a:effectLst/>
                        <a:latin typeface="Calibri" panose="020F0502020204030204" pitchFamily="34" charset="0"/>
                        <a:ea typeface="Calibri" panose="020F0502020204030204" pitchFamily="34" charset="0"/>
                      </a:endParaRPr>
                    </a:p>
                  </a:txBody>
                  <a:tcPr marL="63500" marR="63500" marT="63500" marB="63500"/>
                </a:tc>
                <a:extLst>
                  <a:ext uri="{0D108BD9-81ED-4DB2-BD59-A6C34878D82A}">
                    <a16:rowId xmlns:a16="http://schemas.microsoft.com/office/drawing/2014/main" val="2396244025"/>
                  </a:ext>
                </a:extLst>
              </a:tr>
            </a:tbl>
          </a:graphicData>
        </a:graphic>
      </p:graphicFrame>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endParaRPr dirty="0"/>
          </a:p>
        </p:txBody>
      </p:sp>
      <p:sp>
        <p:nvSpPr>
          <p:cNvPr id="196" name="Google Shape;196;g9504e29505_0_0"/>
          <p:cNvSpPr txBox="1">
            <a:spLocks noGrp="1"/>
          </p:cNvSpPr>
          <p:nvPr>
            <p:ph type="body" idx="1"/>
          </p:nvPr>
        </p:nvSpPr>
        <p:spPr>
          <a:xfrm>
            <a:off x="685800" y="2194560"/>
            <a:ext cx="5747591"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Test should be done early in the process, and often as possible. </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2" name="Picture 1">
            <a:extLst>
              <a:ext uri="{FF2B5EF4-FFF2-40B4-BE49-F238E27FC236}">
                <a16:creationId xmlns:a16="http://schemas.microsoft.com/office/drawing/2014/main" id="{8CFE5F96-C69C-DC60-DDAB-AB31AF413778}"/>
              </a:ext>
            </a:extLst>
          </p:cNvPr>
          <p:cNvPicPr>
            <a:picLocks noChangeAspect="1"/>
          </p:cNvPicPr>
          <p:nvPr/>
        </p:nvPicPr>
        <p:blipFill>
          <a:blip r:embed="rId5"/>
          <a:stretch>
            <a:fillRect/>
          </a:stretch>
        </p:blipFill>
        <p:spPr>
          <a:xfrm>
            <a:off x="6761285" y="1678824"/>
            <a:ext cx="5155481" cy="4658440"/>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2.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54</TotalTime>
  <Words>839</Words>
  <Application>Microsoft Office PowerPoint</Application>
  <PresentationFormat>Widescreen</PresentationFormat>
  <Paragraphs>67</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Century Gothic</vt:lpstr>
      <vt:lpstr>Arial</vt:lpstr>
      <vt:lpstr>Calibri</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Dustin Jackson</cp:lastModifiedBy>
  <cp:revision>5</cp:revision>
  <dcterms:created xsi:type="dcterms:W3CDTF">2020-08-19T17:59:24Z</dcterms:created>
  <dcterms:modified xsi:type="dcterms:W3CDTF">2022-06-26T09:58:47Z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