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429074b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429074b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429074b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429074b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429074bd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429074bd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429074bd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429074bd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429074bd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429074bd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429074bd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429074bd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429074bd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429074bd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429074bd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429074bd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429074bd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429074bd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429074bd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429074bd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429074bd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429074bd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429074bd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429074bd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429074bd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429074bd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theatlantic.com/magazine/archive/1945/07/as-we-may-think/303881/" TargetMode="External"/><Relationship Id="rId4" Type="http://schemas.openxmlformats.org/officeDocument/2006/relationships/image" Target="../media/image3.jp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cis.msjc.edu/courses/internet_authoring/CSIS103/resources/ON-LINE%20MAN-COMPUTER%20COMMUNICATION.pdf" TargetMode="External"/><Relationship Id="rId4" Type="http://schemas.openxmlformats.org/officeDocument/2006/relationships/hyperlink" Target="http://cis.msjc.edu/courses/internet_authoring/CSIS103/resources/ON-LINE%20MAN-COMPUTER%20COMMUNICATION.pdf" TargetMode="External"/><Relationship Id="rId5" Type="http://schemas.openxmlformats.org/officeDocument/2006/relationships/hyperlink" Target="http://cis.msjc.edu/courses/internet_authoring/CSIS103/resources/ON-LINE%20MAN-COMPUTER%20COMMUNICATION.pdf" TargetMode="External"/><Relationship Id="rId6" Type="http://schemas.openxmlformats.org/officeDocument/2006/relationships/image" Target="../media/image1.jp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CSC I367 Computer Networking</a:t>
            </a:r>
            <a:br>
              <a:rPr lang="en" sz="2300"/>
            </a:br>
            <a:r>
              <a:rPr lang="en" sz="2300"/>
              <a:t> </a:t>
            </a:r>
            <a:br>
              <a:rPr lang="en" sz="2300"/>
            </a:br>
            <a:r>
              <a:rPr lang="en" sz="2300"/>
              <a:t>Internetworking Concept and Architectural Model</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1" name="Shape 121"/>
        <p:cNvGrpSpPr/>
        <p:nvPr/>
      </p:nvGrpSpPr>
      <p:grpSpPr>
        <a:xfrm>
          <a:off x="0" y="0"/>
          <a:ext cx="0" cy="0"/>
          <a:chOff x="0" y="0"/>
          <a:chExt cx="0" cy="0"/>
        </a:xfrm>
      </p:grpSpPr>
      <p:sp>
        <p:nvSpPr>
          <p:cNvPr id="122" name="Google Shape;122;p22"/>
          <p:cNvSpPr/>
          <p:nvPr/>
        </p:nvSpPr>
        <p:spPr>
          <a:xfrm>
            <a:off x="4438046" y="3917654"/>
            <a:ext cx="2121000" cy="222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Interconnection of Multiple Networks w/ IP Routers</a:t>
            </a:r>
            <a:endParaRPr/>
          </a:p>
        </p:txBody>
      </p:sp>
      <p:sp>
        <p:nvSpPr>
          <p:cNvPr id="124" name="Google Shape;124;p22"/>
          <p:cNvSpPr txBox="1"/>
          <p:nvPr>
            <p:ph idx="1" type="body"/>
          </p:nvPr>
        </p:nvSpPr>
        <p:spPr>
          <a:xfrm>
            <a:off x="311700" y="1152475"/>
            <a:ext cx="8520600" cy="78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Routers need to know about the networks that they are not directly connected to. </a:t>
            </a:r>
            <a:br>
              <a:rPr lang="en"/>
            </a:br>
            <a:br>
              <a:rPr lang="en"/>
            </a:br>
            <a:r>
              <a:rPr lang="en">
                <a:solidFill>
                  <a:srgbClr val="F3F3F3"/>
                </a:solidFill>
                <a:highlight>
                  <a:srgbClr val="CC0000"/>
                </a:highlight>
              </a:rPr>
              <a:t>Routers use the destination network, not the destination computer, when forwarding a packet. </a:t>
            </a:r>
            <a:endParaRPr>
              <a:solidFill>
                <a:srgbClr val="F3F3F3"/>
              </a:solidFill>
              <a:highlight>
                <a:srgbClr val="CC0000"/>
              </a:highlight>
            </a:endParaRPr>
          </a:p>
        </p:txBody>
      </p:sp>
      <p:sp>
        <p:nvSpPr>
          <p:cNvPr id="125" name="Google Shape;125;p22"/>
          <p:cNvSpPr/>
          <p:nvPr/>
        </p:nvSpPr>
        <p:spPr>
          <a:xfrm>
            <a:off x="1847246" y="3917654"/>
            <a:ext cx="2121000" cy="222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a:off x="1039375" y="3518027"/>
            <a:ext cx="1189836" cy="91519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Net 1 </a:t>
            </a:r>
            <a:endParaRPr/>
          </a:p>
        </p:txBody>
      </p:sp>
      <p:sp>
        <p:nvSpPr>
          <p:cNvPr id="127" name="Google Shape;127;p22"/>
          <p:cNvSpPr/>
          <p:nvPr/>
        </p:nvSpPr>
        <p:spPr>
          <a:xfrm>
            <a:off x="3638758" y="3518027"/>
            <a:ext cx="1189836" cy="915192"/>
          </a:xfrm>
          <a:prstGeom prst="clou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Net 2 </a:t>
            </a:r>
            <a:endParaRPr/>
          </a:p>
        </p:txBody>
      </p:sp>
      <p:sp>
        <p:nvSpPr>
          <p:cNvPr id="128" name="Google Shape;128;p22"/>
          <p:cNvSpPr/>
          <p:nvPr/>
        </p:nvSpPr>
        <p:spPr>
          <a:xfrm>
            <a:off x="2660339" y="3699183"/>
            <a:ext cx="480300" cy="4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2694900" y="3733825"/>
            <a:ext cx="4290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R1</a:t>
            </a:r>
            <a:endParaRPr/>
          </a:p>
        </p:txBody>
      </p:sp>
      <p:sp>
        <p:nvSpPr>
          <p:cNvPr id="130" name="Google Shape;130;p22"/>
          <p:cNvSpPr/>
          <p:nvPr/>
        </p:nvSpPr>
        <p:spPr>
          <a:xfrm>
            <a:off x="6229558" y="3518027"/>
            <a:ext cx="1189836" cy="915192"/>
          </a:xfrm>
          <a:prstGeom prst="cloud">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Net 3 </a:t>
            </a:r>
            <a:endParaRPr/>
          </a:p>
        </p:txBody>
      </p:sp>
      <p:sp>
        <p:nvSpPr>
          <p:cNvPr id="131" name="Google Shape;131;p22"/>
          <p:cNvSpPr/>
          <p:nvPr/>
        </p:nvSpPr>
        <p:spPr>
          <a:xfrm>
            <a:off x="5251139" y="3699183"/>
            <a:ext cx="480300" cy="4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nvSpPr>
        <p:spPr>
          <a:xfrm>
            <a:off x="5285700" y="3733825"/>
            <a:ext cx="4290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 Application View  </a:t>
            </a:r>
            <a:endParaRPr/>
          </a:p>
        </p:txBody>
      </p:sp>
      <p:sp>
        <p:nvSpPr>
          <p:cNvPr id="138" name="Google Shape;138;p23"/>
          <p:cNvSpPr txBox="1"/>
          <p:nvPr>
            <p:ph idx="1" type="body"/>
          </p:nvPr>
        </p:nvSpPr>
        <p:spPr>
          <a:xfrm>
            <a:off x="311700" y="1152475"/>
            <a:ext cx="3751200" cy="350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success of internetworking means users and applications can operate with little or </a:t>
            </a:r>
            <a:r>
              <a:rPr lang="en">
                <a:solidFill>
                  <a:srgbClr val="F3F3F3"/>
                </a:solidFill>
                <a:highlight>
                  <a:srgbClr val="CC0000"/>
                </a:highlight>
              </a:rPr>
              <a:t>no awareness of the constituent parts </a:t>
            </a:r>
            <a:r>
              <a:rPr lang="en"/>
              <a:t>that facilitate online communication. </a:t>
            </a:r>
            <a:br>
              <a:rPr lang="en"/>
            </a:br>
            <a:br>
              <a:rPr lang="en"/>
            </a:br>
            <a:r>
              <a:rPr lang="en"/>
              <a:t>This contributes to a view of the internet as a unified whole. </a:t>
            </a:r>
            <a:br>
              <a:rPr lang="en"/>
            </a:br>
            <a:br>
              <a:rPr lang="en"/>
            </a:br>
            <a:r>
              <a:rPr lang="en"/>
              <a:t>  </a:t>
            </a:r>
            <a:br>
              <a:rPr lang="en"/>
            </a:br>
            <a:endParaRPr/>
          </a:p>
        </p:txBody>
      </p:sp>
      <p:pic>
        <p:nvPicPr>
          <p:cNvPr id="139" name="Google Shape;139;p23"/>
          <p:cNvPicPr preferRelativeResize="0"/>
          <p:nvPr/>
        </p:nvPicPr>
        <p:blipFill>
          <a:blip r:embed="rId3">
            <a:alphaModFix/>
          </a:blip>
          <a:stretch>
            <a:fillRect/>
          </a:stretch>
        </p:blipFill>
        <p:spPr>
          <a:xfrm>
            <a:off x="5444123" y="0"/>
            <a:ext cx="3675124"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Networks are Equal </a:t>
            </a:r>
            <a:endParaRPr/>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t>
            </a:r>
            <a:r>
              <a:rPr lang="en">
                <a:solidFill>
                  <a:srgbClr val="F3F3F3"/>
                </a:solidFill>
                <a:highlight>
                  <a:srgbClr val="CC0000"/>
                </a:highlight>
              </a:rPr>
              <a:t>TCP/IP Internet treats all networks equally.</a:t>
            </a:r>
            <a:r>
              <a:rPr lang="en"/>
              <a:t> A Local Area Network such an Ethernet, a Wide Area Network used as a backbone, a Wi-Fi hotspot, and a point-to-point link between two computers, they are all treated the same.</a:t>
            </a:r>
            <a:br>
              <a:rPr lang="en"/>
            </a:br>
            <a:br>
              <a:rPr lang="en"/>
            </a:br>
            <a:r>
              <a:rPr lang="en"/>
              <a:t>TCP/IP Defines an abstraction of “network” that conceals details and differences.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 Key Concepts </a:t>
            </a:r>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Application Gateways</a:t>
            </a:r>
            <a:br>
              <a:rPr b="1" lang="en"/>
            </a:br>
            <a:r>
              <a:rPr b="1" lang="en"/>
              <a:t>Benefits of Network-level communication </a:t>
            </a:r>
            <a:br>
              <a:rPr b="1" lang="en"/>
            </a:br>
            <a:r>
              <a:rPr b="1" lang="en"/>
              <a:t>Concept of “Internetworking” </a:t>
            </a:r>
            <a:br>
              <a:rPr b="1" lang="en"/>
            </a:br>
            <a:r>
              <a:rPr b="1" lang="en"/>
              <a:t>Encapsulation</a:t>
            </a:r>
            <a:br>
              <a:rPr b="1" lang="en"/>
            </a:br>
            <a:r>
              <a:rPr b="1" lang="en"/>
              <a:t>‘Open’ quality of the IP internet </a:t>
            </a:r>
            <a:br>
              <a:rPr b="1" lang="en"/>
            </a:br>
            <a:r>
              <a:rPr b="1" lang="en"/>
              <a:t>IP Routers </a:t>
            </a:r>
            <a:br>
              <a:rPr b="1" lang="en"/>
            </a:br>
            <a:r>
              <a:rPr b="1" lang="en"/>
              <a:t>Communication across intermediate networks</a:t>
            </a:r>
            <a:br>
              <a:rPr b="1" lang="en"/>
            </a:br>
            <a:r>
              <a:rPr b="1" lang="en"/>
              <a:t>Universal set of names and addresses   </a:t>
            </a:r>
            <a:br>
              <a:rPr b="1" lang="en"/>
            </a:br>
            <a:br>
              <a:rPr b="1" lang="en"/>
            </a:br>
            <a:r>
              <a:rPr b="1" lang="en"/>
              <a:t>  </a:t>
            </a:r>
            <a:br>
              <a:rPr b="1" lang="en"/>
            </a:b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 Internetworking &amp; Architectural Model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Application-Level Interconnection </a:t>
            </a:r>
            <a:br>
              <a:rPr lang="en"/>
            </a:br>
            <a:r>
              <a:rPr lang="en"/>
              <a:t>Network-Level Interconnection </a:t>
            </a:r>
            <a:br>
              <a:rPr lang="en"/>
            </a:br>
            <a:r>
              <a:rPr lang="en"/>
              <a:t>Properties of the Internet </a:t>
            </a:r>
            <a:br>
              <a:rPr lang="en"/>
            </a:br>
            <a:r>
              <a:rPr lang="en"/>
              <a:t>Internet Architecture </a:t>
            </a:r>
            <a:br>
              <a:rPr lang="en"/>
            </a:br>
            <a:r>
              <a:rPr lang="en"/>
              <a:t>Interconnection of Multiple Networks with IP Routers </a:t>
            </a:r>
            <a:br>
              <a:rPr lang="en"/>
            </a:br>
            <a:r>
              <a:rPr lang="en"/>
              <a:t>The User’s View </a:t>
            </a:r>
            <a:br>
              <a:rPr lang="en"/>
            </a:br>
            <a:r>
              <a:rPr lang="en"/>
              <a:t>All Networks are Equal </a:t>
            </a:r>
            <a:br>
              <a:rPr lang="en"/>
            </a:b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Application-Level Interconnection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faced with heterogeneous systems, early designers relied on special application programs, called </a:t>
            </a:r>
            <a:r>
              <a:rPr lang="en">
                <a:solidFill>
                  <a:srgbClr val="F3F3F3"/>
                </a:solidFill>
                <a:highlight>
                  <a:srgbClr val="CC0000"/>
                </a:highlight>
              </a:rPr>
              <a:t>application gateways</a:t>
            </a:r>
            <a:r>
              <a:rPr lang="en"/>
              <a:t>, to hide differences and provide the appearance of uniformity. Application gateways provides to be cumbersome and reduce reliability communication. </a:t>
            </a:r>
            <a:endParaRPr/>
          </a:p>
          <a:p>
            <a:pPr indent="0" lvl="0" marL="0" rtl="0" algn="l">
              <a:spcBef>
                <a:spcPts val="1600"/>
              </a:spcBef>
              <a:spcAft>
                <a:spcPts val="0"/>
              </a:spcAft>
              <a:buNone/>
            </a:pPr>
            <a:r>
              <a:t/>
            </a:r>
            <a:endParaRPr/>
          </a:p>
          <a:p>
            <a:pPr indent="0" lvl="0" marL="0" rtl="0" algn="l">
              <a:spcBef>
                <a:spcPts val="1600"/>
              </a:spcBef>
              <a:spcAft>
                <a:spcPts val="1600"/>
              </a:spcAft>
              <a:buNone/>
            </a:pPr>
            <a:br>
              <a:rPr lang="en"/>
            </a:b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Network-Level Interconnection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Relying on network-level communications (instead of application-level) is aligned with the “end-to-end” argument. </a:t>
            </a:r>
            <a:br>
              <a:rPr lang="en"/>
            </a:br>
            <a:br>
              <a:rPr lang="en"/>
            </a:br>
            <a:r>
              <a:rPr lang="en"/>
              <a:t>1. More efficient </a:t>
            </a:r>
            <a:br>
              <a:rPr lang="en"/>
            </a:br>
            <a:r>
              <a:rPr lang="en"/>
              <a:t>2. Standardization of packets means intermediate computers </a:t>
            </a:r>
            <a:br>
              <a:rPr lang="en"/>
            </a:br>
            <a:r>
              <a:rPr lang="en"/>
              <a:t>can handle traffic without knowledge of the application </a:t>
            </a:r>
            <a:br>
              <a:rPr lang="en"/>
            </a:br>
            <a:r>
              <a:rPr lang="en"/>
              <a:t>3. </a:t>
            </a:r>
            <a:r>
              <a:rPr lang="en">
                <a:solidFill>
                  <a:srgbClr val="F3F3F3"/>
                </a:solidFill>
                <a:highlight>
                  <a:srgbClr val="CC0000"/>
                </a:highlight>
              </a:rPr>
              <a:t>Greater flexibility, not limited to single use</a:t>
            </a:r>
            <a:r>
              <a:rPr lang="en"/>
              <a:t> </a:t>
            </a:r>
            <a:br>
              <a:rPr lang="en"/>
            </a:br>
            <a:r>
              <a:rPr lang="en"/>
              <a:t>4. The network technologies can change without changing applications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Network-Level Interconnection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key to designing universal network-level interconnection is found in the concept of </a:t>
            </a:r>
            <a:r>
              <a:rPr lang="en">
                <a:solidFill>
                  <a:srgbClr val="F3F3F3"/>
                </a:solidFill>
                <a:highlight>
                  <a:srgbClr val="CC0000"/>
                </a:highlight>
              </a:rPr>
              <a:t>internetworking.</a:t>
            </a:r>
            <a:r>
              <a:rPr lang="en"/>
              <a:t> </a:t>
            </a:r>
            <a:br>
              <a:rPr lang="en"/>
            </a:br>
            <a:br>
              <a:rPr lang="en"/>
            </a:br>
            <a:r>
              <a:rPr lang="en"/>
              <a:t>For economic and technical reasons, no single network hardware technology can satisfy all constraints. (heterogeneous quality of WAN, LAN, etc)  </a:t>
            </a:r>
            <a:endParaRPr/>
          </a:p>
          <a:p>
            <a:pPr indent="0" lvl="0" marL="0" rtl="0" algn="l">
              <a:spcBef>
                <a:spcPts val="1600"/>
              </a:spcBef>
              <a:spcAft>
                <a:spcPts val="1600"/>
              </a:spcAft>
              <a:buNone/>
            </a:pPr>
            <a:r>
              <a:rPr lang="en"/>
              <a:t>Users desire universal interconnection</a:t>
            </a:r>
            <a:br>
              <a:rPr lang="en"/>
            </a:br>
            <a:br>
              <a:rPr lang="en"/>
            </a:b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Visionaries - Vannevar Bush </a:t>
            </a:r>
            <a:endParaRPr/>
          </a:p>
        </p:txBody>
      </p:sp>
      <p:sp>
        <p:nvSpPr>
          <p:cNvPr id="84" name="Google Shape;84;p18"/>
          <p:cNvSpPr txBox="1"/>
          <p:nvPr>
            <p:ph idx="1" type="body"/>
          </p:nvPr>
        </p:nvSpPr>
        <p:spPr>
          <a:xfrm>
            <a:off x="2457325" y="4284900"/>
            <a:ext cx="6375000" cy="3603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100" u="sng">
                <a:solidFill>
                  <a:schemeClr val="hlink"/>
                </a:solidFill>
                <a:hlinkClick r:id="rId3"/>
              </a:rPr>
              <a:t>Bush, Vannevar. "As we may think." The atlantic monthly 176.1 (1945): 101-108.</a:t>
            </a:r>
            <a:endParaRPr sz="1100"/>
          </a:p>
        </p:txBody>
      </p:sp>
      <p:pic>
        <p:nvPicPr>
          <p:cNvPr id="85" name="Google Shape;85;p18"/>
          <p:cNvPicPr preferRelativeResize="0"/>
          <p:nvPr/>
        </p:nvPicPr>
        <p:blipFill>
          <a:blip r:embed="rId4">
            <a:alphaModFix/>
          </a:blip>
          <a:stretch>
            <a:fillRect/>
          </a:stretch>
        </p:blipFill>
        <p:spPr>
          <a:xfrm>
            <a:off x="7345701" y="1941575"/>
            <a:ext cx="1486612" cy="1869950"/>
          </a:xfrm>
          <a:prstGeom prst="rect">
            <a:avLst/>
          </a:prstGeom>
          <a:noFill/>
          <a:ln>
            <a:noFill/>
          </a:ln>
        </p:spPr>
      </p:pic>
      <p:pic>
        <p:nvPicPr>
          <p:cNvPr id="86" name="Google Shape;86;p18"/>
          <p:cNvPicPr preferRelativeResize="0"/>
          <p:nvPr/>
        </p:nvPicPr>
        <p:blipFill rotWithShape="1">
          <a:blip r:embed="rId5">
            <a:alphaModFix/>
          </a:blip>
          <a:srcRect b="16044" l="11604" r="11849" t="2760"/>
          <a:stretch/>
        </p:blipFill>
        <p:spPr>
          <a:xfrm>
            <a:off x="4324300" y="1991725"/>
            <a:ext cx="2732916" cy="1819800"/>
          </a:xfrm>
          <a:prstGeom prst="rect">
            <a:avLst/>
          </a:prstGeom>
          <a:noFill/>
          <a:ln>
            <a:noFill/>
          </a:ln>
          <a:effectLst>
            <a:outerShdw blurRad="57150" rotWithShape="0" algn="bl" dir="5400000" dist="19050">
              <a:srgbClr val="000000">
                <a:alpha val="50000"/>
              </a:srgbClr>
            </a:outerShdw>
          </a:effectLst>
        </p:spPr>
      </p:pic>
      <p:sp>
        <p:nvSpPr>
          <p:cNvPr id="87" name="Google Shape;87;p18"/>
          <p:cNvSpPr txBox="1"/>
          <p:nvPr>
            <p:ph idx="1" type="body"/>
          </p:nvPr>
        </p:nvSpPr>
        <p:spPr>
          <a:xfrm>
            <a:off x="387900" y="1821800"/>
            <a:ext cx="3390600" cy="223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500"/>
              <a:t>“Consider a future device …  in which an individual stores all his books, records, and communications, and which is mechanized so that it may be consulted with exceeding speed and flexibility. It is an enlarged intimate supplement to his memory.”</a:t>
            </a:r>
            <a:endParaRPr i="1" sz="1500"/>
          </a:p>
        </p:txBody>
      </p:sp>
      <p:sp>
        <p:nvSpPr>
          <p:cNvPr id="88" name="Google Shape;88;p18"/>
          <p:cNvSpPr txBox="1"/>
          <p:nvPr>
            <p:ph idx="1" type="body"/>
          </p:nvPr>
        </p:nvSpPr>
        <p:spPr>
          <a:xfrm>
            <a:off x="3982825" y="1517000"/>
            <a:ext cx="3219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t>“Memex” machine</a:t>
            </a:r>
            <a:endParaRPr sz="1500"/>
          </a:p>
        </p:txBody>
      </p:sp>
      <p:sp>
        <p:nvSpPr>
          <p:cNvPr id="89" name="Google Shape;89;p18"/>
          <p:cNvSpPr txBox="1"/>
          <p:nvPr/>
        </p:nvSpPr>
        <p:spPr>
          <a:xfrm>
            <a:off x="3684225" y="4076800"/>
            <a:ext cx="54597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During World War II Bush headed the U.S. Office of Scientific Research and Development (OSRD)</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Visionaries - J. C. R. Licklider aka “Lick” </a:t>
            </a:r>
            <a:endParaRPr/>
          </a:p>
        </p:txBody>
      </p:sp>
      <p:sp>
        <p:nvSpPr>
          <p:cNvPr id="95" name="Google Shape;95;p19"/>
          <p:cNvSpPr txBox="1"/>
          <p:nvPr>
            <p:ph idx="1" type="body"/>
          </p:nvPr>
        </p:nvSpPr>
        <p:spPr>
          <a:xfrm>
            <a:off x="239400" y="4437300"/>
            <a:ext cx="8592900" cy="3603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100" u="sng">
                <a:solidFill>
                  <a:schemeClr val="hlink"/>
                </a:solidFill>
                <a:hlinkClick r:id="rId3"/>
              </a:rPr>
              <a:t>Licklider, Joseph Carl Robnett, and Welden E. Clark. "On-line man-computer communication." </a:t>
            </a:r>
            <a:br>
              <a:rPr lang="en" sz="1100" u="sng">
                <a:solidFill>
                  <a:schemeClr val="hlink"/>
                </a:solidFill>
                <a:hlinkClick r:id="rId4"/>
              </a:rPr>
            </a:br>
            <a:r>
              <a:rPr lang="en" sz="1100" u="sng">
                <a:solidFill>
                  <a:schemeClr val="hlink"/>
                </a:solidFill>
                <a:hlinkClick r:id="rId5"/>
              </a:rPr>
              <a:t>Proceedings of the May 1-3, 1962, spring joint computer conference. 1962.</a:t>
            </a:r>
            <a:endParaRPr sz="1100"/>
          </a:p>
        </p:txBody>
      </p:sp>
      <p:sp>
        <p:nvSpPr>
          <p:cNvPr id="96" name="Google Shape;96;p19"/>
          <p:cNvSpPr txBox="1"/>
          <p:nvPr>
            <p:ph idx="1" type="body"/>
          </p:nvPr>
        </p:nvSpPr>
        <p:spPr>
          <a:xfrm>
            <a:off x="464100" y="1669400"/>
            <a:ext cx="3568800" cy="223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000"/>
              <a:t>“On-line man-computer communication requires much development before men and computers can work together effectively informulative thinking and intuitive problem solving. This paper examines some of the directions in which advances can be made and describes ongoing programs that seek to </a:t>
            </a:r>
            <a:r>
              <a:rPr i="1" lang="en" sz="1000">
                <a:solidFill>
                  <a:srgbClr val="F3F3F3"/>
                </a:solidFill>
                <a:highlight>
                  <a:srgbClr val="CC0000"/>
                </a:highlight>
              </a:rPr>
              <a:t>improve man-machine interaction in teaching and learning, in planning and design, and in visualizing the internal processes of computers. </a:t>
            </a:r>
            <a:r>
              <a:rPr i="1" lang="en" sz="1000"/>
              <a:t>The paper concludes with a brief discussion of basic problems involved in improving man-computer communication.”</a:t>
            </a:r>
            <a:endParaRPr i="1" sz="1000"/>
          </a:p>
        </p:txBody>
      </p:sp>
      <p:sp>
        <p:nvSpPr>
          <p:cNvPr id="97" name="Google Shape;97;p19"/>
          <p:cNvSpPr txBox="1"/>
          <p:nvPr/>
        </p:nvSpPr>
        <p:spPr>
          <a:xfrm>
            <a:off x="3684225" y="4076800"/>
            <a:ext cx="54597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1962 Licklider became head of the Information Processing Techniques Office (IPTO) at DARPA, the United States Department of Defense Advanced Research Projects Agency. </a:t>
            </a:r>
            <a:endParaRPr sz="900"/>
          </a:p>
        </p:txBody>
      </p:sp>
      <p:pic>
        <p:nvPicPr>
          <p:cNvPr id="98" name="Google Shape;98;p19"/>
          <p:cNvPicPr preferRelativeResize="0"/>
          <p:nvPr/>
        </p:nvPicPr>
        <p:blipFill>
          <a:blip r:embed="rId6">
            <a:alphaModFix/>
          </a:blip>
          <a:stretch>
            <a:fillRect/>
          </a:stretch>
        </p:blipFill>
        <p:spPr>
          <a:xfrm>
            <a:off x="7311473" y="1633988"/>
            <a:ext cx="1555085" cy="2180325"/>
          </a:xfrm>
          <a:prstGeom prst="rect">
            <a:avLst/>
          </a:prstGeom>
          <a:noFill/>
          <a:ln>
            <a:noFill/>
          </a:ln>
        </p:spPr>
      </p:pic>
      <p:pic>
        <p:nvPicPr>
          <p:cNvPr id="99" name="Google Shape;99;p19"/>
          <p:cNvPicPr preferRelativeResize="0"/>
          <p:nvPr/>
        </p:nvPicPr>
        <p:blipFill>
          <a:blip r:embed="rId7">
            <a:alphaModFix/>
          </a:blip>
          <a:stretch>
            <a:fillRect/>
          </a:stretch>
        </p:blipFill>
        <p:spPr>
          <a:xfrm>
            <a:off x="4667975" y="1494826"/>
            <a:ext cx="1785137" cy="231297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 of the Internet </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Internetworking involves… </a:t>
            </a:r>
            <a:br>
              <a:rPr lang="en"/>
            </a:br>
            <a:br>
              <a:rPr lang="en"/>
            </a:br>
            <a:r>
              <a:rPr lang="en">
                <a:solidFill>
                  <a:srgbClr val="F3F3F3"/>
                </a:solidFill>
                <a:highlight>
                  <a:srgbClr val="CC0000"/>
                </a:highlight>
              </a:rPr>
              <a:t>Encapsulation</a:t>
            </a:r>
            <a:r>
              <a:rPr lang="en"/>
              <a:t> - hiding internet architecture from applications and users, </a:t>
            </a:r>
            <a:br>
              <a:rPr lang="en"/>
            </a:br>
            <a:br>
              <a:rPr lang="en"/>
            </a:br>
            <a:r>
              <a:rPr lang="en"/>
              <a:t>The </a:t>
            </a:r>
            <a:r>
              <a:rPr lang="en">
                <a:solidFill>
                  <a:srgbClr val="F3F3F3"/>
                </a:solidFill>
                <a:highlight>
                  <a:srgbClr val="CC0000"/>
                </a:highlight>
              </a:rPr>
              <a:t>‘open’ quality of the IP network</a:t>
            </a:r>
            <a:r>
              <a:rPr lang="en"/>
              <a:t> provides flexible, not only to new technologies, but to new networks.</a:t>
            </a:r>
            <a:br>
              <a:rPr lang="en"/>
            </a:br>
            <a:br>
              <a:rPr lang="en"/>
            </a:br>
            <a:r>
              <a:rPr lang="en"/>
              <a:t>Being able to </a:t>
            </a:r>
            <a:r>
              <a:rPr lang="en">
                <a:solidFill>
                  <a:srgbClr val="F3F3F3"/>
                </a:solidFill>
                <a:highlight>
                  <a:srgbClr val="CC0000"/>
                </a:highlight>
              </a:rPr>
              <a:t>communicate across intermediate networks. </a:t>
            </a:r>
            <a:br>
              <a:rPr lang="en">
                <a:solidFill>
                  <a:srgbClr val="F3F3F3"/>
                </a:solidFill>
                <a:highlight>
                  <a:srgbClr val="CC0000"/>
                </a:highlight>
              </a:rPr>
            </a:br>
            <a:br>
              <a:rPr lang="en"/>
            </a:br>
            <a:r>
              <a:rPr lang="en">
                <a:solidFill>
                  <a:srgbClr val="F3F3F3"/>
                </a:solidFill>
                <a:highlight>
                  <a:srgbClr val="CC0000"/>
                </a:highlight>
              </a:rPr>
              <a:t>Universal set of names and addresses.</a:t>
            </a:r>
            <a:r>
              <a:rPr lang="en"/>
              <a:t> </a:t>
            </a:r>
            <a:br>
              <a:rPr lang="en"/>
            </a:br>
            <a:br>
              <a:rPr lang="en"/>
            </a:br>
            <a:br>
              <a:rPr lang="en"/>
            </a:br>
            <a:br>
              <a:rPr lang="en"/>
            </a:br>
            <a:br>
              <a:rPr lang="en"/>
            </a:br>
            <a:br>
              <a:rPr lang="en"/>
            </a:br>
            <a:br>
              <a:rPr lang="en"/>
            </a:br>
            <a:r>
              <a:rPr lang="en"/>
              <a:t> </a:t>
            </a:r>
            <a:br>
              <a:rPr lang="en"/>
            </a:br>
            <a:br>
              <a:rPr lang="en"/>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9" name="Shape 109"/>
        <p:cNvGrpSpPr/>
        <p:nvPr/>
      </p:nvGrpSpPr>
      <p:grpSpPr>
        <a:xfrm>
          <a:off x="0" y="0"/>
          <a:ext cx="0" cy="0"/>
          <a:chOff x="0" y="0"/>
          <a:chExt cx="0" cy="0"/>
        </a:xfrm>
      </p:grpSpPr>
      <p:sp>
        <p:nvSpPr>
          <p:cNvPr id="110" name="Google Shape;110;p21"/>
          <p:cNvSpPr/>
          <p:nvPr/>
        </p:nvSpPr>
        <p:spPr>
          <a:xfrm>
            <a:off x="2389275" y="3266925"/>
            <a:ext cx="3543900" cy="369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Architecture </a:t>
            </a:r>
            <a:endParaRPr/>
          </a:p>
        </p:txBody>
      </p:sp>
      <p:sp>
        <p:nvSpPr>
          <p:cNvPr id="112" name="Google Shape;112;p21"/>
          <p:cNvSpPr txBox="1"/>
          <p:nvPr>
            <p:ph idx="1" type="body"/>
          </p:nvPr>
        </p:nvSpPr>
        <p:spPr>
          <a:xfrm>
            <a:off x="311700" y="1152475"/>
            <a:ext cx="8520600" cy="71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Internetworking is achieved through the use of internet or </a:t>
            </a:r>
            <a:r>
              <a:rPr lang="en">
                <a:solidFill>
                  <a:srgbClr val="F3F3F3"/>
                </a:solidFill>
                <a:highlight>
                  <a:srgbClr val="CC0000"/>
                </a:highlight>
              </a:rPr>
              <a:t>IP routers</a:t>
            </a:r>
            <a:br>
              <a:rPr lang="en">
                <a:solidFill>
                  <a:srgbClr val="F3F3F3"/>
                </a:solidFill>
                <a:highlight>
                  <a:srgbClr val="CC0000"/>
                </a:highlight>
              </a:rPr>
            </a:br>
            <a:endParaRPr sz="1300">
              <a:solidFill>
                <a:srgbClr val="F3F3F3"/>
              </a:solidFill>
              <a:highlight>
                <a:srgbClr val="CC0000"/>
              </a:highlight>
            </a:endParaRPr>
          </a:p>
        </p:txBody>
      </p:sp>
      <p:sp>
        <p:nvSpPr>
          <p:cNvPr id="113" name="Google Shape;113;p21"/>
          <p:cNvSpPr/>
          <p:nvPr/>
        </p:nvSpPr>
        <p:spPr>
          <a:xfrm>
            <a:off x="1039375" y="2599175"/>
            <a:ext cx="1988064" cy="152928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Net 1 </a:t>
            </a:r>
            <a:endParaRPr/>
          </a:p>
        </p:txBody>
      </p:sp>
      <p:sp>
        <p:nvSpPr>
          <p:cNvPr id="114" name="Google Shape;114;p21"/>
          <p:cNvSpPr/>
          <p:nvPr/>
        </p:nvSpPr>
        <p:spPr>
          <a:xfrm>
            <a:off x="5382775" y="2599175"/>
            <a:ext cx="1988064" cy="1529280"/>
          </a:xfrm>
          <a:prstGeom prst="clou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Net 2 </a:t>
            </a:r>
            <a:endParaRPr/>
          </a:p>
        </p:txBody>
      </p:sp>
      <p:sp>
        <p:nvSpPr>
          <p:cNvPr id="115" name="Google Shape;115;p21"/>
          <p:cNvSpPr/>
          <p:nvPr/>
        </p:nvSpPr>
        <p:spPr>
          <a:xfrm>
            <a:off x="3747900" y="2901875"/>
            <a:ext cx="802800" cy="71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txBox="1"/>
          <p:nvPr/>
        </p:nvSpPr>
        <p:spPr>
          <a:xfrm>
            <a:off x="3994875" y="3087100"/>
            <a:ext cx="3951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17" name="Google Shape;117;p21"/>
          <p:cNvSpPr txBox="1"/>
          <p:nvPr>
            <p:ph idx="1" type="body"/>
          </p:nvPr>
        </p:nvSpPr>
        <p:spPr>
          <a:xfrm>
            <a:off x="765750" y="4309600"/>
            <a:ext cx="83715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Router R captures &amp; transfers packets between networks based on packet’s destination network.  </a:t>
            </a:r>
            <a:endParaRPr sz="1300">
              <a:solidFill>
                <a:srgbClr val="F3F3F3"/>
              </a:solidFill>
              <a:highlight>
                <a:srgbClr val="CC00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