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d1eafa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d1eafa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6d9ed05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6d9ed05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6d9ed0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6d9ed0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6d9ed0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6d9ed0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6d9ed05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6d9ed05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d56bb5c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d56bb5c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d56bb5c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d56bb5c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6d9ed05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6d9ed05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d56bb5c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d56bb5c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d56bb5c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d56bb5c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d56bb5c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d56bb5c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d56bb5c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d56bb5c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d56bb5c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d56bb5c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d56bb5c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d56bb5c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d56bb5c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d56bb5c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d56bb5c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d56bb5c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d56bb5c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d56bb5c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CSC I367 Computer Networking</a:t>
            </a:r>
            <a:br>
              <a:rPr lang="en" sz="2300"/>
            </a:br>
            <a:r>
              <a:rPr lang="en" sz="2300"/>
              <a:t> </a:t>
            </a:r>
            <a:br>
              <a:rPr lang="en" sz="2300"/>
            </a:br>
            <a:r>
              <a:rPr lang="en" sz="2300"/>
              <a:t>Protocol Layering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50" y="381875"/>
            <a:ext cx="6851599" cy="403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511450" y="1137150"/>
            <a:ext cx="7877100" cy="25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11450" y="2745896"/>
            <a:ext cx="7877100" cy="25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280700" y="1250375"/>
            <a:ext cx="9060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Software</a:t>
            </a:r>
            <a:br>
              <a:rPr lang="en" sz="1000"/>
            </a:br>
            <a:r>
              <a:rPr lang="en" sz="1000"/>
              <a:t>i</a:t>
            </a:r>
            <a:r>
              <a:rPr lang="en" sz="1000"/>
              <a:t>nside the operating system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</a:t>
            </a:r>
            <a:r>
              <a:rPr lang="en" sz="1000"/>
              <a:t>nly IP addresses used</a:t>
            </a:r>
            <a:endParaRPr sz="1000"/>
          </a:p>
        </p:txBody>
      </p:sp>
      <p:sp>
        <p:nvSpPr>
          <p:cNvPr id="115" name="Google Shape;115;p22"/>
          <p:cNvSpPr txBox="1"/>
          <p:nvPr/>
        </p:nvSpPr>
        <p:spPr>
          <a:xfrm>
            <a:off x="280700" y="2926775"/>
            <a:ext cx="9060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Physical addressing used</a:t>
            </a:r>
            <a:endParaRPr sz="1000"/>
          </a:p>
        </p:txBody>
      </p:sp>
      <p:sp>
        <p:nvSpPr>
          <p:cNvPr id="116" name="Google Shape;116;p22"/>
          <p:cNvSpPr txBox="1"/>
          <p:nvPr/>
        </p:nvSpPr>
        <p:spPr>
          <a:xfrm>
            <a:off x="280700" y="342400"/>
            <a:ext cx="906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Software</a:t>
            </a:r>
            <a:br>
              <a:rPr lang="en" sz="1000"/>
            </a:br>
            <a:r>
              <a:rPr lang="en" sz="1000"/>
              <a:t>outside the </a:t>
            </a:r>
            <a:br>
              <a:rPr lang="en" sz="1000"/>
            </a:br>
            <a:r>
              <a:rPr lang="en" sz="1000"/>
              <a:t>operating system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“Hour glass” or “narrow waist”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48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Are phrases used in the networking community to </a:t>
            </a:r>
            <a:r>
              <a:rPr lang="en" sz="1400"/>
              <a:t>describe</a:t>
            </a:r>
            <a:r>
              <a:rPr lang="en" sz="1400"/>
              <a:t> the role of the TCP/IP protocols. </a:t>
            </a:r>
            <a:br>
              <a:rPr lang="en" sz="1400"/>
            </a:br>
            <a:br>
              <a:rPr lang="en" sz="1400"/>
            </a:br>
            <a:r>
              <a:rPr lang="en" sz="1400"/>
              <a:t>While all network traffic passes through the TCP/IP protocols, what is ‘above’ or ‘below’ the protocols is </a:t>
            </a:r>
            <a:r>
              <a:rPr lang="en" sz="1400"/>
              <a:t>heterogeneous</a:t>
            </a:r>
            <a:r>
              <a:rPr lang="en" sz="1400"/>
              <a:t>. </a:t>
            </a:r>
            <a:br>
              <a:rPr lang="en" sz="1400"/>
            </a:br>
            <a:br>
              <a:rPr lang="en" sz="1400"/>
            </a:br>
            <a:r>
              <a:rPr lang="en" sz="1400"/>
              <a:t>Numerous</a:t>
            </a:r>
            <a:r>
              <a:rPr lang="en" sz="1400"/>
              <a:t> applications run on the network, and there are many different hardware systems and </a:t>
            </a:r>
            <a:r>
              <a:rPr lang="en" sz="1400"/>
              <a:t>transmission</a:t>
            </a:r>
            <a:r>
              <a:rPr lang="en" sz="1400"/>
              <a:t> </a:t>
            </a:r>
            <a:r>
              <a:rPr lang="en" sz="1400"/>
              <a:t>mediums</a:t>
            </a:r>
            <a:r>
              <a:rPr lang="en" sz="1400"/>
              <a:t> that constitute the physical network. </a:t>
            </a:r>
            <a:endParaRPr sz="1400"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1136" l="1215" r="0" t="0"/>
          <a:stretch/>
        </p:blipFill>
        <p:spPr>
          <a:xfrm>
            <a:off x="5452350" y="650050"/>
            <a:ext cx="2841525" cy="42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25" y="-1850"/>
            <a:ext cx="5973498" cy="42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4279875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 this diagram we see the difference between ‘end users’ (host A &amp; B) and intermediate systems (Router R). </a:t>
            </a:r>
            <a:br>
              <a:rPr lang="en" sz="1100"/>
            </a:b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Locus of Intelligence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internet presents a </a:t>
            </a:r>
            <a:r>
              <a:rPr lang="en"/>
              <a:t>significant</a:t>
            </a:r>
            <a:r>
              <a:rPr lang="en"/>
              <a:t> departure from earlier network designs, </a:t>
            </a:r>
            <a:r>
              <a:rPr lang="en"/>
              <a:t>because</a:t>
            </a:r>
            <a:r>
              <a:rPr lang="en"/>
              <a:t> ‘intelligence’ is placed outside of the network in the end systems. 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F3F3F3"/>
                </a:solidFill>
                <a:highlight>
                  <a:srgbClr val="CC0000"/>
                </a:highlight>
              </a:rPr>
              <a:t>TCP/IP Protocols place much of the intelligence in hosts.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/>
              <a:t>Routers in the Internet forward Internet packets, but do not participate in the higher layer services.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Layering Principle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46791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Layered protocols are designed so that layer n at the </a:t>
            </a:r>
            <a:r>
              <a:rPr lang="en" sz="1400"/>
              <a:t>destination</a:t>
            </a:r>
            <a:r>
              <a:rPr lang="en" sz="1400"/>
              <a:t> receives exactly the same object sent by layer n at the source.</a:t>
            </a:r>
            <a:br>
              <a:rPr lang="en" sz="1400"/>
            </a:br>
            <a:br>
              <a:rPr lang="en" sz="1400"/>
            </a:br>
            <a:r>
              <a:rPr lang="en" sz="1400"/>
              <a:t>The layering concept offers:</a:t>
            </a: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b="1" lang="en" sz="1400"/>
              <a:t>Protocol design </a:t>
            </a:r>
            <a:r>
              <a:rPr b="1" lang="en" sz="1400"/>
              <a:t>independence</a:t>
            </a:r>
            <a:br>
              <a:rPr lang="en" sz="1400"/>
            </a:br>
            <a:r>
              <a:rPr lang="en" sz="1400"/>
              <a:t>Divide &amp; contain problems within modularized systems.  </a:t>
            </a:r>
            <a:br>
              <a:rPr lang="en" sz="1400"/>
            </a:br>
            <a:br>
              <a:rPr lang="en" sz="1400"/>
            </a:br>
            <a:r>
              <a:rPr b="1" lang="en" sz="1400"/>
              <a:t>Definition of the end-to-end property </a:t>
            </a:r>
            <a:br>
              <a:rPr b="1" lang="en" sz="1400"/>
            </a:br>
            <a:r>
              <a:rPr lang="en" sz="1400"/>
              <a:t>Protocol is considered end-to-end when the layering principle applies between the both original source and the ultimate destination. </a:t>
            </a:r>
            <a:br>
              <a:rPr lang="en" sz="1400"/>
            </a:br>
            <a:br>
              <a:rPr lang="en" sz="1400"/>
            </a:br>
            <a:r>
              <a:rPr b="1" lang="en" sz="1400"/>
              <a:t>  </a:t>
            </a:r>
            <a:r>
              <a:rPr b="1" lang="en" sz="1400"/>
              <a:t>  </a:t>
            </a:r>
            <a:endParaRPr sz="14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603" y="1152975"/>
            <a:ext cx="3756325" cy="291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Basic Idea Behind Multiplexing &amp; Demultiplexing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Layered protocols use a pair of techniques known as multiplexing and </a:t>
            </a:r>
            <a:r>
              <a:rPr lang="en" sz="1500"/>
              <a:t>demultiplexing</a:t>
            </a:r>
            <a:r>
              <a:rPr lang="en" sz="1500"/>
              <a:t> throughout the layering hierarchy. </a:t>
            </a:r>
            <a:br>
              <a:rPr lang="en" sz="1500"/>
            </a:br>
            <a:br>
              <a:rPr lang="en" sz="1500"/>
            </a:br>
            <a:r>
              <a:rPr lang="en" sz="1500"/>
              <a:t>When sending a message the </a:t>
            </a:r>
            <a:r>
              <a:rPr lang="en" sz="1500">
                <a:solidFill>
                  <a:srgbClr val="F3F3F3"/>
                </a:solidFill>
                <a:highlight>
                  <a:srgbClr val="CC0000"/>
                </a:highlight>
              </a:rPr>
              <a:t>source computer includes extra bits that store meta-data,</a:t>
            </a:r>
            <a:r>
              <a:rPr lang="en" sz="1500"/>
              <a:t> such as message type, the identity of the application program that sent the data, and the protocols used. On the </a:t>
            </a:r>
            <a:r>
              <a:rPr lang="en" sz="1500"/>
              <a:t>receiving</a:t>
            </a:r>
            <a:r>
              <a:rPr lang="en" sz="1500"/>
              <a:t> end, a </a:t>
            </a:r>
            <a:r>
              <a:rPr lang="en" sz="1500">
                <a:solidFill>
                  <a:srgbClr val="F3F3F3"/>
                </a:solidFill>
                <a:highlight>
                  <a:srgbClr val="CC0000"/>
                </a:highlight>
              </a:rPr>
              <a:t>destination computer uses the meta-data to guide processing </a:t>
            </a:r>
            <a:r>
              <a:rPr lang="en" sz="1500"/>
              <a:t> </a:t>
            </a:r>
            <a:br>
              <a:rPr lang="en" sz="1500"/>
            </a:br>
            <a:br>
              <a:rPr lang="en" sz="1500"/>
            </a:br>
            <a:r>
              <a:rPr lang="en" sz="1500"/>
              <a:t>Multiplexing &amp; Demultiplexing occurs at each layer. 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Basic Idea Behind Multiplexing &amp; Demultiplexing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Layered protocols use a pair of techniques known as multiplexing and demultiplexing throughout the layering hierarchy. </a:t>
            </a:r>
            <a:br>
              <a:rPr lang="en" sz="1500"/>
            </a:br>
            <a:br>
              <a:rPr lang="en" sz="1500"/>
            </a:br>
            <a:r>
              <a:rPr lang="en" sz="1500"/>
              <a:t>When sending a message the </a:t>
            </a:r>
            <a:r>
              <a:rPr lang="en" sz="1500">
                <a:solidFill>
                  <a:srgbClr val="F3F3F3"/>
                </a:solidFill>
                <a:highlight>
                  <a:srgbClr val="CC0000"/>
                </a:highlight>
              </a:rPr>
              <a:t>source computer includes extra bits that store meta-data,</a:t>
            </a:r>
            <a:r>
              <a:rPr lang="en" sz="1500"/>
              <a:t> such as </a:t>
            </a:r>
            <a:r>
              <a:rPr lang="en" sz="1500">
                <a:highlight>
                  <a:srgbClr val="FFFF00"/>
                </a:highlight>
              </a:rPr>
              <a:t>message type</a:t>
            </a:r>
            <a:r>
              <a:rPr lang="en" sz="1500"/>
              <a:t>, the </a:t>
            </a:r>
            <a:r>
              <a:rPr lang="en" sz="1500">
                <a:highlight>
                  <a:srgbClr val="FFFF00"/>
                </a:highlight>
              </a:rPr>
              <a:t>identity of the application</a:t>
            </a:r>
            <a:r>
              <a:rPr lang="en" sz="1500"/>
              <a:t> program that sent the data, and the </a:t>
            </a:r>
            <a:r>
              <a:rPr lang="en" sz="1500">
                <a:highlight>
                  <a:srgbClr val="FFFF00"/>
                </a:highlight>
              </a:rPr>
              <a:t>protocols used</a:t>
            </a:r>
            <a:r>
              <a:rPr lang="en" sz="1500"/>
              <a:t>. On the receiving end, a </a:t>
            </a:r>
            <a:r>
              <a:rPr lang="en" sz="1500">
                <a:solidFill>
                  <a:srgbClr val="F3F3F3"/>
                </a:solidFill>
                <a:highlight>
                  <a:srgbClr val="CC0000"/>
                </a:highlight>
              </a:rPr>
              <a:t>destination computer uses the meta-data to guide processing </a:t>
            </a:r>
            <a:r>
              <a:rPr lang="en" sz="1500"/>
              <a:t> </a:t>
            </a:r>
            <a:br>
              <a:rPr lang="en" sz="1500"/>
            </a:br>
            <a:br>
              <a:rPr lang="en" sz="1500"/>
            </a:br>
            <a:r>
              <a:rPr lang="en" sz="1500"/>
              <a:t>Multiplexing &amp; Demultiplexing occurs at each layer. 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</a:t>
            </a:r>
            <a:r>
              <a:rPr lang="en"/>
              <a:t>Key Concepts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Layering of protocols</a:t>
            </a:r>
            <a:br>
              <a:rPr b="1" lang="en" sz="1600"/>
            </a:br>
            <a:r>
              <a:rPr b="1" lang="en" sz="1600"/>
              <a:t>ISO 7-Layer Reference Model &amp; the X.25 Protocols </a:t>
            </a:r>
            <a:br>
              <a:rPr b="1" lang="en" sz="1600"/>
            </a:br>
            <a:r>
              <a:rPr b="1" lang="en" sz="1600"/>
              <a:t>The TCP/IP 5-Layer Reference Model </a:t>
            </a:r>
            <a:br>
              <a:rPr b="1" lang="en" sz="1600"/>
            </a:br>
            <a:r>
              <a:rPr b="1" lang="en" sz="1600"/>
              <a:t>“Hour glass” or “narrow waist”</a:t>
            </a:r>
            <a:br>
              <a:rPr b="1" lang="en" sz="1600"/>
            </a:br>
            <a:r>
              <a:rPr b="1" lang="en" sz="1600"/>
              <a:t>Multiplexing and Demultiplexing </a:t>
            </a:r>
            <a:br>
              <a:rPr lang="en" sz="1600"/>
            </a:b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Protocol Layering 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Need for </a:t>
            </a:r>
            <a:r>
              <a:rPr lang="en" sz="1400"/>
              <a:t>Multiple</a:t>
            </a:r>
            <a:r>
              <a:rPr lang="en" sz="1400"/>
              <a:t> Protocols</a:t>
            </a:r>
            <a:br>
              <a:rPr lang="en" sz="1400"/>
            </a:br>
            <a:r>
              <a:rPr lang="en" sz="1400"/>
              <a:t>The Conceptual Layers of Protocol Software </a:t>
            </a:r>
            <a:br>
              <a:rPr lang="en" sz="1400"/>
            </a:br>
            <a:r>
              <a:rPr lang="en" sz="1400"/>
              <a:t>Functionality of the Layers </a:t>
            </a:r>
            <a:br>
              <a:rPr lang="en" sz="1400"/>
            </a:br>
            <a:r>
              <a:rPr lang="en" sz="1400"/>
              <a:t>ISO 7-Layer Reference Model </a:t>
            </a:r>
            <a:br>
              <a:rPr lang="en" sz="1400"/>
            </a:br>
            <a:r>
              <a:rPr lang="en" sz="1400"/>
              <a:t>X.25 and Its Relation to the ISO Model </a:t>
            </a:r>
            <a:br>
              <a:rPr lang="en" sz="1400"/>
            </a:br>
            <a:r>
              <a:rPr lang="en" sz="1400"/>
              <a:t>The TCP/IP 5-Layer Reference Model </a:t>
            </a:r>
            <a:br>
              <a:rPr lang="en" sz="1400"/>
            </a:br>
            <a:r>
              <a:rPr lang="en" sz="1400"/>
              <a:t>Locus of Intelligence </a:t>
            </a:r>
            <a:br>
              <a:rPr lang="en" sz="1400"/>
            </a:br>
            <a:r>
              <a:rPr lang="en" sz="1400"/>
              <a:t>The Protocol Layering Principle </a:t>
            </a:r>
            <a:br>
              <a:rPr lang="en" sz="1400"/>
            </a:br>
            <a:r>
              <a:rPr lang="en" sz="1400"/>
              <a:t>Two Important Boundaries in the TCP/IP Model  </a:t>
            </a:r>
            <a:br>
              <a:rPr lang="en" sz="1400"/>
            </a:br>
            <a:r>
              <a:rPr lang="en" sz="1400"/>
              <a:t>The Basic Idea Behind Multiplexing and Demultiplexing 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Multiple Protocols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Network </a:t>
            </a:r>
            <a:r>
              <a:rPr lang="en">
                <a:solidFill>
                  <a:srgbClr val="F3F3F3"/>
                </a:solidFill>
                <a:highlight>
                  <a:srgbClr val="CC0000"/>
                </a:highlight>
              </a:rPr>
              <a:t>communication is a complex problem</a:t>
            </a:r>
            <a:r>
              <a:rPr lang="en"/>
              <a:t> with many aspects. </a:t>
            </a:r>
            <a:br>
              <a:rPr lang="en"/>
            </a:br>
            <a:r>
              <a:rPr lang="en"/>
              <a:t>Consider the many problems that can arise… </a:t>
            </a:r>
            <a:br>
              <a:rPr lang="en"/>
            </a:br>
            <a:br>
              <a:rPr lang="en"/>
            </a:br>
            <a:r>
              <a:rPr b="1" lang="en"/>
              <a:t>Hardware Failure</a:t>
            </a:r>
            <a:br>
              <a:rPr b="1" lang="en"/>
            </a:br>
            <a:r>
              <a:rPr b="1" lang="en"/>
              <a:t>Network Congestion </a:t>
            </a:r>
            <a:br>
              <a:rPr b="1" lang="en"/>
            </a:br>
            <a:r>
              <a:rPr b="1" lang="en"/>
              <a:t>Packet Delay or Packet Loss </a:t>
            </a:r>
            <a:br>
              <a:rPr b="1" lang="en"/>
            </a:br>
            <a:r>
              <a:rPr b="1" lang="en"/>
              <a:t>Data Corruption</a:t>
            </a:r>
            <a:br>
              <a:rPr b="1" lang="en"/>
            </a:br>
            <a:r>
              <a:rPr b="1" lang="en"/>
              <a:t>Data Duplication or Inverted Arrivals 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/>
              <a:t>It is impossible to write a single protocol that can handle every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Conceptual Layers of Protocol Software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308500"/>
            <a:ext cx="8520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Each layer takes </a:t>
            </a:r>
            <a:r>
              <a:rPr lang="en" sz="1400"/>
              <a:t>responsibility</a:t>
            </a:r>
            <a:r>
              <a:rPr lang="en" sz="1400"/>
              <a:t> for handling a particular problem. </a:t>
            </a:r>
            <a:endParaRPr sz="14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7986" l="0" r="0" t="23925"/>
          <a:stretch/>
        </p:blipFill>
        <p:spPr>
          <a:xfrm>
            <a:off x="1571150" y="1111750"/>
            <a:ext cx="5849300" cy="29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Layers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you’re going to divide the functionality of the network into layers… </a:t>
            </a:r>
            <a:br>
              <a:rPr lang="en"/>
            </a:br>
            <a:br>
              <a:rPr lang="en"/>
            </a:br>
            <a:r>
              <a:rPr b="1" lang="en"/>
              <a:t>How many layers should there be? </a:t>
            </a:r>
            <a:br>
              <a:rPr b="1" lang="en"/>
            </a:br>
            <a:br>
              <a:rPr b="1" lang="en"/>
            </a:br>
            <a:r>
              <a:rPr b="1" lang="en"/>
              <a:t>What functionality should they have?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7-Layer Reference Model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54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International Organization for Standardization (ISO)</a:t>
            </a:r>
            <a:br>
              <a:rPr b="1" lang="en" sz="1600"/>
            </a:br>
            <a:br>
              <a:rPr lang="en" sz="1600"/>
            </a:br>
            <a:r>
              <a:rPr lang="en" sz="1600"/>
              <a:t>The </a:t>
            </a:r>
            <a:r>
              <a:rPr lang="en" sz="1600">
                <a:solidFill>
                  <a:srgbClr val="F3F3F3"/>
                </a:solidFill>
                <a:highlight>
                  <a:srgbClr val="CC0000"/>
                </a:highlight>
              </a:rPr>
              <a:t>ISO Model</a:t>
            </a:r>
            <a:r>
              <a:rPr lang="en" sz="1600"/>
              <a:t> predates the design of IP internet. </a:t>
            </a:r>
            <a:br>
              <a:rPr lang="en" sz="1600"/>
            </a:br>
            <a:r>
              <a:rPr lang="en" sz="1600"/>
              <a:t>It contains layers not used by TCP/IP.</a:t>
            </a:r>
            <a:br>
              <a:rPr lang="en" sz="1600"/>
            </a:br>
            <a:br>
              <a:rPr lang="en" sz="1600"/>
            </a:br>
            <a:r>
              <a:rPr lang="en" sz="1600">
                <a:solidFill>
                  <a:srgbClr val="F3F3F3"/>
                </a:solidFill>
                <a:highlight>
                  <a:srgbClr val="E69138"/>
                </a:highlight>
              </a:rPr>
              <a:t>Rather than internetworking, the ISO Model </a:t>
            </a:r>
            <a:br>
              <a:rPr lang="en" sz="1600">
                <a:solidFill>
                  <a:srgbClr val="F3F3F3"/>
                </a:solidFill>
                <a:highlight>
                  <a:srgbClr val="E69138"/>
                </a:highlight>
              </a:rPr>
            </a:br>
            <a:r>
              <a:rPr lang="en" sz="1600">
                <a:solidFill>
                  <a:srgbClr val="F3F3F3"/>
                </a:solidFill>
                <a:highlight>
                  <a:srgbClr val="E69138"/>
                </a:highlight>
              </a:rPr>
              <a:t>centered on the idea of single network. </a:t>
            </a:r>
            <a:br>
              <a:rPr lang="en" sz="1600"/>
            </a:br>
            <a:br>
              <a:rPr lang="en" sz="1600"/>
            </a:br>
            <a:r>
              <a:rPr lang="en" sz="1600"/>
              <a:t>ISO model informed the early internet protocol implementations. </a:t>
            </a:r>
            <a:endParaRPr sz="1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49" y="717925"/>
            <a:ext cx="2031575" cy="3850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X.25 and Its Relation to the ISO Model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1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International Telecommunications Union (ITU) </a:t>
            </a:r>
            <a:br>
              <a:rPr lang="en" sz="1400"/>
            </a:br>
            <a:r>
              <a:rPr lang="en" sz="1400"/>
              <a:t>X.25 protocols were developed by ITU </a:t>
            </a:r>
            <a:r>
              <a:rPr lang="en" sz="1400"/>
              <a:t>in 1976, </a:t>
            </a:r>
            <a:br>
              <a:rPr lang="en" sz="1400"/>
            </a:br>
            <a:r>
              <a:rPr lang="en" sz="1400"/>
              <a:t>several years before IPv4.</a:t>
            </a:r>
            <a:br>
              <a:rPr lang="en" sz="1400"/>
            </a:br>
            <a:br>
              <a:rPr lang="en" sz="1400"/>
            </a:br>
            <a:r>
              <a:rPr lang="en" sz="1400"/>
              <a:t>The X.25 protocols a data network </a:t>
            </a:r>
            <a:br>
              <a:rPr lang="en" sz="1400"/>
            </a:br>
            <a:r>
              <a:rPr lang="en" sz="1400"/>
              <a:t>that operated much like a telephone system.</a:t>
            </a:r>
            <a:br>
              <a:rPr lang="en" sz="1400"/>
            </a:br>
            <a:br>
              <a:rPr lang="en" sz="1400"/>
            </a:br>
            <a:r>
              <a:rPr lang="en" sz="1400"/>
              <a:t>Popular in the 1980s, it continued to be used by </a:t>
            </a:r>
            <a:r>
              <a:rPr lang="en" sz="1400"/>
              <a:t>financial</a:t>
            </a:r>
            <a:r>
              <a:rPr lang="en" sz="1400"/>
              <a:t> services well into the 2010s.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0900"/>
            <a:ext cx="4029876" cy="33400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202075" y="4596075"/>
            <a:ext cx="326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 Televideo terminal model 925 made around 1982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TCP/IP 5-Layer Reference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44950" y="1152475"/>
            <a:ext cx="524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IP were </a:t>
            </a:r>
            <a:r>
              <a:rPr lang="en" sz="1400" u="sng"/>
              <a:t>not</a:t>
            </a:r>
            <a:r>
              <a:rPr lang="en" sz="1400"/>
              <a:t> designed by a standards body, </a:t>
            </a:r>
            <a:br>
              <a:rPr lang="en" sz="1400"/>
            </a:br>
            <a:r>
              <a:rPr lang="en" sz="1400"/>
              <a:t>instead they arose from a network of research teams.</a:t>
            </a:r>
            <a:br>
              <a:rPr lang="en" sz="1400"/>
            </a:br>
            <a:br>
              <a:rPr lang="en" sz="1400"/>
            </a:br>
            <a:r>
              <a:rPr lang="en" sz="1400"/>
              <a:t>The </a:t>
            </a:r>
            <a: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  <a:t>ISO model was </a:t>
            </a:r>
            <a:r>
              <a:rPr i="1" lang="en" sz="1400">
                <a:solidFill>
                  <a:srgbClr val="F3F3F3"/>
                </a:solidFill>
                <a:highlight>
                  <a:srgbClr val="CC0000"/>
                </a:highlight>
              </a:rPr>
              <a:t>prescriptive</a:t>
            </a:r>
            <a: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  <a:t>, </a:t>
            </a:r>
            <a:br>
              <a:rPr lang="en" sz="1400"/>
            </a:br>
            <a:r>
              <a:rPr lang="en" sz="1400"/>
              <a:t>by contrast, the </a:t>
            </a:r>
            <a: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  <a:t>IP Internet Model is </a:t>
            </a:r>
            <a:r>
              <a:rPr i="1" lang="en" sz="1400">
                <a:solidFill>
                  <a:srgbClr val="F3F3F3"/>
                </a:solidFill>
                <a:highlight>
                  <a:srgbClr val="CC0000"/>
                </a:highlight>
              </a:rPr>
              <a:t>descriptive</a:t>
            </a:r>
            <a: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  <a:t>. </a:t>
            </a:r>
            <a:b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</a:br>
            <a:br>
              <a:rPr lang="en" sz="1400">
                <a:solidFill>
                  <a:srgbClr val="F3F3F3"/>
                </a:solidFill>
                <a:highlight>
                  <a:srgbClr val="CC0000"/>
                </a:highlight>
              </a:rPr>
            </a:br>
            <a:r>
              <a:rPr lang="en" sz="1400"/>
              <a:t>Unlike the ISO model, which was defined by committees before protocols were implemented, the Internet 5-layer reference model was formalized after the protocols had been designed and tested. </a:t>
            </a:r>
            <a:endParaRPr sz="1400">
              <a:solidFill>
                <a:srgbClr val="F3F3F3"/>
              </a:solidFill>
              <a:highlight>
                <a:srgbClr val="CC0000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3139" r="67153" t="15225"/>
          <a:stretch/>
        </p:blipFill>
        <p:spPr>
          <a:xfrm>
            <a:off x="6152200" y="1304875"/>
            <a:ext cx="1874401" cy="3034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50" y="381875"/>
            <a:ext cx="6851599" cy="40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