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6e97ed2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6e97ed2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6e97ed2a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6e97ed2a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6e97ed2a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6e97ed2a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6e97ed2a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6e97ed2a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6e97ed2a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6e97ed2a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6e97ed2a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6e97ed2a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6e97ed2a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6e97ed2a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6e97ed2a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6e97ed2a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6e97ed2a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6e97ed2a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6e97ed2a6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6e97ed2a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6e97ed2a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6e97ed2a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6e97ed2a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6e97ed2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6e97ed2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6e97ed2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6e97ed2a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6e97ed2a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6e97ed2a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6e97ed2a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6e97ed2a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6e97ed2a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6e97ed2a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6e97ed2a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6e97ed2a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6e97ed2a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6e97ed2a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6e97ed2a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6e97ed2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6e97ed2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6e97ed2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6e97ed2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6e97ed2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6e97ed2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6e97ed2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6e97ed2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6e97ed2a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6e97ed2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6e97ed2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6e97ed2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6e97ed2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6e97ed2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Internet Addressing (IPv4)</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Dotted Decimal Notation Used with IPv4</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IPv4 Address size is 32 bits, or 4 octets </a:t>
            </a:r>
            <a:br>
              <a:rPr lang="en" sz="1100"/>
            </a:br>
            <a:br>
              <a:rPr lang="en" sz="1100"/>
            </a:br>
            <a:r>
              <a:rPr lang="en" sz="1100"/>
              <a:t>IPv4 addresses are written as four decimal integers separated by decimals points, where each integer gives the value of one octet of the address. Most software uses dotted decimal notation</a:t>
            </a:r>
            <a:r>
              <a:rPr b="1" lang="en" sz="1100"/>
              <a:t> </a:t>
            </a:r>
            <a:r>
              <a:rPr lang="en" sz="1100"/>
              <a:t>  </a:t>
            </a:r>
            <a:br>
              <a:rPr lang="en" sz="1100"/>
            </a:br>
            <a:br>
              <a:rPr lang="en" sz="1100"/>
            </a:br>
            <a:r>
              <a:rPr lang="en" sz="1100"/>
              <a:t>Example: </a:t>
            </a:r>
            <a:br>
              <a:rPr lang="en" sz="1100"/>
            </a:br>
            <a:br>
              <a:rPr lang="en" sz="1100"/>
            </a:br>
            <a:r>
              <a:rPr lang="en" sz="1100"/>
              <a:t>        </a:t>
            </a:r>
            <a:r>
              <a:rPr b="1" lang="en" sz="1600">
                <a:highlight>
                  <a:srgbClr val="FFFF00"/>
                </a:highlight>
              </a:rPr>
              <a:t>10000000</a:t>
            </a:r>
            <a:r>
              <a:rPr b="1" lang="en" sz="1600"/>
              <a:t>   </a:t>
            </a:r>
            <a:r>
              <a:rPr b="1" lang="en" sz="1600">
                <a:highlight>
                  <a:srgbClr val="FF9900"/>
                </a:highlight>
              </a:rPr>
              <a:t>00001010</a:t>
            </a:r>
            <a:r>
              <a:rPr b="1" lang="en" sz="1600"/>
              <a:t>    </a:t>
            </a:r>
            <a:r>
              <a:rPr b="1" lang="en" sz="1600">
                <a:highlight>
                  <a:srgbClr val="FF0000"/>
                </a:highlight>
              </a:rPr>
              <a:t>00000010</a:t>
            </a:r>
            <a:r>
              <a:rPr b="1" lang="en" sz="1600"/>
              <a:t>    </a:t>
            </a:r>
            <a:r>
              <a:rPr b="1" lang="en" sz="1600">
                <a:highlight>
                  <a:srgbClr val="FF00FF"/>
                </a:highlight>
              </a:rPr>
              <a:t>00011110</a:t>
            </a:r>
            <a:br>
              <a:rPr b="1" lang="en" sz="1600"/>
            </a:br>
            <a:br>
              <a:rPr b="1" lang="en" sz="1600"/>
            </a:br>
            <a:br>
              <a:rPr b="1" lang="en" sz="1600"/>
            </a:br>
            <a:br>
              <a:rPr b="1" lang="en" sz="1600"/>
            </a:br>
            <a:r>
              <a:rPr b="1" lang="en" sz="1600"/>
              <a:t>                            </a:t>
            </a:r>
            <a:r>
              <a:rPr b="1" lang="en" sz="1600">
                <a:highlight>
                  <a:srgbClr val="FFFF00"/>
                </a:highlight>
              </a:rPr>
              <a:t> 128</a:t>
            </a:r>
            <a:r>
              <a:rPr b="1" lang="en" sz="1600"/>
              <a:t>.</a:t>
            </a:r>
            <a:r>
              <a:rPr b="1" lang="en" sz="1600">
                <a:highlight>
                  <a:srgbClr val="FF9900"/>
                </a:highlight>
              </a:rPr>
              <a:t>10</a:t>
            </a:r>
            <a:r>
              <a:rPr b="1" lang="en" sz="1600"/>
              <a:t>.</a:t>
            </a:r>
            <a:r>
              <a:rPr b="1" lang="en" sz="1600">
                <a:highlight>
                  <a:srgbClr val="FF0000"/>
                </a:highlight>
              </a:rPr>
              <a:t>2</a:t>
            </a:r>
            <a:r>
              <a:rPr b="1" lang="en" sz="1600"/>
              <a:t>.</a:t>
            </a:r>
            <a:r>
              <a:rPr b="1" lang="en" sz="1600">
                <a:highlight>
                  <a:srgbClr val="FF00FF"/>
                </a:highlight>
              </a:rPr>
              <a:t>30 </a:t>
            </a:r>
            <a:br>
              <a:rPr b="1" lang="en" sz="1600"/>
            </a:br>
            <a:br>
              <a:rPr b="1" lang="en" sz="1600"/>
            </a:br>
            <a:br>
              <a:rPr b="1" lang="en" sz="1100"/>
            </a:br>
            <a:endParaRPr b="1" sz="1100"/>
          </a:p>
          <a:p>
            <a:pPr indent="0" lvl="0" marL="0" rtl="0" algn="l">
              <a:spcBef>
                <a:spcPts val="1600"/>
              </a:spcBef>
              <a:spcAft>
                <a:spcPts val="1600"/>
              </a:spcAft>
              <a:buNone/>
            </a:pPr>
            <a:r>
              <a:t/>
            </a:r>
            <a:endParaRPr sz="1100"/>
          </a:p>
        </p:txBody>
      </p:sp>
      <p:sp>
        <p:nvSpPr>
          <p:cNvPr id="117" name="Google Shape;117;p22"/>
          <p:cNvSpPr/>
          <p:nvPr/>
        </p:nvSpPr>
        <p:spPr>
          <a:xfrm rot="2703502">
            <a:off x="1010210" y="3232744"/>
            <a:ext cx="1249458" cy="90368"/>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rot="4706675">
            <a:off x="2002992" y="3211781"/>
            <a:ext cx="892592" cy="90666"/>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rot="7243300">
            <a:off x="2567434" y="3212372"/>
            <a:ext cx="1010633" cy="90809"/>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rot="8483075">
            <a:off x="3001940" y="3242887"/>
            <a:ext cx="1390665" cy="90706"/>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 Addressing</a:t>
            </a:r>
            <a:endParaRPr/>
          </a:p>
        </p:txBody>
      </p:sp>
      <p:sp>
        <p:nvSpPr>
          <p:cNvPr id="126" name="Google Shape;126;p23"/>
          <p:cNvSpPr txBox="1"/>
          <p:nvPr>
            <p:ph idx="1" type="body"/>
          </p:nvPr>
        </p:nvSpPr>
        <p:spPr>
          <a:xfrm>
            <a:off x="311700" y="1152475"/>
            <a:ext cx="8414700" cy="1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 the early 1980s with the growth of Local Area Networks, it became apparent that the classful addressing scheme would have insufficient addresses (especially class B prefixes). </a:t>
            </a:r>
            <a:br>
              <a:rPr lang="en" sz="1100"/>
            </a:br>
            <a:br>
              <a:rPr lang="en" sz="1100"/>
            </a:br>
            <a:r>
              <a:rPr b="1" lang="en" sz="1100">
                <a:highlight>
                  <a:srgbClr val="FFFF00"/>
                </a:highlight>
              </a:rPr>
              <a:t>Subnet addressing or subnetting</a:t>
            </a:r>
            <a:r>
              <a:rPr lang="en" sz="1100">
                <a:highlight>
                  <a:srgbClr val="FFFF00"/>
                </a:highlight>
              </a:rPr>
              <a:t> was developed as a solution for accommodating growth,</a:t>
            </a:r>
            <a:r>
              <a:rPr lang="en" sz="1100"/>
              <a:t> while maintaining the classful addressing scheme.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127" name="Google Shape;127;p23"/>
          <p:cNvSpPr/>
          <p:nvPr/>
        </p:nvSpPr>
        <p:spPr>
          <a:xfrm>
            <a:off x="412250" y="2876500"/>
            <a:ext cx="1843560" cy="14180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Rest of the  internet</a:t>
            </a:r>
            <a:endParaRPr sz="900"/>
          </a:p>
        </p:txBody>
      </p:sp>
      <p:cxnSp>
        <p:nvCxnSpPr>
          <p:cNvPr id="128" name="Google Shape;128;p23"/>
          <p:cNvCxnSpPr>
            <a:stCxn id="127" idx="0"/>
            <a:endCxn id="129" idx="1"/>
          </p:cNvCxnSpPr>
          <p:nvPr/>
        </p:nvCxnSpPr>
        <p:spPr>
          <a:xfrm flipH="1" rot="10800000">
            <a:off x="2254274" y="3564820"/>
            <a:ext cx="1402500" cy="207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23"/>
          <p:cNvSpPr/>
          <p:nvPr/>
        </p:nvSpPr>
        <p:spPr>
          <a:xfrm>
            <a:off x="3656900" y="3351725"/>
            <a:ext cx="4260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3"/>
          <p:cNvCxnSpPr/>
          <p:nvPr/>
        </p:nvCxnSpPr>
        <p:spPr>
          <a:xfrm flipH="1" rot="10800000">
            <a:off x="3869900" y="2884775"/>
            <a:ext cx="4875300" cy="81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3"/>
          <p:cNvCxnSpPr/>
          <p:nvPr/>
        </p:nvCxnSpPr>
        <p:spPr>
          <a:xfrm flipH="1" rot="10800000">
            <a:off x="3869900" y="4332575"/>
            <a:ext cx="4875300" cy="81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3"/>
          <p:cNvSpPr/>
          <p:nvPr/>
        </p:nvSpPr>
        <p:spPr>
          <a:xfrm>
            <a:off x="5485700"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7538184"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3"/>
          <p:cNvCxnSpPr>
            <a:endCxn id="132" idx="0"/>
          </p:cNvCxnSpPr>
          <p:nvPr/>
        </p:nvCxnSpPr>
        <p:spPr>
          <a:xfrm flipH="1">
            <a:off x="5622500" y="29011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3"/>
          <p:cNvCxnSpPr>
            <a:endCxn id="133" idx="0"/>
          </p:cNvCxnSpPr>
          <p:nvPr/>
        </p:nvCxnSpPr>
        <p:spPr>
          <a:xfrm flipH="1">
            <a:off x="7674984" y="2901125"/>
            <a:ext cx="4800" cy="2982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23"/>
          <p:cNvSpPr/>
          <p:nvPr/>
        </p:nvSpPr>
        <p:spPr>
          <a:xfrm>
            <a:off x="5409500"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7461984"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3"/>
          <p:cNvCxnSpPr>
            <a:endCxn id="136" idx="0"/>
          </p:cNvCxnSpPr>
          <p:nvPr/>
        </p:nvCxnSpPr>
        <p:spPr>
          <a:xfrm flipH="1">
            <a:off x="5546300" y="43489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3"/>
          <p:cNvCxnSpPr>
            <a:endCxn id="137" idx="0"/>
          </p:cNvCxnSpPr>
          <p:nvPr/>
        </p:nvCxnSpPr>
        <p:spPr>
          <a:xfrm flipH="1">
            <a:off x="7598784" y="4348925"/>
            <a:ext cx="4800" cy="2982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3"/>
          <p:cNvCxnSpPr>
            <a:endCxn id="129" idx="0"/>
          </p:cNvCxnSpPr>
          <p:nvPr/>
        </p:nvCxnSpPr>
        <p:spPr>
          <a:xfrm>
            <a:off x="3869900" y="2892725"/>
            <a:ext cx="0" cy="4590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3"/>
          <p:cNvCxnSpPr>
            <a:stCxn id="129" idx="2"/>
          </p:cNvCxnSpPr>
          <p:nvPr/>
        </p:nvCxnSpPr>
        <p:spPr>
          <a:xfrm>
            <a:off x="3869900" y="3777725"/>
            <a:ext cx="0" cy="5490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23"/>
          <p:cNvSpPr txBox="1"/>
          <p:nvPr/>
        </p:nvSpPr>
        <p:spPr>
          <a:xfrm>
            <a:off x="3702774" y="3382044"/>
            <a:ext cx="3522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43" name="Google Shape;143;p23"/>
          <p:cNvSpPr txBox="1"/>
          <p:nvPr/>
        </p:nvSpPr>
        <p:spPr>
          <a:xfrm>
            <a:off x="5466026"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H1</a:t>
            </a:r>
            <a:endParaRPr sz="900"/>
          </a:p>
        </p:txBody>
      </p:sp>
      <p:sp>
        <p:nvSpPr>
          <p:cNvPr id="144" name="Google Shape;144;p23"/>
          <p:cNvSpPr txBox="1"/>
          <p:nvPr/>
        </p:nvSpPr>
        <p:spPr>
          <a:xfrm>
            <a:off x="7504581"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H2</a:t>
            </a:r>
            <a:endParaRPr sz="900"/>
          </a:p>
        </p:txBody>
      </p:sp>
      <p:sp>
        <p:nvSpPr>
          <p:cNvPr id="145" name="Google Shape;145;p23"/>
          <p:cNvSpPr txBox="1"/>
          <p:nvPr/>
        </p:nvSpPr>
        <p:spPr>
          <a:xfrm>
            <a:off x="53709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H3</a:t>
            </a:r>
            <a:endParaRPr sz="900"/>
          </a:p>
        </p:txBody>
      </p:sp>
      <p:sp>
        <p:nvSpPr>
          <p:cNvPr id="146" name="Google Shape;146;p23"/>
          <p:cNvSpPr txBox="1"/>
          <p:nvPr/>
        </p:nvSpPr>
        <p:spPr>
          <a:xfrm>
            <a:off x="74283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H4</a:t>
            </a:r>
            <a:endParaRPr sz="900"/>
          </a:p>
        </p:txBody>
      </p:sp>
      <p:sp>
        <p:nvSpPr>
          <p:cNvPr id="147" name="Google Shape;147;p23"/>
          <p:cNvSpPr txBox="1"/>
          <p:nvPr/>
        </p:nvSpPr>
        <p:spPr>
          <a:xfrm>
            <a:off x="3891225" y="25343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128.10.1.0 </a:t>
            </a:r>
            <a:endParaRPr sz="1100"/>
          </a:p>
        </p:txBody>
      </p:sp>
      <p:sp>
        <p:nvSpPr>
          <p:cNvPr id="148" name="Google Shape;148;p23"/>
          <p:cNvSpPr txBox="1"/>
          <p:nvPr/>
        </p:nvSpPr>
        <p:spPr>
          <a:xfrm>
            <a:off x="3891225" y="39821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128.10.2.0 </a:t>
            </a:r>
            <a:endParaRPr sz="1100"/>
          </a:p>
        </p:txBody>
      </p:sp>
      <p:sp>
        <p:nvSpPr>
          <p:cNvPr id="149" name="Google Shape;149;p23"/>
          <p:cNvSpPr txBox="1"/>
          <p:nvPr/>
        </p:nvSpPr>
        <p:spPr>
          <a:xfrm>
            <a:off x="2572080" y="3312756"/>
            <a:ext cx="11169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All traffic to</a:t>
            </a:r>
            <a:br>
              <a:rPr lang="en" sz="1100"/>
            </a:br>
            <a:r>
              <a:rPr lang="en" sz="1100"/>
              <a:t>128.10.0.0 </a:t>
            </a:r>
            <a:endParaRPr sz="1100"/>
          </a:p>
        </p:txBody>
      </p:sp>
      <p:sp>
        <p:nvSpPr>
          <p:cNvPr id="150" name="Google Shape;150;p23"/>
          <p:cNvSpPr txBox="1"/>
          <p:nvPr/>
        </p:nvSpPr>
        <p:spPr>
          <a:xfrm>
            <a:off x="57200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128.10.1.1 </a:t>
            </a:r>
            <a:endParaRPr sz="1100"/>
          </a:p>
        </p:txBody>
      </p:sp>
      <p:sp>
        <p:nvSpPr>
          <p:cNvPr id="151" name="Google Shape;151;p23"/>
          <p:cNvSpPr txBox="1"/>
          <p:nvPr/>
        </p:nvSpPr>
        <p:spPr>
          <a:xfrm>
            <a:off x="77774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128.10.1.2 </a:t>
            </a:r>
            <a:endParaRPr sz="1100"/>
          </a:p>
        </p:txBody>
      </p:sp>
      <p:sp>
        <p:nvSpPr>
          <p:cNvPr id="152" name="Google Shape;152;p23"/>
          <p:cNvSpPr txBox="1"/>
          <p:nvPr/>
        </p:nvSpPr>
        <p:spPr>
          <a:xfrm>
            <a:off x="56438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128.10.2.1 </a:t>
            </a:r>
            <a:endParaRPr sz="1100"/>
          </a:p>
        </p:txBody>
      </p:sp>
      <p:sp>
        <p:nvSpPr>
          <p:cNvPr id="153" name="Google Shape;153;p23"/>
          <p:cNvSpPr txBox="1"/>
          <p:nvPr/>
        </p:nvSpPr>
        <p:spPr>
          <a:xfrm>
            <a:off x="77012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128.10.2.2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47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 Addressing</a:t>
            </a:r>
            <a:endParaRPr/>
          </a:p>
        </p:txBody>
      </p:sp>
      <p:sp>
        <p:nvSpPr>
          <p:cNvPr id="159" name="Google Shape;159;p24"/>
          <p:cNvSpPr txBox="1"/>
          <p:nvPr>
            <p:ph idx="1" type="body"/>
          </p:nvPr>
        </p:nvSpPr>
        <p:spPr>
          <a:xfrm>
            <a:off x="311700" y="1152475"/>
            <a:ext cx="4260300" cy="110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highlight>
                  <a:srgbClr val="FFFF00"/>
                </a:highlight>
              </a:rPr>
              <a:t>With subnetting the IPv4 address is divided between an </a:t>
            </a:r>
            <a:r>
              <a:rPr b="1" lang="en" sz="1100">
                <a:highlight>
                  <a:srgbClr val="FFFF00"/>
                </a:highlight>
              </a:rPr>
              <a:t>internet portion</a:t>
            </a:r>
            <a:r>
              <a:rPr lang="en" sz="1100">
                <a:highlight>
                  <a:srgbClr val="FFFF00"/>
                </a:highlight>
              </a:rPr>
              <a:t> and a </a:t>
            </a:r>
            <a:r>
              <a:rPr b="1" lang="en" sz="1100">
                <a:highlight>
                  <a:srgbClr val="FFFF00"/>
                </a:highlight>
              </a:rPr>
              <a:t>local portion</a:t>
            </a:r>
            <a:r>
              <a:rPr lang="en" sz="1100">
                <a:highlight>
                  <a:srgbClr val="FFFF00"/>
                </a:highlight>
              </a:rPr>
              <a:t>. </a:t>
            </a:r>
            <a:r>
              <a:rPr lang="en" sz="1100"/>
              <a:t>The interpretation of the internet portion remains the same, while the local portion identifies a physical network and host. </a:t>
            </a:r>
            <a:br>
              <a:rPr lang="en" sz="1100"/>
            </a:br>
            <a:br>
              <a:rPr lang="en" sz="1100"/>
            </a:br>
            <a:r>
              <a:rPr lang="en" sz="1100"/>
              <a:t> </a:t>
            </a:r>
            <a:br>
              <a:rPr lang="en" sz="1100"/>
            </a:br>
            <a:endParaRPr sz="1100"/>
          </a:p>
        </p:txBody>
      </p:sp>
      <p:sp>
        <p:nvSpPr>
          <p:cNvPr id="160" name="Google Shape;160;p24"/>
          <p:cNvSpPr/>
          <p:nvPr/>
        </p:nvSpPr>
        <p:spPr>
          <a:xfrm>
            <a:off x="412250" y="2876500"/>
            <a:ext cx="1843560" cy="14180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Rest of the  internet</a:t>
            </a:r>
            <a:endParaRPr sz="900"/>
          </a:p>
        </p:txBody>
      </p:sp>
      <p:cxnSp>
        <p:nvCxnSpPr>
          <p:cNvPr id="161" name="Google Shape;161;p24"/>
          <p:cNvCxnSpPr>
            <a:stCxn id="160" idx="0"/>
            <a:endCxn id="162" idx="1"/>
          </p:cNvCxnSpPr>
          <p:nvPr/>
        </p:nvCxnSpPr>
        <p:spPr>
          <a:xfrm flipH="1" rot="10800000">
            <a:off x="2254274" y="3564820"/>
            <a:ext cx="1402500" cy="207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4"/>
          <p:cNvSpPr/>
          <p:nvPr/>
        </p:nvSpPr>
        <p:spPr>
          <a:xfrm>
            <a:off x="3656900" y="3351725"/>
            <a:ext cx="4260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4"/>
          <p:cNvCxnSpPr/>
          <p:nvPr/>
        </p:nvCxnSpPr>
        <p:spPr>
          <a:xfrm flipH="1" rot="10800000">
            <a:off x="3869900" y="2884775"/>
            <a:ext cx="4875300" cy="81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4"/>
          <p:cNvCxnSpPr/>
          <p:nvPr/>
        </p:nvCxnSpPr>
        <p:spPr>
          <a:xfrm flipH="1" rot="10800000">
            <a:off x="3869900" y="4332575"/>
            <a:ext cx="4875300" cy="81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4"/>
          <p:cNvSpPr/>
          <p:nvPr/>
        </p:nvSpPr>
        <p:spPr>
          <a:xfrm>
            <a:off x="5485700"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7538184"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4"/>
          <p:cNvCxnSpPr>
            <a:endCxn id="165" idx="0"/>
          </p:cNvCxnSpPr>
          <p:nvPr/>
        </p:nvCxnSpPr>
        <p:spPr>
          <a:xfrm flipH="1">
            <a:off x="5622500" y="29011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4"/>
          <p:cNvCxnSpPr>
            <a:endCxn id="166" idx="0"/>
          </p:cNvCxnSpPr>
          <p:nvPr/>
        </p:nvCxnSpPr>
        <p:spPr>
          <a:xfrm flipH="1">
            <a:off x="7674984" y="2901125"/>
            <a:ext cx="4800" cy="2982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4"/>
          <p:cNvSpPr/>
          <p:nvPr/>
        </p:nvSpPr>
        <p:spPr>
          <a:xfrm>
            <a:off x="5409500"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7461984"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4"/>
          <p:cNvCxnSpPr>
            <a:endCxn id="169" idx="0"/>
          </p:cNvCxnSpPr>
          <p:nvPr/>
        </p:nvCxnSpPr>
        <p:spPr>
          <a:xfrm flipH="1">
            <a:off x="5546300" y="43489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4"/>
          <p:cNvCxnSpPr>
            <a:endCxn id="170" idx="0"/>
          </p:cNvCxnSpPr>
          <p:nvPr/>
        </p:nvCxnSpPr>
        <p:spPr>
          <a:xfrm flipH="1">
            <a:off x="7598784" y="4348925"/>
            <a:ext cx="4800" cy="298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4"/>
          <p:cNvCxnSpPr>
            <a:endCxn id="162" idx="0"/>
          </p:cNvCxnSpPr>
          <p:nvPr/>
        </p:nvCxnSpPr>
        <p:spPr>
          <a:xfrm>
            <a:off x="3869900" y="2892725"/>
            <a:ext cx="0" cy="4590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4"/>
          <p:cNvCxnSpPr>
            <a:stCxn id="162" idx="2"/>
          </p:cNvCxnSpPr>
          <p:nvPr/>
        </p:nvCxnSpPr>
        <p:spPr>
          <a:xfrm>
            <a:off x="3869900" y="3777725"/>
            <a:ext cx="0" cy="5490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4"/>
          <p:cNvSpPr txBox="1"/>
          <p:nvPr/>
        </p:nvSpPr>
        <p:spPr>
          <a:xfrm>
            <a:off x="3702774" y="3382044"/>
            <a:ext cx="3522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76" name="Google Shape;176;p24"/>
          <p:cNvSpPr txBox="1"/>
          <p:nvPr/>
        </p:nvSpPr>
        <p:spPr>
          <a:xfrm>
            <a:off x="5466026"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H1</a:t>
            </a:r>
            <a:endParaRPr sz="900"/>
          </a:p>
        </p:txBody>
      </p:sp>
      <p:sp>
        <p:nvSpPr>
          <p:cNvPr id="177" name="Google Shape;177;p24"/>
          <p:cNvSpPr txBox="1"/>
          <p:nvPr/>
        </p:nvSpPr>
        <p:spPr>
          <a:xfrm>
            <a:off x="7504581"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H2</a:t>
            </a:r>
            <a:endParaRPr sz="900"/>
          </a:p>
        </p:txBody>
      </p:sp>
      <p:sp>
        <p:nvSpPr>
          <p:cNvPr id="178" name="Google Shape;178;p24"/>
          <p:cNvSpPr txBox="1"/>
          <p:nvPr/>
        </p:nvSpPr>
        <p:spPr>
          <a:xfrm>
            <a:off x="53709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H3</a:t>
            </a:r>
            <a:endParaRPr sz="900"/>
          </a:p>
        </p:txBody>
      </p:sp>
      <p:sp>
        <p:nvSpPr>
          <p:cNvPr id="179" name="Google Shape;179;p24"/>
          <p:cNvSpPr txBox="1"/>
          <p:nvPr/>
        </p:nvSpPr>
        <p:spPr>
          <a:xfrm>
            <a:off x="74283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H4</a:t>
            </a:r>
            <a:endParaRPr sz="900"/>
          </a:p>
        </p:txBody>
      </p:sp>
      <p:sp>
        <p:nvSpPr>
          <p:cNvPr id="180" name="Google Shape;180;p24"/>
          <p:cNvSpPr txBox="1"/>
          <p:nvPr/>
        </p:nvSpPr>
        <p:spPr>
          <a:xfrm>
            <a:off x="3891225" y="25343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128.10.1.0 </a:t>
            </a:r>
            <a:endParaRPr sz="1100"/>
          </a:p>
        </p:txBody>
      </p:sp>
      <p:sp>
        <p:nvSpPr>
          <p:cNvPr id="181" name="Google Shape;181;p24"/>
          <p:cNvSpPr txBox="1"/>
          <p:nvPr/>
        </p:nvSpPr>
        <p:spPr>
          <a:xfrm>
            <a:off x="3891225" y="39821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128.10.2.0 </a:t>
            </a:r>
            <a:endParaRPr sz="1100"/>
          </a:p>
        </p:txBody>
      </p:sp>
      <p:sp>
        <p:nvSpPr>
          <p:cNvPr id="182" name="Google Shape;182;p24"/>
          <p:cNvSpPr txBox="1"/>
          <p:nvPr/>
        </p:nvSpPr>
        <p:spPr>
          <a:xfrm>
            <a:off x="2572080" y="3312756"/>
            <a:ext cx="11169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All traffic to</a:t>
            </a:r>
            <a:br>
              <a:rPr lang="en" sz="1100"/>
            </a:br>
            <a:r>
              <a:rPr lang="en" sz="1100"/>
              <a:t>128.10.0.0 </a:t>
            </a:r>
            <a:endParaRPr sz="1100"/>
          </a:p>
        </p:txBody>
      </p:sp>
      <p:sp>
        <p:nvSpPr>
          <p:cNvPr id="183" name="Google Shape;183;p24"/>
          <p:cNvSpPr txBox="1"/>
          <p:nvPr/>
        </p:nvSpPr>
        <p:spPr>
          <a:xfrm>
            <a:off x="57200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128.10.1.1 </a:t>
            </a:r>
            <a:endParaRPr sz="1100"/>
          </a:p>
        </p:txBody>
      </p:sp>
      <p:sp>
        <p:nvSpPr>
          <p:cNvPr id="184" name="Google Shape;184;p24"/>
          <p:cNvSpPr txBox="1"/>
          <p:nvPr/>
        </p:nvSpPr>
        <p:spPr>
          <a:xfrm>
            <a:off x="77774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128.10.1.2 </a:t>
            </a:r>
            <a:endParaRPr sz="1100"/>
          </a:p>
        </p:txBody>
      </p:sp>
      <p:sp>
        <p:nvSpPr>
          <p:cNvPr id="185" name="Google Shape;185;p24"/>
          <p:cNvSpPr txBox="1"/>
          <p:nvPr/>
        </p:nvSpPr>
        <p:spPr>
          <a:xfrm>
            <a:off x="56438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128.10.2.1 </a:t>
            </a:r>
            <a:endParaRPr sz="1100"/>
          </a:p>
        </p:txBody>
      </p:sp>
      <p:sp>
        <p:nvSpPr>
          <p:cNvPr id="186" name="Google Shape;186;p24"/>
          <p:cNvSpPr txBox="1"/>
          <p:nvPr/>
        </p:nvSpPr>
        <p:spPr>
          <a:xfrm>
            <a:off x="77012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128.10.2.2 </a:t>
            </a:r>
            <a:endParaRPr sz="1100"/>
          </a:p>
        </p:txBody>
      </p:sp>
      <p:sp>
        <p:nvSpPr>
          <p:cNvPr id="187" name="Google Shape;187;p24"/>
          <p:cNvSpPr/>
          <p:nvPr/>
        </p:nvSpPr>
        <p:spPr>
          <a:xfrm>
            <a:off x="4857244" y="10198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6838444" y="10198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857244" y="1629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6838444" y="1629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nvSpPr>
        <p:spPr>
          <a:xfrm>
            <a:off x="4857243" y="1039500"/>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192" name="Google Shape;192;p24"/>
          <p:cNvSpPr txBox="1"/>
          <p:nvPr/>
        </p:nvSpPr>
        <p:spPr>
          <a:xfrm>
            <a:off x="4857243" y="1673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193" name="Google Shape;193;p24"/>
          <p:cNvSpPr txBox="1"/>
          <p:nvPr/>
        </p:nvSpPr>
        <p:spPr>
          <a:xfrm>
            <a:off x="6872048" y="1578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194" name="Google Shape;194;p24"/>
          <p:cNvSpPr/>
          <p:nvPr/>
        </p:nvSpPr>
        <p:spPr>
          <a:xfrm>
            <a:off x="7811844" y="1629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7873300" y="1703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196" name="Google Shape;196;p24"/>
          <p:cNvSpPr txBox="1"/>
          <p:nvPr/>
        </p:nvSpPr>
        <p:spPr>
          <a:xfrm>
            <a:off x="6899081" y="1069819"/>
            <a:ext cx="19353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Local portion</a:t>
            </a:r>
            <a:endParaRPr sz="1100"/>
          </a:p>
        </p:txBody>
      </p:sp>
      <p:sp>
        <p:nvSpPr>
          <p:cNvPr id="197" name="Google Shape;197;p24"/>
          <p:cNvSpPr txBox="1"/>
          <p:nvPr/>
        </p:nvSpPr>
        <p:spPr>
          <a:xfrm>
            <a:off x="4857243" y="658500"/>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16 bits </a:t>
            </a:r>
            <a:endParaRPr sz="1100"/>
          </a:p>
        </p:txBody>
      </p:sp>
      <p:sp>
        <p:nvSpPr>
          <p:cNvPr id="198" name="Google Shape;198;p24"/>
          <p:cNvSpPr txBox="1"/>
          <p:nvPr/>
        </p:nvSpPr>
        <p:spPr>
          <a:xfrm>
            <a:off x="6899081" y="688819"/>
            <a:ext cx="19353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16 bits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 Addressing</a:t>
            </a:r>
            <a:endParaRPr/>
          </a:p>
        </p:txBody>
      </p:sp>
      <p:sp>
        <p:nvSpPr>
          <p:cNvPr id="204" name="Google Shape;204;p25"/>
          <p:cNvSpPr txBox="1"/>
          <p:nvPr>
            <p:ph idx="1" type="body"/>
          </p:nvPr>
        </p:nvSpPr>
        <p:spPr>
          <a:xfrm>
            <a:off x="311700" y="1152475"/>
            <a:ext cx="4260300" cy="110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In this example, when reading the address for H2 (“128.10.1.2”), the last octet (“2”) refers to the specific host, while the second to last octet (“1”) refers to the physical network. </a:t>
            </a:r>
            <a:br>
              <a:rPr lang="en" sz="1100"/>
            </a:br>
            <a:br>
              <a:rPr lang="en" sz="1100"/>
            </a:br>
            <a:r>
              <a:rPr lang="en" sz="1100">
                <a:solidFill>
                  <a:srgbClr val="F3F3F3"/>
                </a:solidFill>
                <a:highlight>
                  <a:srgbClr val="CC0000"/>
                </a:highlight>
              </a:rPr>
              <a:t>Subnetting imposes a hierarchical addressing and hierarchical routing. </a:t>
            </a:r>
            <a:r>
              <a:rPr lang="en" sz="1100"/>
              <a:t> </a:t>
            </a:r>
            <a:br>
              <a:rPr lang="en" sz="1100"/>
            </a:br>
            <a:endParaRPr sz="1100"/>
          </a:p>
        </p:txBody>
      </p:sp>
      <p:sp>
        <p:nvSpPr>
          <p:cNvPr id="205" name="Google Shape;205;p25"/>
          <p:cNvSpPr/>
          <p:nvPr/>
        </p:nvSpPr>
        <p:spPr>
          <a:xfrm>
            <a:off x="412250" y="2876500"/>
            <a:ext cx="1843560" cy="14180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Rest of the  internet</a:t>
            </a:r>
            <a:endParaRPr sz="900"/>
          </a:p>
        </p:txBody>
      </p:sp>
      <p:cxnSp>
        <p:nvCxnSpPr>
          <p:cNvPr id="206" name="Google Shape;206;p25"/>
          <p:cNvCxnSpPr>
            <a:stCxn id="205" idx="0"/>
            <a:endCxn id="207" idx="1"/>
          </p:cNvCxnSpPr>
          <p:nvPr/>
        </p:nvCxnSpPr>
        <p:spPr>
          <a:xfrm flipH="1" rot="10800000">
            <a:off x="2254274" y="3564820"/>
            <a:ext cx="1402500" cy="207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5"/>
          <p:cNvSpPr/>
          <p:nvPr/>
        </p:nvSpPr>
        <p:spPr>
          <a:xfrm>
            <a:off x="3656900" y="3351725"/>
            <a:ext cx="4260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5"/>
          <p:cNvCxnSpPr/>
          <p:nvPr/>
        </p:nvCxnSpPr>
        <p:spPr>
          <a:xfrm flipH="1" rot="10800000">
            <a:off x="3869900" y="2884775"/>
            <a:ext cx="4875300" cy="81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5"/>
          <p:cNvCxnSpPr/>
          <p:nvPr/>
        </p:nvCxnSpPr>
        <p:spPr>
          <a:xfrm flipH="1" rot="10800000">
            <a:off x="3869900" y="4332575"/>
            <a:ext cx="4875300" cy="81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25"/>
          <p:cNvSpPr/>
          <p:nvPr/>
        </p:nvSpPr>
        <p:spPr>
          <a:xfrm>
            <a:off x="5485700"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7538184" y="31993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5"/>
          <p:cNvCxnSpPr>
            <a:endCxn id="210" idx="0"/>
          </p:cNvCxnSpPr>
          <p:nvPr/>
        </p:nvCxnSpPr>
        <p:spPr>
          <a:xfrm flipH="1">
            <a:off x="5622500" y="29011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5"/>
          <p:cNvCxnSpPr>
            <a:endCxn id="211" idx="0"/>
          </p:cNvCxnSpPr>
          <p:nvPr/>
        </p:nvCxnSpPr>
        <p:spPr>
          <a:xfrm flipH="1">
            <a:off x="7674984" y="2901125"/>
            <a:ext cx="4800" cy="29820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25"/>
          <p:cNvSpPr/>
          <p:nvPr/>
        </p:nvSpPr>
        <p:spPr>
          <a:xfrm>
            <a:off x="5409500"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7461984" y="4647125"/>
            <a:ext cx="273600" cy="2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5"/>
          <p:cNvCxnSpPr>
            <a:endCxn id="214" idx="0"/>
          </p:cNvCxnSpPr>
          <p:nvPr/>
        </p:nvCxnSpPr>
        <p:spPr>
          <a:xfrm flipH="1">
            <a:off x="5546300" y="4348925"/>
            <a:ext cx="9000" cy="2982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5"/>
          <p:cNvCxnSpPr>
            <a:endCxn id="215" idx="0"/>
          </p:cNvCxnSpPr>
          <p:nvPr/>
        </p:nvCxnSpPr>
        <p:spPr>
          <a:xfrm flipH="1">
            <a:off x="7598784" y="4348925"/>
            <a:ext cx="4800" cy="2982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5"/>
          <p:cNvCxnSpPr>
            <a:endCxn id="207" idx="0"/>
          </p:cNvCxnSpPr>
          <p:nvPr/>
        </p:nvCxnSpPr>
        <p:spPr>
          <a:xfrm>
            <a:off x="3869900" y="2892725"/>
            <a:ext cx="0" cy="4590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5"/>
          <p:cNvCxnSpPr>
            <a:stCxn id="207" idx="2"/>
          </p:cNvCxnSpPr>
          <p:nvPr/>
        </p:nvCxnSpPr>
        <p:spPr>
          <a:xfrm>
            <a:off x="3869900" y="3777725"/>
            <a:ext cx="0" cy="5490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25"/>
          <p:cNvSpPr txBox="1"/>
          <p:nvPr/>
        </p:nvSpPr>
        <p:spPr>
          <a:xfrm>
            <a:off x="3702774" y="3382044"/>
            <a:ext cx="3522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21" name="Google Shape;221;p25"/>
          <p:cNvSpPr txBox="1"/>
          <p:nvPr/>
        </p:nvSpPr>
        <p:spPr>
          <a:xfrm>
            <a:off x="5466026"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H1</a:t>
            </a:r>
            <a:endParaRPr sz="900"/>
          </a:p>
        </p:txBody>
      </p:sp>
      <p:sp>
        <p:nvSpPr>
          <p:cNvPr id="222" name="Google Shape;222;p25"/>
          <p:cNvSpPr txBox="1"/>
          <p:nvPr/>
        </p:nvSpPr>
        <p:spPr>
          <a:xfrm>
            <a:off x="7504581" y="3180482"/>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H2</a:t>
            </a:r>
            <a:endParaRPr sz="900"/>
          </a:p>
        </p:txBody>
      </p:sp>
      <p:sp>
        <p:nvSpPr>
          <p:cNvPr id="223" name="Google Shape;223;p25"/>
          <p:cNvSpPr txBox="1"/>
          <p:nvPr/>
        </p:nvSpPr>
        <p:spPr>
          <a:xfrm>
            <a:off x="53709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H3</a:t>
            </a:r>
            <a:endParaRPr sz="900"/>
          </a:p>
        </p:txBody>
      </p:sp>
      <p:sp>
        <p:nvSpPr>
          <p:cNvPr id="224" name="Google Shape;224;p25"/>
          <p:cNvSpPr txBox="1"/>
          <p:nvPr/>
        </p:nvSpPr>
        <p:spPr>
          <a:xfrm>
            <a:off x="7428381" y="4644669"/>
            <a:ext cx="4851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H4</a:t>
            </a:r>
            <a:endParaRPr sz="900"/>
          </a:p>
        </p:txBody>
      </p:sp>
      <p:sp>
        <p:nvSpPr>
          <p:cNvPr id="225" name="Google Shape;225;p25"/>
          <p:cNvSpPr txBox="1"/>
          <p:nvPr/>
        </p:nvSpPr>
        <p:spPr>
          <a:xfrm>
            <a:off x="3891225" y="25343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128.10.1.0 </a:t>
            </a:r>
            <a:endParaRPr sz="1100"/>
          </a:p>
        </p:txBody>
      </p:sp>
      <p:sp>
        <p:nvSpPr>
          <p:cNvPr id="226" name="Google Shape;226;p25"/>
          <p:cNvSpPr txBox="1"/>
          <p:nvPr/>
        </p:nvSpPr>
        <p:spPr>
          <a:xfrm>
            <a:off x="3891225" y="3982163"/>
            <a:ext cx="25236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Network 128.10.2.0 </a:t>
            </a:r>
            <a:endParaRPr sz="1100"/>
          </a:p>
        </p:txBody>
      </p:sp>
      <p:sp>
        <p:nvSpPr>
          <p:cNvPr id="227" name="Google Shape;227;p25"/>
          <p:cNvSpPr txBox="1"/>
          <p:nvPr/>
        </p:nvSpPr>
        <p:spPr>
          <a:xfrm>
            <a:off x="2572080" y="3312756"/>
            <a:ext cx="11169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All traffic to</a:t>
            </a:r>
            <a:br>
              <a:rPr lang="en" sz="1100"/>
            </a:br>
            <a:r>
              <a:rPr lang="en" sz="1100"/>
              <a:t>128.10.0.0 </a:t>
            </a:r>
            <a:endParaRPr sz="1100"/>
          </a:p>
        </p:txBody>
      </p:sp>
      <p:sp>
        <p:nvSpPr>
          <p:cNvPr id="228" name="Google Shape;228;p25"/>
          <p:cNvSpPr txBox="1"/>
          <p:nvPr/>
        </p:nvSpPr>
        <p:spPr>
          <a:xfrm>
            <a:off x="57200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128.10.1.1 </a:t>
            </a:r>
            <a:endParaRPr sz="1100"/>
          </a:p>
        </p:txBody>
      </p:sp>
      <p:sp>
        <p:nvSpPr>
          <p:cNvPr id="229" name="Google Shape;229;p25"/>
          <p:cNvSpPr txBox="1"/>
          <p:nvPr/>
        </p:nvSpPr>
        <p:spPr>
          <a:xfrm>
            <a:off x="7777425" y="31685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128.10.1.2 </a:t>
            </a:r>
            <a:endParaRPr sz="1100"/>
          </a:p>
        </p:txBody>
      </p:sp>
      <p:sp>
        <p:nvSpPr>
          <p:cNvPr id="230" name="Google Shape;230;p25"/>
          <p:cNvSpPr txBox="1"/>
          <p:nvPr/>
        </p:nvSpPr>
        <p:spPr>
          <a:xfrm>
            <a:off x="56438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128.10.2.1 </a:t>
            </a:r>
            <a:endParaRPr sz="1100"/>
          </a:p>
        </p:txBody>
      </p:sp>
      <p:sp>
        <p:nvSpPr>
          <p:cNvPr id="231" name="Google Shape;231;p25"/>
          <p:cNvSpPr txBox="1"/>
          <p:nvPr/>
        </p:nvSpPr>
        <p:spPr>
          <a:xfrm>
            <a:off x="7701225" y="4616356"/>
            <a:ext cx="10500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128.10.2.2 </a:t>
            </a:r>
            <a:endParaRPr sz="1100"/>
          </a:p>
        </p:txBody>
      </p:sp>
      <p:sp>
        <p:nvSpPr>
          <p:cNvPr id="232" name="Google Shape;232;p25"/>
          <p:cNvSpPr/>
          <p:nvPr/>
        </p:nvSpPr>
        <p:spPr>
          <a:xfrm>
            <a:off x="4857244" y="10198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6838444" y="10198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4857244" y="1629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6838444" y="1629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nvSpPr>
        <p:spPr>
          <a:xfrm>
            <a:off x="4857243" y="1039500"/>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37" name="Google Shape;237;p25"/>
          <p:cNvSpPr txBox="1"/>
          <p:nvPr/>
        </p:nvSpPr>
        <p:spPr>
          <a:xfrm>
            <a:off x="4857243" y="1673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38" name="Google Shape;238;p25"/>
          <p:cNvSpPr txBox="1"/>
          <p:nvPr/>
        </p:nvSpPr>
        <p:spPr>
          <a:xfrm>
            <a:off x="6872048" y="1578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239" name="Google Shape;239;p25"/>
          <p:cNvSpPr/>
          <p:nvPr/>
        </p:nvSpPr>
        <p:spPr>
          <a:xfrm>
            <a:off x="7811844" y="1629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nvSpPr>
        <p:spPr>
          <a:xfrm>
            <a:off x="7873300" y="1703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241" name="Google Shape;241;p25"/>
          <p:cNvSpPr txBox="1"/>
          <p:nvPr/>
        </p:nvSpPr>
        <p:spPr>
          <a:xfrm>
            <a:off x="6899081" y="1069819"/>
            <a:ext cx="19353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Local portion</a:t>
            </a:r>
            <a:endParaRPr sz="1100"/>
          </a:p>
        </p:txBody>
      </p:sp>
      <p:sp>
        <p:nvSpPr>
          <p:cNvPr id="242" name="Google Shape;242;p25"/>
          <p:cNvSpPr txBox="1"/>
          <p:nvPr/>
        </p:nvSpPr>
        <p:spPr>
          <a:xfrm>
            <a:off x="4857243" y="658500"/>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16 bits </a:t>
            </a:r>
            <a:endParaRPr sz="1100"/>
          </a:p>
        </p:txBody>
      </p:sp>
      <p:sp>
        <p:nvSpPr>
          <p:cNvPr id="243" name="Google Shape;243;p25"/>
          <p:cNvSpPr txBox="1"/>
          <p:nvPr/>
        </p:nvSpPr>
        <p:spPr>
          <a:xfrm>
            <a:off x="6899081" y="688819"/>
            <a:ext cx="19353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16 bits</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7" name="Shape 247"/>
        <p:cNvGrpSpPr/>
        <p:nvPr/>
      </p:nvGrpSpPr>
      <p:grpSpPr>
        <a:xfrm>
          <a:off x="0" y="0"/>
          <a:ext cx="0" cy="0"/>
          <a:chOff x="0" y="0"/>
          <a:chExt cx="0" cy="0"/>
        </a:xfrm>
      </p:grpSpPr>
      <p:sp>
        <p:nvSpPr>
          <p:cNvPr id="248" name="Google Shape;2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&amp; Variable Length IPv4 Subnets</a:t>
            </a:r>
            <a:endParaRPr/>
          </a:p>
        </p:txBody>
      </p:sp>
      <p:sp>
        <p:nvSpPr>
          <p:cNvPr id="249" name="Google Shape;249;p26"/>
          <p:cNvSpPr txBox="1"/>
          <p:nvPr>
            <p:ph idx="1" type="body"/>
          </p:nvPr>
        </p:nvSpPr>
        <p:spPr>
          <a:xfrm>
            <a:off x="311700" y="1228675"/>
            <a:ext cx="4317900" cy="34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Within the local portion, the use of bits for networks and hosts is flexible. </a:t>
            </a:r>
            <a:br>
              <a:rPr lang="en" sz="1100"/>
            </a:br>
            <a:br>
              <a:rPr lang="en" sz="1100"/>
            </a:br>
            <a:r>
              <a:rPr lang="en" sz="1100"/>
              <a:t>The idea that a manager can choose a division for the local portion of its address and then use the division throughout the site is known as </a:t>
            </a:r>
            <a:r>
              <a:rPr b="1" lang="en" sz="1100">
                <a:solidFill>
                  <a:srgbClr val="F3F3F3"/>
                </a:solidFill>
                <a:highlight>
                  <a:srgbClr val="CC0000"/>
                </a:highlight>
              </a:rPr>
              <a:t>fixed-length subnetting</a:t>
            </a:r>
            <a:r>
              <a:rPr lang="en" sz="1100"/>
              <a:t>   </a:t>
            </a:r>
            <a:br>
              <a:rPr lang="en" sz="1100"/>
            </a:br>
            <a:br>
              <a:rPr lang="en" sz="1100"/>
            </a:br>
            <a:endParaRPr sz="1100"/>
          </a:p>
        </p:txBody>
      </p:sp>
      <p:sp>
        <p:nvSpPr>
          <p:cNvPr id="250" name="Google Shape;250;p26"/>
          <p:cNvSpPr/>
          <p:nvPr/>
        </p:nvSpPr>
        <p:spPr>
          <a:xfrm>
            <a:off x="48572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68384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txBox="1"/>
          <p:nvPr/>
        </p:nvSpPr>
        <p:spPr>
          <a:xfrm>
            <a:off x="4857243" y="1292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53" name="Google Shape;253;p26"/>
          <p:cNvSpPr txBox="1"/>
          <p:nvPr/>
        </p:nvSpPr>
        <p:spPr>
          <a:xfrm>
            <a:off x="6872048" y="1197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254" name="Google Shape;254;p26"/>
          <p:cNvSpPr/>
          <p:nvPr/>
        </p:nvSpPr>
        <p:spPr>
          <a:xfrm>
            <a:off x="7811844" y="1248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txBox="1"/>
          <p:nvPr/>
        </p:nvSpPr>
        <p:spPr>
          <a:xfrm>
            <a:off x="7873300" y="1322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256" name="Google Shape;256;p26"/>
          <p:cNvSpPr txBox="1"/>
          <p:nvPr/>
        </p:nvSpPr>
        <p:spPr>
          <a:xfrm>
            <a:off x="71203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257" name="Google Shape;257;p26"/>
          <p:cNvSpPr txBox="1"/>
          <p:nvPr/>
        </p:nvSpPr>
        <p:spPr>
          <a:xfrm>
            <a:off x="81109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1" name="Shape 261"/>
        <p:cNvGrpSpPr/>
        <p:nvPr/>
      </p:nvGrpSpPr>
      <p:grpSpPr>
        <a:xfrm>
          <a:off x="0" y="0"/>
          <a:ext cx="0" cy="0"/>
          <a:chOff x="0" y="0"/>
          <a:chExt cx="0" cy="0"/>
        </a:xfrm>
      </p:grpSpPr>
      <p:sp>
        <p:nvSpPr>
          <p:cNvPr id="262" name="Google Shape;2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&amp; Variable Length IPv4 Subnets</a:t>
            </a:r>
            <a:endParaRPr/>
          </a:p>
        </p:txBody>
      </p:sp>
      <p:sp>
        <p:nvSpPr>
          <p:cNvPr id="263" name="Google Shape;263;p27"/>
          <p:cNvSpPr txBox="1"/>
          <p:nvPr>
            <p:ph idx="1" type="body"/>
          </p:nvPr>
        </p:nvSpPr>
        <p:spPr>
          <a:xfrm>
            <a:off x="311700" y="1228675"/>
            <a:ext cx="4317900" cy="34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Within the local portion, the use of bits for networks and hosts is flexible. </a:t>
            </a:r>
            <a:br>
              <a:rPr lang="en" sz="1100"/>
            </a:br>
            <a:br>
              <a:rPr lang="en" sz="1100"/>
            </a:br>
            <a:r>
              <a:rPr lang="en" sz="1100"/>
              <a:t>The idea that a manager can choose a division for the local portion of its address and then use the division throughout the site is known as </a:t>
            </a:r>
            <a:r>
              <a:rPr b="1" lang="en" sz="1100">
                <a:solidFill>
                  <a:srgbClr val="F3F3F3"/>
                </a:solidFill>
                <a:highlight>
                  <a:srgbClr val="CC0000"/>
                </a:highlight>
              </a:rPr>
              <a:t>fixed-length subnetting</a:t>
            </a:r>
            <a:r>
              <a:rPr lang="en" sz="1100"/>
              <a:t>   </a:t>
            </a:r>
            <a:br>
              <a:rPr lang="en" sz="1100"/>
            </a:br>
            <a:br>
              <a:rPr lang="en" sz="1100"/>
            </a:br>
            <a:endParaRPr sz="1100"/>
          </a:p>
        </p:txBody>
      </p:sp>
      <p:sp>
        <p:nvSpPr>
          <p:cNvPr id="264" name="Google Shape;264;p27"/>
          <p:cNvSpPr/>
          <p:nvPr/>
        </p:nvSpPr>
        <p:spPr>
          <a:xfrm>
            <a:off x="48572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68384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txBox="1"/>
          <p:nvPr/>
        </p:nvSpPr>
        <p:spPr>
          <a:xfrm>
            <a:off x="4857243" y="1292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67" name="Google Shape;267;p27"/>
          <p:cNvSpPr txBox="1"/>
          <p:nvPr/>
        </p:nvSpPr>
        <p:spPr>
          <a:xfrm>
            <a:off x="6872048" y="1197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268" name="Google Shape;268;p27"/>
          <p:cNvSpPr/>
          <p:nvPr/>
        </p:nvSpPr>
        <p:spPr>
          <a:xfrm>
            <a:off x="7811844" y="1248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txBox="1"/>
          <p:nvPr/>
        </p:nvSpPr>
        <p:spPr>
          <a:xfrm>
            <a:off x="7873300" y="1322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270" name="Google Shape;270;p27"/>
          <p:cNvSpPr txBox="1"/>
          <p:nvPr/>
        </p:nvSpPr>
        <p:spPr>
          <a:xfrm>
            <a:off x="71203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271" name="Google Shape;271;p27"/>
          <p:cNvSpPr txBox="1"/>
          <p:nvPr/>
        </p:nvSpPr>
        <p:spPr>
          <a:xfrm>
            <a:off x="81109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272" name="Google Shape;272;p27"/>
          <p:cNvSpPr/>
          <p:nvPr/>
        </p:nvSpPr>
        <p:spPr>
          <a:xfrm rot="-995777">
            <a:off x="5382412" y="2016148"/>
            <a:ext cx="1646908" cy="319589"/>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6" name="Shape 276"/>
        <p:cNvGrpSpPr/>
        <p:nvPr/>
      </p:nvGrpSpPr>
      <p:grpSpPr>
        <a:xfrm>
          <a:off x="0" y="0"/>
          <a:ext cx="0" cy="0"/>
          <a:chOff x="0" y="0"/>
          <a:chExt cx="0" cy="0"/>
        </a:xfrm>
      </p:grpSpPr>
      <p:sp>
        <p:nvSpPr>
          <p:cNvPr id="277" name="Google Shape;2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&amp; Variable Length IPv4 Subnets</a:t>
            </a:r>
            <a:endParaRPr/>
          </a:p>
        </p:txBody>
      </p:sp>
      <p:sp>
        <p:nvSpPr>
          <p:cNvPr id="278" name="Google Shape;278;p28"/>
          <p:cNvSpPr txBox="1"/>
          <p:nvPr>
            <p:ph idx="1" type="body"/>
          </p:nvPr>
        </p:nvSpPr>
        <p:spPr>
          <a:xfrm>
            <a:off x="311700" y="1228675"/>
            <a:ext cx="4317900" cy="34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Within the local portion, the use of bits for networks and hosts is flexible. </a:t>
            </a:r>
            <a:br>
              <a:rPr lang="en" sz="1100"/>
            </a:br>
            <a:br>
              <a:rPr lang="en" sz="1100"/>
            </a:br>
            <a:r>
              <a:rPr lang="en" sz="1100"/>
              <a:t>The idea that a manager can choose a division for the local portion of its address and then use the division throughout the site is known as </a:t>
            </a:r>
            <a:r>
              <a:rPr b="1" lang="en" sz="1100">
                <a:solidFill>
                  <a:srgbClr val="F3F3F3"/>
                </a:solidFill>
                <a:highlight>
                  <a:srgbClr val="CC0000"/>
                </a:highlight>
              </a:rPr>
              <a:t>fixed-length subnetting</a:t>
            </a:r>
            <a:r>
              <a:rPr lang="en" sz="1100"/>
              <a:t>   </a:t>
            </a:r>
            <a:br>
              <a:rPr lang="en" sz="1100"/>
            </a:br>
            <a:br>
              <a:rPr lang="en" sz="1100"/>
            </a:br>
            <a:r>
              <a:rPr lang="en" sz="1100"/>
              <a:t>As the number of physical networks goes up, the number of hosts that can connect to a network goes down. </a:t>
            </a:r>
            <a:endParaRPr sz="1100"/>
          </a:p>
        </p:txBody>
      </p:sp>
      <p:sp>
        <p:nvSpPr>
          <p:cNvPr id="279" name="Google Shape;279;p28"/>
          <p:cNvSpPr/>
          <p:nvPr/>
        </p:nvSpPr>
        <p:spPr>
          <a:xfrm>
            <a:off x="48572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68384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nvSpPr>
        <p:spPr>
          <a:xfrm>
            <a:off x="4857243" y="1292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82" name="Google Shape;282;p28"/>
          <p:cNvSpPr txBox="1"/>
          <p:nvPr/>
        </p:nvSpPr>
        <p:spPr>
          <a:xfrm>
            <a:off x="6872048" y="1197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283" name="Google Shape;283;p28"/>
          <p:cNvSpPr/>
          <p:nvPr/>
        </p:nvSpPr>
        <p:spPr>
          <a:xfrm>
            <a:off x="7811844" y="1248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txBox="1"/>
          <p:nvPr/>
        </p:nvSpPr>
        <p:spPr>
          <a:xfrm>
            <a:off x="7873300" y="1322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285" name="Google Shape;285;p28"/>
          <p:cNvSpPr txBox="1"/>
          <p:nvPr/>
        </p:nvSpPr>
        <p:spPr>
          <a:xfrm>
            <a:off x="71203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286" name="Google Shape;286;p28"/>
          <p:cNvSpPr txBox="1"/>
          <p:nvPr/>
        </p:nvSpPr>
        <p:spPr>
          <a:xfrm>
            <a:off x="81109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287" name="Google Shape;287;p28"/>
          <p:cNvSpPr/>
          <p:nvPr/>
        </p:nvSpPr>
        <p:spPr>
          <a:xfrm rot="-995777">
            <a:off x="5382412" y="2397148"/>
            <a:ext cx="1646908" cy="319589"/>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nvSpPr>
        <p:spPr>
          <a:xfrm>
            <a:off x="7120300" y="20292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10 bits</a:t>
            </a:r>
            <a:endParaRPr sz="1100">
              <a:highlight>
                <a:srgbClr val="FFFF00"/>
              </a:highlight>
            </a:endParaRPr>
          </a:p>
        </p:txBody>
      </p:sp>
      <p:sp>
        <p:nvSpPr>
          <p:cNvPr id="289" name="Google Shape;289;p28"/>
          <p:cNvSpPr txBox="1"/>
          <p:nvPr/>
        </p:nvSpPr>
        <p:spPr>
          <a:xfrm>
            <a:off x="8110900" y="20292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6 bits</a:t>
            </a:r>
            <a:endParaRPr sz="110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3" name="Shape 293"/>
        <p:cNvGrpSpPr/>
        <p:nvPr/>
      </p:nvGrpSpPr>
      <p:grpSpPr>
        <a:xfrm>
          <a:off x="0" y="0"/>
          <a:ext cx="0" cy="0"/>
          <a:chOff x="0" y="0"/>
          <a:chExt cx="0" cy="0"/>
        </a:xfrm>
      </p:grpSpPr>
      <p:sp>
        <p:nvSpPr>
          <p:cNvPr id="294" name="Google Shape;29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&amp; Variable Length IPv4 Subnets</a:t>
            </a:r>
            <a:endParaRPr/>
          </a:p>
        </p:txBody>
      </p:sp>
      <p:sp>
        <p:nvSpPr>
          <p:cNvPr id="295" name="Google Shape;295;p29"/>
          <p:cNvSpPr txBox="1"/>
          <p:nvPr>
            <p:ph idx="1" type="body"/>
          </p:nvPr>
        </p:nvSpPr>
        <p:spPr>
          <a:xfrm>
            <a:off x="311700" y="1228675"/>
            <a:ext cx="4317900" cy="3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Within the local portion, the use of bits for networks and hosts is flexible. </a:t>
            </a:r>
            <a:br>
              <a:rPr lang="en" sz="1100"/>
            </a:br>
            <a:br>
              <a:rPr lang="en" sz="1100"/>
            </a:br>
            <a:r>
              <a:rPr lang="en" sz="1100"/>
              <a:t>The idea that a manager can choose a division for the local portion of its address and then use the division throughout the site is known as </a:t>
            </a:r>
            <a:r>
              <a:rPr b="1" lang="en" sz="1100">
                <a:solidFill>
                  <a:srgbClr val="F3F3F3"/>
                </a:solidFill>
                <a:highlight>
                  <a:srgbClr val="CC0000"/>
                </a:highlight>
              </a:rPr>
              <a:t>fixed-length subnetting</a:t>
            </a:r>
            <a:r>
              <a:rPr lang="en" sz="1100"/>
              <a:t>   </a:t>
            </a:r>
            <a:br>
              <a:rPr lang="en" sz="1100"/>
            </a:br>
            <a:br>
              <a:rPr lang="en" sz="1100"/>
            </a:br>
            <a:r>
              <a:rPr lang="en" sz="1100"/>
              <a:t>As the number of physical networks goes up, the number of hosts that can connect to a network goes down. </a:t>
            </a:r>
            <a:endParaRPr sz="1100"/>
          </a:p>
          <a:p>
            <a:pPr indent="0" lvl="0" marL="0" rtl="0" algn="l">
              <a:spcBef>
                <a:spcPts val="1600"/>
              </a:spcBef>
              <a:spcAft>
                <a:spcPts val="0"/>
              </a:spcAft>
              <a:buClr>
                <a:schemeClr val="dk1"/>
              </a:buClr>
              <a:buSzPts val="1100"/>
              <a:buFont typeface="Arial"/>
              <a:buNone/>
            </a:pPr>
            <a:r>
              <a:rPr lang="en" sz="1100"/>
              <a:t>With fixed-length subnets the ratio between networks and hosts is consistent across the subnet. With </a:t>
            </a:r>
            <a:r>
              <a:rPr b="1" lang="en" sz="1100">
                <a:solidFill>
                  <a:srgbClr val="F3F3F3"/>
                </a:solidFill>
                <a:highlight>
                  <a:srgbClr val="CC0000"/>
                </a:highlight>
              </a:rPr>
              <a:t>variable-length subnetting</a:t>
            </a:r>
            <a:r>
              <a:rPr lang="en" sz="1100"/>
              <a:t>  a manager can create partitions within subnet. Once defined,  variable-length subnet partitions do not change over time, but they enable a mix of large and small networks within a subnet. </a:t>
            </a:r>
            <a:endParaRPr sz="1100"/>
          </a:p>
          <a:p>
            <a:pPr indent="0" lvl="0" marL="0" rtl="0" algn="l">
              <a:spcBef>
                <a:spcPts val="1600"/>
              </a:spcBef>
              <a:spcAft>
                <a:spcPts val="1600"/>
              </a:spcAft>
              <a:buNone/>
            </a:pPr>
            <a:r>
              <a:t/>
            </a:r>
            <a:endParaRPr sz="1100"/>
          </a:p>
        </p:txBody>
      </p:sp>
      <p:sp>
        <p:nvSpPr>
          <p:cNvPr id="296" name="Google Shape;296;p29"/>
          <p:cNvSpPr/>
          <p:nvPr/>
        </p:nvSpPr>
        <p:spPr>
          <a:xfrm>
            <a:off x="48572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6838444" y="1248425"/>
            <a:ext cx="19902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nvSpPr>
        <p:spPr>
          <a:xfrm>
            <a:off x="4857243" y="1292681"/>
            <a:ext cx="19779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Internet portion</a:t>
            </a:r>
            <a:endParaRPr sz="1100"/>
          </a:p>
        </p:txBody>
      </p:sp>
      <p:sp>
        <p:nvSpPr>
          <p:cNvPr id="299" name="Google Shape;299;p29"/>
          <p:cNvSpPr txBox="1"/>
          <p:nvPr/>
        </p:nvSpPr>
        <p:spPr>
          <a:xfrm>
            <a:off x="6872048" y="1197630"/>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physical network </a:t>
            </a:r>
            <a:endParaRPr sz="1100"/>
          </a:p>
        </p:txBody>
      </p:sp>
      <p:sp>
        <p:nvSpPr>
          <p:cNvPr id="300" name="Google Shape;300;p29"/>
          <p:cNvSpPr/>
          <p:nvPr/>
        </p:nvSpPr>
        <p:spPr>
          <a:xfrm>
            <a:off x="7811844" y="1248425"/>
            <a:ext cx="1016700" cy="42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txBox="1"/>
          <p:nvPr/>
        </p:nvSpPr>
        <p:spPr>
          <a:xfrm>
            <a:off x="7873300" y="1322991"/>
            <a:ext cx="9096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host</a:t>
            </a:r>
            <a:endParaRPr sz="1100"/>
          </a:p>
        </p:txBody>
      </p:sp>
      <p:sp>
        <p:nvSpPr>
          <p:cNvPr id="302" name="Google Shape;302;p29"/>
          <p:cNvSpPr txBox="1"/>
          <p:nvPr/>
        </p:nvSpPr>
        <p:spPr>
          <a:xfrm>
            <a:off x="71203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303" name="Google Shape;303;p29"/>
          <p:cNvSpPr txBox="1"/>
          <p:nvPr/>
        </p:nvSpPr>
        <p:spPr>
          <a:xfrm>
            <a:off x="8110900" y="17244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8 bits</a:t>
            </a:r>
            <a:endParaRPr sz="1100">
              <a:highlight>
                <a:srgbClr val="FFFF00"/>
              </a:highlight>
            </a:endParaRPr>
          </a:p>
        </p:txBody>
      </p:sp>
      <p:sp>
        <p:nvSpPr>
          <p:cNvPr id="304" name="Google Shape;304;p29"/>
          <p:cNvSpPr txBox="1"/>
          <p:nvPr/>
        </p:nvSpPr>
        <p:spPr>
          <a:xfrm>
            <a:off x="7120300" y="20292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10 bits</a:t>
            </a:r>
            <a:endParaRPr sz="1100">
              <a:highlight>
                <a:srgbClr val="FFFF00"/>
              </a:highlight>
            </a:endParaRPr>
          </a:p>
        </p:txBody>
      </p:sp>
      <p:sp>
        <p:nvSpPr>
          <p:cNvPr id="305" name="Google Shape;305;p29"/>
          <p:cNvSpPr txBox="1"/>
          <p:nvPr/>
        </p:nvSpPr>
        <p:spPr>
          <a:xfrm>
            <a:off x="8110900" y="2029275"/>
            <a:ext cx="6615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6 bits</a:t>
            </a:r>
            <a:endParaRPr sz="1100">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9" name="Shape 309"/>
        <p:cNvGrpSpPr/>
        <p:nvPr/>
      </p:nvGrpSpPr>
      <p:grpSpPr>
        <a:xfrm>
          <a:off x="0" y="0"/>
          <a:ext cx="0" cy="0"/>
          <a:chOff x="0" y="0"/>
          <a:chExt cx="0" cy="0"/>
        </a:xfrm>
      </p:grpSpPr>
      <p:sp>
        <p:nvSpPr>
          <p:cNvPr id="310" name="Google Shape;31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 Mask Representation &amp; Slash Notation</a:t>
            </a:r>
            <a:endParaRPr/>
          </a:p>
        </p:txBody>
      </p:sp>
      <p:sp>
        <p:nvSpPr>
          <p:cNvPr id="311" name="Google Shape;311;p30"/>
          <p:cNvSpPr txBox="1"/>
          <p:nvPr>
            <p:ph idx="1" type="body"/>
          </p:nvPr>
        </p:nvSpPr>
        <p:spPr>
          <a:xfrm>
            <a:off x="311700" y="1152475"/>
            <a:ext cx="476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Specifying subnet masks in binary is awkward. So most systems allow alternative representations. </a:t>
            </a:r>
            <a:br>
              <a:rPr lang="en" sz="1100"/>
            </a:br>
            <a:br>
              <a:rPr lang="en" sz="1100"/>
            </a:br>
            <a:r>
              <a:rPr lang="en" sz="1100">
                <a:highlight>
                  <a:srgbClr val="FFFF00"/>
                </a:highlight>
              </a:rPr>
              <a:t>Dotted decimal representation is common and easier to use, as long as the subnet boundaries align with the octet boundaries. </a:t>
            </a:r>
            <a:br>
              <a:rPr lang="en" sz="1100"/>
            </a:br>
            <a:br>
              <a:rPr lang="en" sz="1100"/>
            </a:br>
            <a:r>
              <a:rPr lang="en" sz="1100"/>
              <a:t>To make it easier to understand and represent address masks, the IETF developed syntactic form that is informally known as </a:t>
            </a:r>
            <a:r>
              <a:rPr b="1" lang="en" sz="1100">
                <a:solidFill>
                  <a:srgbClr val="F3F3F3"/>
                </a:solidFill>
                <a:highlight>
                  <a:srgbClr val="CC0000"/>
                </a:highlight>
              </a:rPr>
              <a:t>Slash notation. </a:t>
            </a:r>
            <a:r>
              <a:rPr lang="en" sz="1100"/>
              <a:t>  </a:t>
            </a:r>
            <a:br>
              <a:rPr lang="en" sz="1100"/>
            </a:br>
            <a:br>
              <a:rPr lang="en" sz="1100"/>
            </a:br>
            <a:br>
              <a:rPr lang="en" sz="1100"/>
            </a:br>
            <a:r>
              <a:rPr lang="en" sz="1100"/>
              <a:t>For example, </a:t>
            </a:r>
            <a:br>
              <a:rPr lang="en" sz="1100"/>
            </a:br>
            <a:r>
              <a:rPr lang="en" sz="1100"/>
              <a:t>                 Dotted decimal: </a:t>
            </a:r>
            <a:r>
              <a:rPr b="1" lang="en" sz="1100"/>
              <a:t>255.255.255.0 </a:t>
            </a:r>
            <a:br>
              <a:rPr b="1" lang="en" sz="1100"/>
            </a:br>
            <a:r>
              <a:rPr b="1" lang="en" sz="1100"/>
              <a:t>     </a:t>
            </a:r>
            <a:r>
              <a:rPr lang="en" sz="1100"/>
              <a:t>            Slash notation: </a:t>
            </a:r>
            <a:r>
              <a:rPr b="1" lang="en" sz="1100"/>
              <a:t>/24</a:t>
            </a:r>
            <a:r>
              <a:rPr lang="en" sz="1100"/>
              <a:t> </a:t>
            </a:r>
            <a:br>
              <a:rPr lang="en" sz="1100"/>
            </a:br>
            <a:br>
              <a:rPr lang="en" sz="1100"/>
            </a:br>
            <a:r>
              <a:rPr lang="en" sz="1100"/>
              <a:t>  </a:t>
            </a:r>
            <a:endParaRPr sz="1100"/>
          </a:p>
        </p:txBody>
      </p:sp>
      <p:pic>
        <p:nvPicPr>
          <p:cNvPr id="312" name="Google Shape;312;p30"/>
          <p:cNvPicPr preferRelativeResize="0"/>
          <p:nvPr/>
        </p:nvPicPr>
        <p:blipFill>
          <a:blip r:embed="rId3">
            <a:alphaModFix/>
          </a:blip>
          <a:stretch>
            <a:fillRect/>
          </a:stretch>
        </p:blipFill>
        <p:spPr>
          <a:xfrm>
            <a:off x="5424275" y="1103322"/>
            <a:ext cx="3220174" cy="3634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6" name="Shape 316"/>
        <p:cNvGrpSpPr/>
        <p:nvPr/>
      </p:nvGrpSpPr>
      <p:grpSpPr>
        <a:xfrm>
          <a:off x="0" y="0"/>
          <a:ext cx="0" cy="0"/>
          <a:chOff x="0" y="0"/>
          <a:chExt cx="0" cy="0"/>
        </a:xfrm>
      </p:grpSpPr>
      <p:sp>
        <p:nvSpPr>
          <p:cNvPr id="317" name="Google Shape;31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Subnet Mask Representation &amp; Slash Notation</a:t>
            </a:r>
            <a:endParaRPr/>
          </a:p>
        </p:txBody>
      </p:sp>
      <p:sp>
        <p:nvSpPr>
          <p:cNvPr id="318" name="Google Shape;318;p31"/>
          <p:cNvSpPr txBox="1"/>
          <p:nvPr>
            <p:ph idx="1" type="body"/>
          </p:nvPr>
        </p:nvSpPr>
        <p:spPr>
          <a:xfrm>
            <a:off x="311700" y="1152475"/>
            <a:ext cx="476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Specifying subnet masks in binary is awkward. So most systems allow alternative representations. </a:t>
            </a:r>
            <a:br>
              <a:rPr lang="en" sz="1100"/>
            </a:br>
            <a:br>
              <a:rPr lang="en" sz="1100"/>
            </a:br>
            <a:r>
              <a:rPr lang="en" sz="1100">
                <a:highlight>
                  <a:srgbClr val="FFFF00"/>
                </a:highlight>
              </a:rPr>
              <a:t>Dotted decimal representation is common and easier to use, as long as the subnet boundaries align with the octet boundaries. </a:t>
            </a:r>
            <a:br>
              <a:rPr lang="en" sz="1100"/>
            </a:br>
            <a:br>
              <a:rPr lang="en" sz="1100"/>
            </a:br>
            <a:r>
              <a:rPr lang="en" sz="1100"/>
              <a:t>To make it easier to understand and represent address masks, the IETF developed syntactic form that is informally known as </a:t>
            </a:r>
            <a:r>
              <a:rPr b="1" lang="en" sz="1100">
                <a:solidFill>
                  <a:srgbClr val="F3F3F3"/>
                </a:solidFill>
                <a:highlight>
                  <a:srgbClr val="CC0000"/>
                </a:highlight>
              </a:rPr>
              <a:t>Slash notation. </a:t>
            </a:r>
            <a:r>
              <a:rPr lang="en" sz="1100"/>
              <a:t>  </a:t>
            </a:r>
            <a:br>
              <a:rPr lang="en" sz="1100"/>
            </a:br>
            <a:br>
              <a:rPr lang="en" sz="1100"/>
            </a:br>
            <a:br>
              <a:rPr lang="en" sz="1100"/>
            </a:br>
            <a:r>
              <a:rPr lang="en" sz="1100"/>
              <a:t>For example, </a:t>
            </a:r>
            <a:br>
              <a:rPr lang="en" sz="1100"/>
            </a:br>
            <a:r>
              <a:rPr lang="en" sz="1100"/>
              <a:t>                 Dotted decimal: </a:t>
            </a:r>
            <a:r>
              <a:rPr b="1" lang="en" sz="1100"/>
              <a:t>255.255.255.0 </a:t>
            </a:r>
            <a:br>
              <a:rPr b="1" lang="en" sz="1100"/>
            </a:br>
            <a:r>
              <a:rPr b="1" lang="en" sz="1100"/>
              <a:t>     </a:t>
            </a:r>
            <a:r>
              <a:rPr lang="en" sz="1100"/>
              <a:t>            Slash notation: </a:t>
            </a:r>
            <a:r>
              <a:rPr b="1" lang="en" sz="1100"/>
              <a:t>/24</a:t>
            </a:r>
            <a:r>
              <a:rPr lang="en" sz="1100"/>
              <a:t> </a:t>
            </a:r>
            <a:br>
              <a:rPr lang="en" sz="1100"/>
            </a:br>
            <a:br>
              <a:rPr lang="en" sz="1100"/>
            </a:br>
            <a:r>
              <a:rPr lang="en" sz="1100"/>
              <a:t>  </a:t>
            </a:r>
            <a:endParaRPr sz="1100"/>
          </a:p>
        </p:txBody>
      </p:sp>
      <p:pic>
        <p:nvPicPr>
          <p:cNvPr id="319" name="Google Shape;319;p31"/>
          <p:cNvPicPr preferRelativeResize="0"/>
          <p:nvPr/>
        </p:nvPicPr>
        <p:blipFill>
          <a:blip r:embed="rId3">
            <a:alphaModFix/>
          </a:blip>
          <a:stretch>
            <a:fillRect/>
          </a:stretch>
        </p:blipFill>
        <p:spPr>
          <a:xfrm>
            <a:off x="5424275" y="1103322"/>
            <a:ext cx="3220174" cy="3634074"/>
          </a:xfrm>
          <a:prstGeom prst="rect">
            <a:avLst/>
          </a:prstGeom>
          <a:noFill/>
          <a:ln>
            <a:noFill/>
          </a:ln>
        </p:spPr>
      </p:pic>
      <p:pic>
        <p:nvPicPr>
          <p:cNvPr id="320" name="Google Shape;320;p31"/>
          <p:cNvPicPr preferRelativeResize="0"/>
          <p:nvPr/>
        </p:nvPicPr>
        <p:blipFill rotWithShape="1">
          <a:blip r:embed="rId4">
            <a:alphaModFix/>
          </a:blip>
          <a:srcRect b="0" l="37911" r="30537" t="0"/>
          <a:stretch/>
        </p:blipFill>
        <p:spPr>
          <a:xfrm>
            <a:off x="6645075" y="1100856"/>
            <a:ext cx="1015999" cy="3634074"/>
          </a:xfrm>
          <a:prstGeom prst="rect">
            <a:avLst/>
          </a:prstGeom>
          <a:noFill/>
          <a:ln>
            <a:noFill/>
          </a:ln>
        </p:spPr>
      </p:pic>
      <p:sp>
        <p:nvSpPr>
          <p:cNvPr id="321" name="Google Shape;321;p31"/>
          <p:cNvSpPr/>
          <p:nvPr/>
        </p:nvSpPr>
        <p:spPr>
          <a:xfrm rot="301673">
            <a:off x="3009899" y="3800700"/>
            <a:ext cx="3214268" cy="149982"/>
          </a:xfrm>
          <a:prstGeom prst="rightArrow">
            <a:avLst>
              <a:gd fmla="val 14814"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Internet Addressing (IPv4) </a:t>
            </a:r>
            <a:endParaRPr/>
          </a:p>
        </p:txBody>
      </p:sp>
      <p:sp>
        <p:nvSpPr>
          <p:cNvPr id="60" name="Google Shape;60;p14"/>
          <p:cNvSpPr txBox="1"/>
          <p:nvPr>
            <p:ph idx="1" type="body"/>
          </p:nvPr>
        </p:nvSpPr>
        <p:spPr>
          <a:xfrm>
            <a:off x="311700" y="1152475"/>
            <a:ext cx="560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Universal Host Identifiers </a:t>
            </a:r>
            <a:br>
              <a:rPr lang="en" sz="1400"/>
            </a:br>
            <a:r>
              <a:rPr lang="en" sz="1400"/>
              <a:t>Original IPv4 Classful Addressing Scheme</a:t>
            </a:r>
            <a:br>
              <a:rPr lang="en" sz="1400"/>
            </a:br>
            <a:r>
              <a:rPr lang="en" sz="1400"/>
              <a:t>Dotted Decimal Notation Used with IPv4</a:t>
            </a:r>
            <a:br>
              <a:rPr lang="en" sz="1400"/>
            </a:br>
            <a:r>
              <a:rPr lang="en" sz="1400"/>
              <a:t>IPv4 Subnet Addressing </a:t>
            </a:r>
            <a:br>
              <a:rPr lang="en" sz="1400"/>
            </a:br>
            <a:r>
              <a:rPr lang="en" sz="1400"/>
              <a:t>Fixed &amp; Variable Length IPv4 Subnets</a:t>
            </a:r>
            <a:br>
              <a:rPr lang="en" sz="1400"/>
            </a:br>
            <a:r>
              <a:rPr lang="en" sz="1400"/>
              <a:t>IPv4 Subnet Mask Representation &amp; Slash Notation</a:t>
            </a:r>
            <a:br>
              <a:rPr lang="en" sz="1400"/>
            </a:br>
            <a:r>
              <a:rPr lang="en" sz="1400"/>
              <a:t>The Current Classless IPv4 Addressing Scheme</a:t>
            </a:r>
            <a:br>
              <a:rPr lang="en" sz="1400"/>
            </a:br>
            <a:r>
              <a:rPr lang="en" sz="1400"/>
              <a:t>IPv4 Address Blocks and CIDR Slash Notation</a:t>
            </a:r>
            <a:br>
              <a:rPr lang="en" sz="1400"/>
            </a:br>
            <a:r>
              <a:rPr lang="en" sz="1400"/>
              <a:t>IPv4 CIDR Blocks Reserved for Private Networks </a:t>
            </a:r>
            <a:endParaRPr sz="1400"/>
          </a:p>
          <a:p>
            <a:pPr indent="0" lvl="0" marL="0" rtl="0" algn="l">
              <a:spcBef>
                <a:spcPts val="1600"/>
              </a:spcBef>
              <a:spcAft>
                <a:spcPts val="1600"/>
              </a:spcAft>
              <a:buNone/>
            </a:pPr>
            <a:r>
              <a:rPr lang="en" sz="1100"/>
              <a:t>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5" name="Shape 325"/>
        <p:cNvGrpSpPr/>
        <p:nvPr/>
      </p:nvGrpSpPr>
      <p:grpSpPr>
        <a:xfrm>
          <a:off x="0" y="0"/>
          <a:ext cx="0" cy="0"/>
          <a:chOff x="0" y="0"/>
          <a:chExt cx="0" cy="0"/>
        </a:xfrm>
      </p:grpSpPr>
      <p:sp>
        <p:nvSpPr>
          <p:cNvPr id="326" name="Google Shape;32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Classless IPv4 Addressing Scheme</a:t>
            </a:r>
            <a:endParaRPr/>
          </a:p>
        </p:txBody>
      </p:sp>
      <p:sp>
        <p:nvSpPr>
          <p:cNvPr id="327" name="Google Shape;327;p32"/>
          <p:cNvSpPr txBox="1"/>
          <p:nvPr>
            <p:ph idx="1" type="body"/>
          </p:nvPr>
        </p:nvSpPr>
        <p:spPr>
          <a:xfrm>
            <a:off x="311700" y="1152475"/>
            <a:ext cx="839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When subnetting was first developed as a way of accommodating growth, it was understood that additional measures would need to be taken to sustain internet growth. While IPv6 would eventually address such issues, by 1993 a temporary measure known as classless addressing was embraced. </a:t>
            </a:r>
            <a:br>
              <a:rPr lang="en" sz="1100"/>
            </a:br>
            <a:br>
              <a:rPr lang="en" sz="1100"/>
            </a:br>
            <a:r>
              <a:rPr b="1" lang="en" sz="1100">
                <a:solidFill>
                  <a:srgbClr val="F3F3F3"/>
                </a:solidFill>
                <a:highlight>
                  <a:srgbClr val="CC0000"/>
                </a:highlight>
              </a:rPr>
              <a:t>Classless addressing </a:t>
            </a:r>
            <a:r>
              <a:rPr lang="en" sz="1100">
                <a:solidFill>
                  <a:srgbClr val="F3F3F3"/>
                </a:solidFill>
                <a:highlight>
                  <a:srgbClr val="CC0000"/>
                </a:highlight>
              </a:rPr>
              <a:t>does away with the class A, B, and C addresses.</a:t>
            </a:r>
            <a:r>
              <a:rPr lang="en" sz="1100"/>
              <a:t> In place of the three classes, the new scheme extends the ideas used in subnetting. </a:t>
            </a:r>
            <a:br>
              <a:rPr lang="en" sz="1100"/>
            </a:br>
            <a:br>
              <a:rPr lang="en" sz="1100"/>
            </a:br>
            <a:r>
              <a:rPr lang="en" sz="1100"/>
              <a:t>The technology became known as </a:t>
            </a:r>
            <a:r>
              <a:rPr b="1" lang="en" sz="1100">
                <a:highlight>
                  <a:srgbClr val="FFFF00"/>
                </a:highlight>
              </a:rPr>
              <a:t>Classless Inter-Domain Routing (CIDR).</a:t>
            </a:r>
            <a:endParaRPr b="1" sz="1100">
              <a:highlight>
                <a:srgbClr val="FFFF00"/>
              </a:highlight>
            </a:endParaRPr>
          </a:p>
          <a:p>
            <a:pPr indent="-298450" lvl="0" marL="457200" rtl="0" algn="l">
              <a:spcBef>
                <a:spcPts val="1600"/>
              </a:spcBef>
              <a:spcAft>
                <a:spcPts val="0"/>
              </a:spcAft>
              <a:buSzPts val="1100"/>
              <a:buChar char="-"/>
            </a:pPr>
            <a:r>
              <a:rPr lang="en" sz="1100"/>
              <a:t>Class A, B, and C, did not divide network addresses into equal size classes. While there were fewer than seventeen thousand B class numbers created, there were more than two million C class network numbers created.  </a:t>
            </a:r>
            <a:endParaRPr sz="1100"/>
          </a:p>
          <a:p>
            <a:pPr indent="-298450" lvl="0" marL="457200" rtl="0" algn="l">
              <a:spcBef>
                <a:spcPts val="0"/>
              </a:spcBef>
              <a:spcAft>
                <a:spcPts val="0"/>
              </a:spcAft>
              <a:buSzPts val="1100"/>
              <a:buChar char="-"/>
            </a:pPr>
            <a:r>
              <a:rPr lang="en" sz="1100"/>
              <a:t>Because C prefixes only suffice for small networks and are not amenable to subnetting, demand for C prefixes was lower</a:t>
            </a:r>
            <a:endParaRPr sz="1100"/>
          </a:p>
          <a:p>
            <a:pPr indent="-298450" lvl="0" marL="457200" rtl="0" algn="l">
              <a:spcBef>
                <a:spcPts val="0"/>
              </a:spcBef>
              <a:spcAft>
                <a:spcPts val="0"/>
              </a:spcAft>
              <a:buSzPts val="1100"/>
              <a:buChar char="-"/>
            </a:pPr>
            <a:r>
              <a:rPr lang="en" sz="1100"/>
              <a:t>Demand for class B prefixes address would exhaust supply </a:t>
            </a:r>
            <a:endParaRPr sz="1100"/>
          </a:p>
          <a:p>
            <a:pPr indent="0" lvl="0" marL="0" rtl="0" algn="l">
              <a:spcBef>
                <a:spcPts val="1600"/>
              </a:spcBef>
              <a:spcAft>
                <a:spcPts val="0"/>
              </a:spcAft>
              <a:buNone/>
            </a:pPr>
            <a:r>
              <a:rPr lang="en" sz="1100"/>
              <a:t>So one of the first uses of classless addressing was known as </a:t>
            </a:r>
            <a:r>
              <a:rPr b="1" lang="en" sz="1100">
                <a:highlight>
                  <a:srgbClr val="FFFF00"/>
                </a:highlight>
              </a:rPr>
              <a:t>supernetting</a:t>
            </a:r>
            <a:r>
              <a:rPr lang="en" sz="1100"/>
              <a:t>, and would enable an organization to receive a contiguous </a:t>
            </a:r>
            <a:r>
              <a:rPr lang="en" sz="1100">
                <a:highlight>
                  <a:srgbClr val="FFFF00"/>
                </a:highlight>
              </a:rPr>
              <a:t>set of class C addresses instead of a class B address. </a:t>
            </a:r>
            <a:endParaRPr sz="1100">
              <a:highlight>
                <a:srgbClr val="FFFF00"/>
              </a:highlight>
            </a:endParaRPr>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b="1" sz="1100"/>
          </a:p>
          <a:p>
            <a:pPr indent="0" lvl="0" marL="0" rtl="0" algn="l">
              <a:spcBef>
                <a:spcPts val="1600"/>
              </a:spcBef>
              <a:spcAft>
                <a:spcPts val="1600"/>
              </a:spcAft>
              <a:buNone/>
            </a:pPr>
            <a:r>
              <a:rPr b="1" lang="en" sz="1100"/>
              <a:t> </a:t>
            </a:r>
            <a:br>
              <a:rPr lang="en" sz="1100"/>
            </a:br>
            <a:br>
              <a:rPr lang="en" sz="1100"/>
            </a:br>
            <a:br>
              <a:rPr lang="en" sz="1100"/>
            </a:br>
            <a:r>
              <a:rPr lang="en" sz="1100"/>
              <a:t>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1" name="Shape 331"/>
        <p:cNvGrpSpPr/>
        <p:nvPr/>
      </p:nvGrpSpPr>
      <p:grpSpPr>
        <a:xfrm>
          <a:off x="0" y="0"/>
          <a:ext cx="0" cy="0"/>
          <a:chOff x="0" y="0"/>
          <a:chExt cx="0" cy="0"/>
        </a:xfrm>
      </p:grpSpPr>
      <p:sp>
        <p:nvSpPr>
          <p:cNvPr id="332" name="Google Shape;33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Blocks and CIDR Slash Notation</a:t>
            </a:r>
            <a:endParaRPr/>
          </a:p>
        </p:txBody>
      </p:sp>
      <p:sp>
        <p:nvSpPr>
          <p:cNvPr id="333" name="Google Shape;333;p33"/>
          <p:cNvSpPr txBox="1"/>
          <p:nvPr>
            <p:ph idx="1" type="body"/>
          </p:nvPr>
        </p:nvSpPr>
        <p:spPr>
          <a:xfrm>
            <a:off x="311700" y="1914475"/>
            <a:ext cx="8406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Lowest      128.211.168.0             10000000   11010011   10101000   00000000</a:t>
            </a:r>
            <a:br>
              <a:rPr b="1" lang="en" sz="1500"/>
            </a:br>
            <a:r>
              <a:rPr b="1" lang="en" sz="1500"/>
              <a:t>Highest     128.211.175.255         10000000   11010011   10101111    11111111</a:t>
            </a:r>
            <a:endParaRPr b="1" sz="1500"/>
          </a:p>
        </p:txBody>
      </p:sp>
      <p:sp>
        <p:nvSpPr>
          <p:cNvPr id="334" name="Google Shape;334;p33"/>
          <p:cNvSpPr/>
          <p:nvPr/>
        </p:nvSpPr>
        <p:spPr>
          <a:xfrm>
            <a:off x="327850" y="1837550"/>
            <a:ext cx="6816900" cy="32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txBox="1"/>
          <p:nvPr>
            <p:ph idx="1" type="body"/>
          </p:nvPr>
        </p:nvSpPr>
        <p:spPr>
          <a:xfrm>
            <a:off x="1409400" y="1457275"/>
            <a:ext cx="7308600" cy="6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Dotted decimal            32-bit Binary Equivalent </a:t>
            </a:r>
            <a:endParaRPr b="1" sz="1500"/>
          </a:p>
        </p:txBody>
      </p:sp>
      <p:sp>
        <p:nvSpPr>
          <p:cNvPr id="336" name="Google Shape;336;p33"/>
          <p:cNvSpPr txBox="1"/>
          <p:nvPr>
            <p:ph idx="1" type="body"/>
          </p:nvPr>
        </p:nvSpPr>
        <p:spPr>
          <a:xfrm>
            <a:off x="1343850" y="3362275"/>
            <a:ext cx="7374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128.211.168.0/21</a:t>
            </a:r>
            <a:endParaRPr b="1" sz="1500"/>
          </a:p>
        </p:txBody>
      </p:sp>
      <p:sp>
        <p:nvSpPr>
          <p:cNvPr id="337" name="Google Shape;337;p33"/>
          <p:cNvSpPr/>
          <p:nvPr/>
        </p:nvSpPr>
        <p:spPr>
          <a:xfrm>
            <a:off x="404050" y="3285350"/>
            <a:ext cx="6816900" cy="32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txBox="1"/>
          <p:nvPr>
            <p:ph idx="1" type="body"/>
          </p:nvPr>
        </p:nvSpPr>
        <p:spPr>
          <a:xfrm>
            <a:off x="1343850" y="2905075"/>
            <a:ext cx="7450200" cy="6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Slash Notation or CIDR Notation</a:t>
            </a:r>
            <a:endParaRPr b="1" sz="1500"/>
          </a:p>
        </p:txBody>
      </p:sp>
      <p:sp>
        <p:nvSpPr>
          <p:cNvPr id="339" name="Google Shape;339;p33"/>
          <p:cNvSpPr txBox="1"/>
          <p:nvPr/>
        </p:nvSpPr>
        <p:spPr>
          <a:xfrm>
            <a:off x="3079425" y="3375999"/>
            <a:ext cx="536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highlight>
                  <a:srgbClr val="FFFF00"/>
                </a:highlight>
              </a:rPr>
              <a:t>the /21 defines a network with 2046 hosts.  </a:t>
            </a:r>
            <a:endParaRPr sz="1300">
              <a:solidFill>
                <a:schemeClr val="dk2"/>
              </a:solidFill>
              <a:highlight>
                <a:srgbClr val="FF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3" name="Shape 343"/>
        <p:cNvGrpSpPr/>
        <p:nvPr/>
      </p:nvGrpSpPr>
      <p:grpSpPr>
        <a:xfrm>
          <a:off x="0" y="0"/>
          <a:ext cx="0" cy="0"/>
          <a:chOff x="0" y="0"/>
          <a:chExt cx="0" cy="0"/>
        </a:xfrm>
      </p:grpSpPr>
      <p:sp>
        <p:nvSpPr>
          <p:cNvPr id="344" name="Google Shape;34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Classless IPv4 Addressing </a:t>
            </a:r>
            <a:endParaRPr/>
          </a:p>
        </p:txBody>
      </p:sp>
      <p:sp>
        <p:nvSpPr>
          <p:cNvPr id="345" name="Google Shape;345;p34"/>
          <p:cNvSpPr txBox="1"/>
          <p:nvPr>
            <p:ph idx="1" type="body"/>
          </p:nvPr>
        </p:nvSpPr>
        <p:spPr>
          <a:xfrm>
            <a:off x="311700" y="1198600"/>
            <a:ext cx="83244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highlight>
                  <a:srgbClr val="FFFF00"/>
                </a:highlight>
              </a:rPr>
              <a:t>Classless addressing enables greater flexibility in allocating various sized blocks of addresses. </a:t>
            </a:r>
            <a:br>
              <a:rPr lang="en" sz="1300"/>
            </a:br>
            <a:br>
              <a:rPr lang="en" sz="1300"/>
            </a:br>
            <a:r>
              <a:rPr lang="en" sz="1300"/>
              <a:t>With CIDR an ISP can partition addresses into contiguous subblocks, and assign customers address blocks that are an appropriate size to their needs.   </a:t>
            </a:r>
            <a:br>
              <a:rPr lang="en" sz="1300"/>
            </a:br>
            <a:br>
              <a:rPr lang="en" sz="1300"/>
            </a:br>
            <a:endParaRPr sz="1300"/>
          </a:p>
        </p:txBody>
      </p:sp>
      <p:sp>
        <p:nvSpPr>
          <p:cNvPr id="346" name="Google Shape;346;p34"/>
          <p:cNvSpPr txBox="1"/>
          <p:nvPr>
            <p:ph idx="1" type="body"/>
          </p:nvPr>
        </p:nvSpPr>
        <p:spPr>
          <a:xfrm>
            <a:off x="311700" y="3019556"/>
            <a:ext cx="6742800" cy="5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Lowest      128.211.176.212             10000000   11010011   10110000   11010100</a:t>
            </a:r>
            <a:br>
              <a:rPr b="1" lang="en" sz="1100"/>
            </a:br>
            <a:r>
              <a:rPr b="1" lang="en" sz="1100"/>
              <a:t>Highest     128.211.176.215             10000000   11010011   10110000   11010111</a:t>
            </a:r>
            <a:endParaRPr b="1" sz="1100"/>
          </a:p>
        </p:txBody>
      </p:sp>
      <p:sp>
        <p:nvSpPr>
          <p:cNvPr id="347" name="Google Shape;347;p34"/>
          <p:cNvSpPr/>
          <p:nvPr/>
        </p:nvSpPr>
        <p:spPr>
          <a:xfrm>
            <a:off x="324654" y="2957853"/>
            <a:ext cx="5468100" cy="2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48" name="Google Shape;348;p34"/>
          <p:cNvSpPr txBox="1"/>
          <p:nvPr>
            <p:ph idx="1" type="body"/>
          </p:nvPr>
        </p:nvSpPr>
        <p:spPr>
          <a:xfrm>
            <a:off x="1192193" y="2652825"/>
            <a:ext cx="5862600" cy="2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Dotted decimal            32-bit Binary Equivalent </a:t>
            </a:r>
            <a:endParaRPr b="1" sz="1100"/>
          </a:p>
        </p:txBody>
      </p:sp>
      <p:sp>
        <p:nvSpPr>
          <p:cNvPr id="349" name="Google Shape;349;p34"/>
          <p:cNvSpPr txBox="1"/>
          <p:nvPr>
            <p:ph idx="1" type="body"/>
          </p:nvPr>
        </p:nvSpPr>
        <p:spPr>
          <a:xfrm>
            <a:off x="1139613" y="4105481"/>
            <a:ext cx="3036300" cy="5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128.211.176.212/30</a:t>
            </a:r>
            <a:endParaRPr b="1" sz="1100"/>
          </a:p>
        </p:txBody>
      </p:sp>
      <p:sp>
        <p:nvSpPr>
          <p:cNvPr id="350" name="Google Shape;350;p34"/>
          <p:cNvSpPr/>
          <p:nvPr/>
        </p:nvSpPr>
        <p:spPr>
          <a:xfrm>
            <a:off x="385776" y="4043777"/>
            <a:ext cx="5468100" cy="2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51" name="Google Shape;351;p34"/>
          <p:cNvSpPr txBox="1"/>
          <p:nvPr>
            <p:ph idx="1" type="body"/>
          </p:nvPr>
        </p:nvSpPr>
        <p:spPr>
          <a:xfrm>
            <a:off x="1139613" y="3738749"/>
            <a:ext cx="2537100" cy="23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Slash Notation or CIDR Notation</a:t>
            </a:r>
            <a:endParaRPr b="1" sz="1100"/>
          </a:p>
        </p:txBody>
      </p:sp>
      <p:sp>
        <p:nvSpPr>
          <p:cNvPr id="352" name="Google Shape;352;p34"/>
          <p:cNvSpPr txBox="1"/>
          <p:nvPr>
            <p:ph idx="1" type="body"/>
          </p:nvPr>
        </p:nvSpPr>
        <p:spPr>
          <a:xfrm>
            <a:off x="2739832" y="4105475"/>
            <a:ext cx="4883400" cy="5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highlight>
                  <a:srgbClr val="FFFF00"/>
                </a:highlight>
              </a:rPr>
              <a:t>The /30 defines a network with two hosts </a:t>
            </a:r>
            <a:endParaRPr sz="1100">
              <a:highlight>
                <a:srgbClr val="FFFF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6" name="Shape 356"/>
        <p:cNvGrpSpPr/>
        <p:nvPr/>
      </p:nvGrpSpPr>
      <p:grpSpPr>
        <a:xfrm>
          <a:off x="0" y="0"/>
          <a:ext cx="0" cy="0"/>
          <a:chOff x="0" y="0"/>
          <a:chExt cx="0" cy="0"/>
        </a:xfrm>
      </p:grpSpPr>
      <p:sp>
        <p:nvSpPr>
          <p:cNvPr id="357" name="Google Shape;35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CIDR Blocks Reserved for Private Networks</a:t>
            </a:r>
            <a:endParaRPr/>
          </a:p>
        </p:txBody>
      </p:sp>
      <p:sp>
        <p:nvSpPr>
          <p:cNvPr id="358" name="Google Shape;358;p35"/>
          <p:cNvSpPr txBox="1"/>
          <p:nvPr>
            <p:ph idx="1" type="body"/>
          </p:nvPr>
        </p:nvSpPr>
        <p:spPr>
          <a:xfrm>
            <a:off x="311700" y="1152475"/>
            <a:ext cx="8463600" cy="21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 the context of a private intranet, that does not connect with the larger internet, arbitrary addresses could be used. To avoid conflict between private and public addresses, the IETF reserved several </a:t>
            </a:r>
            <a:r>
              <a:rPr lang="en" sz="1400">
                <a:highlight>
                  <a:srgbClr val="FFFF00"/>
                </a:highlight>
              </a:rPr>
              <a:t>address prefixes for private intranets.</a:t>
            </a:r>
            <a:r>
              <a:rPr lang="en" sz="1400"/>
              <a:t>  </a:t>
            </a:r>
            <a:br>
              <a:rPr lang="en" sz="1400"/>
            </a:br>
            <a:br>
              <a:rPr lang="en" sz="1400"/>
            </a:br>
            <a:r>
              <a:rPr b="1" lang="en" sz="1400">
                <a:solidFill>
                  <a:srgbClr val="F3F3F3"/>
                </a:solidFill>
                <a:highlight>
                  <a:srgbClr val="CC0000"/>
                </a:highlight>
              </a:rPr>
              <a:t>Private addresses</a:t>
            </a:r>
            <a:r>
              <a:rPr lang="en" sz="1400">
                <a:solidFill>
                  <a:srgbClr val="F3F3F3"/>
                </a:solidFill>
                <a:highlight>
                  <a:srgbClr val="CC0000"/>
                </a:highlight>
              </a:rPr>
              <a:t> or </a:t>
            </a:r>
            <a:r>
              <a:rPr b="1" lang="en" sz="1400">
                <a:solidFill>
                  <a:srgbClr val="F3F3F3"/>
                </a:solidFill>
                <a:highlight>
                  <a:srgbClr val="CC0000"/>
                </a:highlight>
              </a:rPr>
              <a:t>non-routable address</a:t>
            </a:r>
            <a:br>
              <a:rPr lang="en" sz="1400"/>
            </a:br>
            <a:br>
              <a:rPr lang="en" sz="1400"/>
            </a:br>
            <a:r>
              <a:rPr lang="en" sz="1400"/>
              <a:t>If packets containing one of the private addresses is forwarded to the global internet, </a:t>
            </a:r>
            <a:br>
              <a:rPr lang="en" sz="1400"/>
            </a:br>
            <a:r>
              <a:rPr lang="en" sz="1400"/>
              <a:t>a router will detect the problem and discard the packet. </a:t>
            </a:r>
            <a:r>
              <a:rPr lang="en" sz="1100"/>
              <a:t>  </a:t>
            </a:r>
            <a:endParaRPr sz="1100"/>
          </a:p>
        </p:txBody>
      </p:sp>
      <p:sp>
        <p:nvSpPr>
          <p:cNvPr id="359" name="Google Shape;359;p35"/>
          <p:cNvSpPr txBox="1"/>
          <p:nvPr>
            <p:ph idx="1" type="body"/>
          </p:nvPr>
        </p:nvSpPr>
        <p:spPr>
          <a:xfrm>
            <a:off x="311700" y="3781546"/>
            <a:ext cx="6742800" cy="8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10.0.0.0/8                   10.0.0.0                          10.255.255.255 </a:t>
            </a:r>
            <a:br>
              <a:rPr lang="en" sz="1100"/>
            </a:br>
            <a:r>
              <a:rPr lang="en" sz="1100"/>
              <a:t>172.16.0.0/12             172.16.0.0                      172.31.255.255</a:t>
            </a:r>
            <a:br>
              <a:rPr lang="en" sz="1100"/>
            </a:br>
            <a:r>
              <a:rPr lang="en" sz="1100"/>
              <a:t>192.168.0.0/16           192.168.0.0                    192.168.255.255</a:t>
            </a:r>
            <a:br>
              <a:rPr lang="en" sz="1100"/>
            </a:br>
            <a:r>
              <a:rPr lang="en" sz="1100"/>
              <a:t>169.254.0.0/16           169.254.0.0                    169.254.255.255</a:t>
            </a:r>
            <a:endParaRPr sz="1100"/>
          </a:p>
        </p:txBody>
      </p:sp>
      <p:sp>
        <p:nvSpPr>
          <p:cNvPr id="360" name="Google Shape;360;p35"/>
          <p:cNvSpPr/>
          <p:nvPr/>
        </p:nvSpPr>
        <p:spPr>
          <a:xfrm>
            <a:off x="324654" y="3719853"/>
            <a:ext cx="5468100" cy="2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61" name="Google Shape;361;p35"/>
          <p:cNvSpPr txBox="1"/>
          <p:nvPr>
            <p:ph idx="1" type="body"/>
          </p:nvPr>
        </p:nvSpPr>
        <p:spPr>
          <a:xfrm>
            <a:off x="324650" y="3414825"/>
            <a:ext cx="6730200" cy="2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Prefix                         Lowest Address              Highest Address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5" name="Shape 365"/>
        <p:cNvGrpSpPr/>
        <p:nvPr/>
      </p:nvGrpSpPr>
      <p:grpSpPr>
        <a:xfrm>
          <a:off x="0" y="0"/>
          <a:ext cx="0" cy="0"/>
          <a:chOff x="0" y="0"/>
          <a:chExt cx="0" cy="0"/>
        </a:xfrm>
      </p:grpSpPr>
      <p:sp>
        <p:nvSpPr>
          <p:cNvPr id="366" name="Google Shape;36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CIDR Blocks Reserved for Private Networks</a:t>
            </a:r>
            <a:endParaRPr/>
          </a:p>
        </p:txBody>
      </p:sp>
      <p:sp>
        <p:nvSpPr>
          <p:cNvPr id="367" name="Google Shape;367;p36"/>
          <p:cNvSpPr txBox="1"/>
          <p:nvPr>
            <p:ph idx="1" type="body"/>
          </p:nvPr>
        </p:nvSpPr>
        <p:spPr>
          <a:xfrm>
            <a:off x="311700" y="1152475"/>
            <a:ext cx="8463600" cy="21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 the context of a private intranet, that does not connect with the larger internet, arbitrary addresses could be used. To avoid conflict between private and public addresses, the IETF reserved several address prefixes for private intranets.  </a:t>
            </a:r>
            <a:br>
              <a:rPr lang="en" sz="1400"/>
            </a:br>
            <a:br>
              <a:rPr lang="en" sz="1400"/>
            </a:br>
            <a:r>
              <a:rPr b="1" lang="en" sz="1400">
                <a:solidFill>
                  <a:srgbClr val="F3F3F3"/>
                </a:solidFill>
                <a:highlight>
                  <a:srgbClr val="CC0000"/>
                </a:highlight>
              </a:rPr>
              <a:t>Private addresses</a:t>
            </a:r>
            <a:r>
              <a:rPr lang="en" sz="1400">
                <a:solidFill>
                  <a:srgbClr val="F3F3F3"/>
                </a:solidFill>
                <a:highlight>
                  <a:srgbClr val="CC0000"/>
                </a:highlight>
              </a:rPr>
              <a:t> or </a:t>
            </a:r>
            <a:r>
              <a:rPr b="1" lang="en" sz="1400">
                <a:solidFill>
                  <a:srgbClr val="F3F3F3"/>
                </a:solidFill>
                <a:highlight>
                  <a:srgbClr val="CC0000"/>
                </a:highlight>
              </a:rPr>
              <a:t>non-routable address</a:t>
            </a:r>
            <a:br>
              <a:rPr lang="en" sz="1400"/>
            </a:br>
            <a:br>
              <a:rPr lang="en" sz="1400"/>
            </a:br>
            <a:r>
              <a:rPr lang="en" sz="1400">
                <a:highlight>
                  <a:srgbClr val="FFFF00"/>
                </a:highlight>
              </a:rPr>
              <a:t>If packets containing one of the private addresses is forwarded to the global internet, </a:t>
            </a:r>
            <a:br>
              <a:rPr lang="en" sz="1400">
                <a:highlight>
                  <a:srgbClr val="FFFF00"/>
                </a:highlight>
              </a:rPr>
            </a:br>
            <a:r>
              <a:rPr lang="en" sz="1400">
                <a:highlight>
                  <a:srgbClr val="FFFF00"/>
                </a:highlight>
              </a:rPr>
              <a:t>a router will detect the problem and discard the packet. </a:t>
            </a:r>
            <a:r>
              <a:rPr lang="en" sz="1100">
                <a:highlight>
                  <a:srgbClr val="FFFF00"/>
                </a:highlight>
              </a:rPr>
              <a:t> </a:t>
            </a:r>
            <a:r>
              <a:rPr lang="en" sz="1100"/>
              <a:t> </a:t>
            </a:r>
            <a:endParaRPr sz="1100"/>
          </a:p>
        </p:txBody>
      </p:sp>
      <p:sp>
        <p:nvSpPr>
          <p:cNvPr id="368" name="Google Shape;368;p36"/>
          <p:cNvSpPr txBox="1"/>
          <p:nvPr>
            <p:ph idx="1" type="body"/>
          </p:nvPr>
        </p:nvSpPr>
        <p:spPr>
          <a:xfrm>
            <a:off x="311700" y="3781546"/>
            <a:ext cx="6742800" cy="88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10.0.0.0/8                   10.0.0.0                          10.255.255.255 </a:t>
            </a:r>
            <a:br>
              <a:rPr lang="en" sz="1100"/>
            </a:br>
            <a:r>
              <a:rPr lang="en" sz="1100"/>
              <a:t>172.16.0.0/12             172.16.0.0                      172.31.255.255</a:t>
            </a:r>
            <a:br>
              <a:rPr lang="en" sz="1100"/>
            </a:br>
            <a:r>
              <a:rPr lang="en" sz="1100"/>
              <a:t>192.168.0.0/16           192.168.0.0                    192.168.255.255</a:t>
            </a:r>
            <a:br>
              <a:rPr lang="en" sz="1100"/>
            </a:br>
            <a:r>
              <a:rPr lang="en" sz="1100"/>
              <a:t>169.254.0.0/16           169.254.0.0                    169.254.255.255</a:t>
            </a:r>
            <a:endParaRPr sz="1100"/>
          </a:p>
        </p:txBody>
      </p:sp>
      <p:sp>
        <p:nvSpPr>
          <p:cNvPr id="369" name="Google Shape;369;p36"/>
          <p:cNvSpPr/>
          <p:nvPr/>
        </p:nvSpPr>
        <p:spPr>
          <a:xfrm>
            <a:off x="324654" y="3719853"/>
            <a:ext cx="5468100" cy="2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70" name="Google Shape;370;p36"/>
          <p:cNvSpPr txBox="1"/>
          <p:nvPr>
            <p:ph idx="1" type="body"/>
          </p:nvPr>
        </p:nvSpPr>
        <p:spPr>
          <a:xfrm>
            <a:off x="324650" y="3414825"/>
            <a:ext cx="6730200" cy="2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Prefix                         Lowest Address              Highest Address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4" name="Shape 374"/>
        <p:cNvGrpSpPr/>
        <p:nvPr/>
      </p:nvGrpSpPr>
      <p:grpSpPr>
        <a:xfrm>
          <a:off x="0" y="0"/>
          <a:ext cx="0" cy="0"/>
          <a:chOff x="0" y="0"/>
          <a:chExt cx="0" cy="0"/>
        </a:xfrm>
      </p:grpSpPr>
      <p:sp>
        <p:nvSpPr>
          <p:cNvPr id="375" name="Google Shape;37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Special Addresses</a:t>
            </a:r>
            <a:endParaRPr/>
          </a:p>
        </p:txBody>
      </p:sp>
      <p:sp>
        <p:nvSpPr>
          <p:cNvPr id="376" name="Google Shape;376;p37"/>
          <p:cNvSpPr txBox="1"/>
          <p:nvPr>
            <p:ph idx="1" type="body"/>
          </p:nvPr>
        </p:nvSpPr>
        <p:spPr>
          <a:xfrm>
            <a:off x="311700" y="1152475"/>
            <a:ext cx="841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IPv4 Network Address </a:t>
            </a:r>
            <a:r>
              <a:rPr lang="en" sz="1100"/>
              <a:t>- an address that has a Host ID of 0, is used to refer to the network itself. </a:t>
            </a:r>
            <a:br>
              <a:rPr b="1" lang="en" sz="1100"/>
            </a:br>
            <a:br>
              <a:rPr b="1" lang="en" sz="1100"/>
            </a:br>
            <a:r>
              <a:rPr b="1" lang="en" sz="1100"/>
              <a:t>IPv4 Direct Broadcast Address or Network Broadcast Address </a:t>
            </a:r>
            <a:r>
              <a:rPr lang="en" sz="1100"/>
              <a:t>- When there are all 1s in the Host ID of a destination address, it    </a:t>
            </a:r>
            <a:br>
              <a:rPr b="1" lang="en" sz="1100"/>
            </a:br>
            <a:r>
              <a:rPr lang="en" sz="1100"/>
              <a:t>refers to all computers on a specific network. </a:t>
            </a:r>
            <a:br>
              <a:rPr lang="en" sz="1100"/>
            </a:br>
            <a:br>
              <a:rPr b="1" lang="en" sz="1100"/>
            </a:br>
            <a:r>
              <a:rPr b="1" lang="en" sz="1100"/>
              <a:t>IPv4 Limited (Local Network) Broadcast Address </a:t>
            </a:r>
            <a:r>
              <a:rPr lang="en" sz="1100"/>
              <a:t>- consists of thirty-two 1 bits, and is used to broadcast across local network, and used at startup before a computer learns its IP address.  </a:t>
            </a:r>
            <a:br>
              <a:rPr b="1" lang="en" sz="1100"/>
            </a:br>
            <a:br>
              <a:rPr b="1" lang="en" sz="1100"/>
            </a:br>
            <a:r>
              <a:rPr b="1" lang="en" sz="1100"/>
              <a:t>IPv4 Subnet Broadcast Address </a:t>
            </a:r>
            <a:r>
              <a:rPr lang="en" sz="1100"/>
              <a:t>- using a subnet prefix of all 1s, the subnet broadcast address is used on a single network within a site that used subnetting.  </a:t>
            </a:r>
            <a:br>
              <a:rPr b="1" lang="en" sz="1100"/>
            </a:br>
            <a:br>
              <a:rPr b="1" lang="en" sz="1100"/>
            </a:br>
            <a:r>
              <a:rPr b="1" lang="en" sz="1100"/>
              <a:t>IPv4 All-0s Source Address </a:t>
            </a:r>
            <a:r>
              <a:rPr lang="en" sz="1100"/>
              <a:t>- when a host need to communicate, but does not know its address yet. </a:t>
            </a:r>
            <a:br>
              <a:rPr b="1" lang="en" sz="1100"/>
            </a:br>
            <a:br>
              <a:rPr b="1" lang="en" sz="1100"/>
            </a:br>
            <a:r>
              <a:rPr b="1" lang="en" sz="1100"/>
              <a:t>IPv4 Multicast Addresses </a:t>
            </a:r>
            <a:r>
              <a:rPr lang="en" sz="1100"/>
              <a:t>- In addition to unicast and broadcast delivery, IPv4 support multicasting (a topic we will examine in more detail later). </a:t>
            </a:r>
            <a:br>
              <a:rPr b="1" lang="en" sz="1100"/>
            </a:br>
            <a:br>
              <a:rPr b="1" lang="en" sz="1100"/>
            </a:br>
            <a:r>
              <a:rPr b="1" lang="en" sz="1100"/>
              <a:t>IPv4 Loopback Address</a:t>
            </a:r>
            <a:r>
              <a:rPr lang="en" sz="1100"/>
              <a:t> - using the network prefix 127.0.0.0/8 (a value originally from class A range) is reserved for </a:t>
            </a:r>
            <a:r>
              <a:rPr i="1" lang="en" sz="1100"/>
              <a:t>loopback </a:t>
            </a:r>
            <a:r>
              <a:rPr lang="en" sz="1100"/>
              <a:t>and intended for use in testing TCP/IP and for inter-process communication on the local computer.  </a:t>
            </a:r>
            <a:br>
              <a:rPr lang="en" sz="1100"/>
            </a:br>
            <a:br>
              <a:rPr lang="en" sz="1100"/>
            </a:br>
            <a:br>
              <a:rPr lang="en" sz="1100"/>
            </a:br>
            <a:r>
              <a:rPr lang="en" sz="1100"/>
              <a:t>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0" name="Shape 380"/>
        <p:cNvGrpSpPr/>
        <p:nvPr/>
      </p:nvGrpSpPr>
      <p:grpSpPr>
        <a:xfrm>
          <a:off x="0" y="0"/>
          <a:ext cx="0" cy="0"/>
          <a:chOff x="0" y="0"/>
          <a:chExt cx="0" cy="0"/>
        </a:xfrm>
      </p:grpSpPr>
      <p:sp>
        <p:nvSpPr>
          <p:cNvPr id="381" name="Google Shape;38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382" name="Google Shape;38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Addresses </a:t>
            </a:r>
            <a:br>
              <a:rPr b="1" lang="en" sz="1400"/>
            </a:br>
            <a:r>
              <a:rPr b="1" lang="en" sz="1400"/>
              <a:t>Prefix &amp; Suffix</a:t>
            </a:r>
            <a:br>
              <a:rPr b="1" lang="en" sz="1400"/>
            </a:br>
            <a:r>
              <a:rPr b="1" lang="en" sz="1400"/>
              <a:t>IPv4 Classes (ABC)</a:t>
            </a:r>
            <a:br>
              <a:rPr b="1" lang="en" sz="1400"/>
            </a:br>
            <a:r>
              <a:rPr b="1" lang="en" sz="1400"/>
              <a:t>Binary </a:t>
            </a:r>
            <a:br>
              <a:rPr b="1" lang="en" sz="1400"/>
            </a:br>
            <a:r>
              <a:rPr b="1" lang="en" sz="1400"/>
              <a:t>Dotted Decimal</a:t>
            </a:r>
            <a:br>
              <a:rPr b="1" lang="en" sz="1400"/>
            </a:br>
            <a:r>
              <a:rPr b="1" lang="en" sz="1400"/>
              <a:t>Slash notation  </a:t>
            </a:r>
            <a:br>
              <a:rPr b="1" lang="en" sz="1400"/>
            </a:br>
            <a:r>
              <a:rPr b="1" lang="en" sz="1400"/>
              <a:t>Fixed &amp; Variable Subnetting </a:t>
            </a:r>
            <a:br>
              <a:rPr b="1" lang="en" sz="1400"/>
            </a:br>
            <a:r>
              <a:rPr b="1" lang="en" sz="1400"/>
              <a:t>Classless Inter-Domain Routing (CIDR)  </a:t>
            </a:r>
            <a:br>
              <a:rPr b="1" lang="en" sz="1400"/>
            </a:br>
            <a:r>
              <a:rPr b="1" lang="en" sz="1400"/>
              <a:t>Private addresses</a:t>
            </a:r>
            <a:br>
              <a:rPr b="1" lang="en" sz="1400"/>
            </a:br>
            <a:r>
              <a:rPr b="1" lang="en" sz="1400"/>
              <a:t>IPv4 Special Addresses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Host Identifiers</a:t>
            </a:r>
            <a:endParaRPr/>
          </a:p>
        </p:txBody>
      </p:sp>
      <p:sp>
        <p:nvSpPr>
          <p:cNvPr id="66" name="Google Shape;66;p15"/>
          <p:cNvSpPr txBox="1"/>
          <p:nvPr>
            <p:ph idx="1" type="body"/>
          </p:nvPr>
        </p:nvSpPr>
        <p:spPr>
          <a:xfrm>
            <a:off x="311700" y="1152475"/>
            <a:ext cx="413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Host</a:t>
            </a:r>
            <a:r>
              <a:rPr lang="en" sz="1100"/>
              <a:t> - any ‘end system’ that attaches to the Internet  </a:t>
            </a:r>
            <a:br>
              <a:rPr lang="en" sz="1100"/>
            </a:br>
            <a:br>
              <a:rPr lang="en" sz="1100"/>
            </a:br>
            <a:r>
              <a:rPr lang="en" sz="1100"/>
              <a:t>Within the TCP/IP internet, machines fall within two categories: hosts or routers. </a:t>
            </a:r>
            <a:br>
              <a:rPr lang="en" sz="1100"/>
            </a:br>
            <a:br>
              <a:rPr lang="en" sz="1100"/>
            </a:br>
            <a:r>
              <a:rPr b="1" lang="en" sz="1100"/>
              <a:t>Universal Communication Service</a:t>
            </a:r>
            <a:r>
              <a:rPr lang="en" sz="1100"/>
              <a:t> means any host can communication with any other hosts. </a:t>
            </a:r>
            <a:br>
              <a:rPr lang="en" sz="1100"/>
            </a:br>
            <a:br>
              <a:rPr lang="en" sz="1100"/>
            </a:br>
            <a:r>
              <a:rPr b="1" lang="en" sz="1100"/>
              <a:t>Identifiers</a:t>
            </a:r>
            <a:r>
              <a:rPr lang="en" sz="1100"/>
              <a:t> include: </a:t>
            </a:r>
            <a:r>
              <a:rPr b="1" lang="en" sz="1100"/>
              <a:t>names</a:t>
            </a:r>
            <a:r>
              <a:rPr lang="en" sz="1100"/>
              <a:t> (what it is),</a:t>
            </a:r>
            <a:r>
              <a:rPr lang="en" sz="1100">
                <a:highlight>
                  <a:srgbClr val="FFFF00"/>
                </a:highlight>
              </a:rPr>
              <a:t> </a:t>
            </a:r>
            <a:r>
              <a:rPr b="1" lang="en" sz="1100">
                <a:highlight>
                  <a:srgbClr val="FFFF00"/>
                </a:highlight>
              </a:rPr>
              <a:t>addresses</a:t>
            </a:r>
            <a:r>
              <a:rPr lang="en" sz="1100">
                <a:highlight>
                  <a:srgbClr val="FFFF00"/>
                </a:highlight>
              </a:rPr>
              <a:t> </a:t>
            </a:r>
            <a:r>
              <a:rPr lang="en" sz="1100"/>
              <a:t>(where it is), or </a:t>
            </a:r>
            <a:r>
              <a:rPr b="1" lang="en" sz="1100"/>
              <a:t>routes</a:t>
            </a:r>
            <a:r>
              <a:rPr lang="en" sz="1100"/>
              <a:t> (and how to get there). </a:t>
            </a:r>
            <a:br>
              <a:rPr lang="en" sz="1100"/>
            </a:br>
            <a:br>
              <a:rPr lang="en" sz="1100"/>
            </a:br>
            <a:br>
              <a:rPr lang="en" sz="1100"/>
            </a:br>
            <a:br>
              <a:rPr lang="en" sz="1100"/>
            </a:br>
            <a:br>
              <a:rPr lang="en" sz="1100"/>
            </a:br>
            <a:br>
              <a:rPr b="1" lang="en" sz="1100"/>
            </a:br>
            <a:endParaRPr b="1" sz="1100"/>
          </a:p>
          <a:p>
            <a:pPr indent="0" lvl="0" marL="0" rtl="0" algn="l">
              <a:spcBef>
                <a:spcPts val="1600"/>
              </a:spcBef>
              <a:spcAft>
                <a:spcPts val="1600"/>
              </a:spcAft>
              <a:buNone/>
            </a:pPr>
            <a:br>
              <a:rPr lang="en" sz="1100"/>
            </a:br>
            <a:br>
              <a:rPr lang="en" sz="1100"/>
            </a:br>
            <a:endParaRPr sz="1100"/>
          </a:p>
        </p:txBody>
      </p:sp>
      <p:pic>
        <p:nvPicPr>
          <p:cNvPr id="67" name="Google Shape;67;p15"/>
          <p:cNvPicPr preferRelativeResize="0"/>
          <p:nvPr/>
        </p:nvPicPr>
        <p:blipFill>
          <a:blip r:embed="rId3">
            <a:alphaModFix/>
          </a:blip>
          <a:stretch>
            <a:fillRect/>
          </a:stretch>
        </p:blipFill>
        <p:spPr>
          <a:xfrm>
            <a:off x="4921250" y="522850"/>
            <a:ext cx="3820976" cy="38209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Addresses - Prefix &amp; Suffix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100"/>
            </a:br>
            <a:r>
              <a:rPr b="1" lang="en" sz="1100">
                <a:highlight>
                  <a:srgbClr val="FFFF00"/>
                </a:highlight>
              </a:rPr>
              <a:t>Internet Protocol Address</a:t>
            </a:r>
            <a:r>
              <a:rPr lang="en" sz="1100">
                <a:highlight>
                  <a:srgbClr val="FFFF00"/>
                </a:highlight>
              </a:rPr>
              <a:t> </a:t>
            </a:r>
            <a:r>
              <a:rPr b="1" lang="en" sz="1100">
                <a:highlight>
                  <a:srgbClr val="FFFF00"/>
                </a:highlight>
              </a:rPr>
              <a:t>or</a:t>
            </a:r>
            <a:r>
              <a:rPr lang="en" sz="1100">
                <a:highlight>
                  <a:srgbClr val="FFFF00"/>
                </a:highlight>
              </a:rPr>
              <a:t> </a:t>
            </a:r>
            <a:r>
              <a:rPr b="1" lang="en" sz="1100">
                <a:highlight>
                  <a:srgbClr val="FFFF00"/>
                </a:highlight>
              </a:rPr>
              <a:t>IP Address</a:t>
            </a:r>
            <a:r>
              <a:rPr lang="en" sz="1100">
                <a:highlight>
                  <a:srgbClr val="FFFF00"/>
                </a:highlight>
              </a:rPr>
              <a:t> </a:t>
            </a:r>
            <a:r>
              <a:rPr b="1" lang="en" sz="1100">
                <a:highlight>
                  <a:srgbClr val="FFFF00"/>
                </a:highlight>
              </a:rPr>
              <a:t>is divided into two parts</a:t>
            </a:r>
            <a:r>
              <a:rPr lang="en" sz="1100">
                <a:highlight>
                  <a:srgbClr val="FFFF00"/>
                </a:highlight>
              </a:rPr>
              <a:t> </a:t>
            </a:r>
            <a:r>
              <a:rPr lang="en" sz="1100"/>
              <a:t>(prefix &amp; suffix) to increase efficiency.  </a:t>
            </a:r>
            <a:br>
              <a:rPr lang="en" sz="1100"/>
            </a:br>
            <a:br>
              <a:rPr lang="en" sz="1100"/>
            </a:br>
            <a:r>
              <a:rPr lang="en" sz="1100"/>
              <a:t>	</a:t>
            </a:r>
            <a:r>
              <a:rPr b="1" lang="en" sz="1100"/>
              <a:t>Prefix</a:t>
            </a:r>
            <a:r>
              <a:rPr lang="en" sz="1100"/>
              <a:t> - identifies the network to which the host is attached - (netid)</a:t>
            </a:r>
            <a:br>
              <a:rPr lang="en" sz="1100"/>
            </a:br>
            <a:r>
              <a:rPr lang="en" sz="1100"/>
              <a:t>	</a:t>
            </a:r>
            <a:r>
              <a:rPr b="1" lang="en" sz="1100"/>
              <a:t>Suffix</a:t>
            </a:r>
            <a:r>
              <a:rPr lang="en" sz="1100"/>
              <a:t> - identifies a specific host on the network - (hostid)</a:t>
            </a:r>
            <a:br>
              <a:rPr lang="en" sz="1100"/>
            </a:br>
            <a:br>
              <a:rPr lang="en" sz="1100"/>
            </a:br>
            <a:r>
              <a:rPr lang="en" sz="1100"/>
              <a:t>IPv4 Address size is 32 bits    </a:t>
            </a:r>
            <a:br>
              <a:rPr lang="en" sz="1100"/>
            </a:br>
            <a:r>
              <a:rPr lang="en" sz="1100"/>
              <a:t>IPv6 Address size is 128 bits  </a:t>
            </a:r>
            <a:br>
              <a:rPr lang="en" sz="1100"/>
            </a:br>
            <a:br>
              <a:rPr b="1" lang="en" sz="1100"/>
            </a:br>
            <a:endParaRPr b="1" sz="1100"/>
          </a:p>
          <a:p>
            <a:pPr indent="0" lvl="0" marL="0" rtl="0" algn="l">
              <a:spcBef>
                <a:spcPts val="1600"/>
              </a:spcBef>
              <a:spcAft>
                <a:spcPts val="1600"/>
              </a:spcAft>
              <a:buNone/>
            </a:pPr>
            <a:br>
              <a:rPr lang="en" sz="1100"/>
            </a:br>
            <a:br>
              <a:rPr lang="en" sz="1100"/>
            </a:b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IPv4 Classful Addressing Scheme</a:t>
            </a:r>
            <a:endParaRPr/>
          </a:p>
        </p:txBody>
      </p:sp>
      <p:sp>
        <p:nvSpPr>
          <p:cNvPr id="79" name="Google Shape;79;p17"/>
          <p:cNvSpPr txBox="1"/>
          <p:nvPr>
            <p:ph idx="1" type="body"/>
          </p:nvPr>
        </p:nvSpPr>
        <p:spPr>
          <a:xfrm>
            <a:off x="311700" y="1237775"/>
            <a:ext cx="43506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100"/>
              <a:t>While IPv4 classful addressing is no longer widely used, it is worth understanding.</a:t>
            </a:r>
            <a:r>
              <a:rPr lang="en" sz="1100"/>
              <a:t> </a:t>
            </a:r>
            <a:br>
              <a:rPr lang="en" sz="1100"/>
            </a:br>
            <a:br>
              <a:rPr lang="en" sz="1100"/>
            </a:br>
            <a:r>
              <a:rPr lang="en" sz="1100">
                <a:solidFill>
                  <a:srgbClr val="F3F3F3"/>
                </a:solidFill>
                <a:highlight>
                  <a:srgbClr val="CC0000"/>
                </a:highlight>
              </a:rPr>
              <a:t>The </a:t>
            </a:r>
            <a:r>
              <a:rPr b="1" lang="en" sz="1100">
                <a:solidFill>
                  <a:srgbClr val="F3F3F3"/>
                </a:solidFill>
                <a:highlight>
                  <a:srgbClr val="CC0000"/>
                </a:highlight>
              </a:rPr>
              <a:t>classful address scheme</a:t>
            </a:r>
            <a:r>
              <a:rPr lang="en" sz="1100">
                <a:solidFill>
                  <a:srgbClr val="F3F3F3"/>
                </a:solidFill>
                <a:highlight>
                  <a:srgbClr val="CC0000"/>
                </a:highlight>
              </a:rPr>
              <a:t> was designed to reflect large, medium, and small networks. </a:t>
            </a:r>
            <a:br>
              <a:rPr lang="en" sz="1100"/>
            </a:br>
            <a:br>
              <a:rPr lang="en" sz="1100"/>
            </a:br>
            <a:r>
              <a:rPr lang="en" sz="1100"/>
              <a:t>Starting with class A for large networks, and class C for small networks.  </a:t>
            </a:r>
            <a:br>
              <a:rPr lang="en" sz="1100"/>
            </a:br>
            <a:br>
              <a:rPr lang="en" sz="1100"/>
            </a:br>
            <a:r>
              <a:rPr lang="en" sz="1100"/>
              <a:t>Classes are </a:t>
            </a:r>
            <a:r>
              <a:rPr lang="en" sz="1100">
                <a:highlight>
                  <a:srgbClr val="FFFF00"/>
                </a:highlight>
              </a:rPr>
              <a:t>self-identifying,</a:t>
            </a:r>
            <a:r>
              <a:rPr lang="en" sz="1100"/>
              <a:t> through the prefix - suffix boundary. </a:t>
            </a:r>
            <a:br>
              <a:rPr lang="en" sz="1100"/>
            </a:br>
            <a:br>
              <a:rPr lang="en" sz="1100"/>
            </a:br>
            <a:r>
              <a:rPr lang="en" sz="1100"/>
              <a:t> </a:t>
            </a:r>
            <a:endParaRPr sz="1100"/>
          </a:p>
        </p:txBody>
      </p:sp>
      <p:pic>
        <p:nvPicPr>
          <p:cNvPr id="80" name="Google Shape;80;p17"/>
          <p:cNvPicPr preferRelativeResize="0"/>
          <p:nvPr/>
        </p:nvPicPr>
        <p:blipFill rotWithShape="1">
          <a:blip r:embed="rId3">
            <a:alphaModFix/>
          </a:blip>
          <a:srcRect b="21396" l="0" r="0" t="0"/>
          <a:stretch/>
        </p:blipFill>
        <p:spPr>
          <a:xfrm>
            <a:off x="4989974" y="1271075"/>
            <a:ext cx="3944825" cy="1748050"/>
          </a:xfrm>
          <a:prstGeom prst="rect">
            <a:avLst/>
          </a:prstGeom>
          <a:noFill/>
          <a:ln>
            <a:noFill/>
          </a:ln>
          <a:effectLst>
            <a:outerShdw blurRad="57150" rotWithShape="0" algn="bl" dir="5400000" dist="19050">
              <a:srgbClr val="000000">
                <a:alpha val="50000"/>
              </a:srgbClr>
            </a:outerShdw>
          </a:effectLst>
        </p:spPr>
      </p:pic>
      <p:sp>
        <p:nvSpPr>
          <p:cNvPr id="81" name="Google Shape;81;p17"/>
          <p:cNvSpPr txBox="1"/>
          <p:nvPr/>
        </p:nvSpPr>
        <p:spPr>
          <a:xfrm>
            <a:off x="4924450" y="3076425"/>
            <a:ext cx="4309800" cy="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2"/>
                </a:solidFill>
              </a:rPr>
              <a:t>The five forms of IP addresses using IPv4 classful addressing scheme.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IPv4 Classful Addressing Scheme</a:t>
            </a:r>
            <a:endParaRPr/>
          </a:p>
        </p:txBody>
      </p:sp>
      <p:sp>
        <p:nvSpPr>
          <p:cNvPr id="87" name="Google Shape;87;p18"/>
          <p:cNvSpPr txBox="1"/>
          <p:nvPr>
            <p:ph idx="1" type="body"/>
          </p:nvPr>
        </p:nvSpPr>
        <p:spPr>
          <a:xfrm>
            <a:off x="311700" y="1237775"/>
            <a:ext cx="43506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100"/>
              <a:t>While IPv4 classful addressing is no longer widely used, it is worth understanding.</a:t>
            </a:r>
            <a:r>
              <a:rPr lang="en" sz="1100"/>
              <a:t> </a:t>
            </a:r>
            <a:br>
              <a:rPr lang="en" sz="1100"/>
            </a:br>
            <a:br>
              <a:rPr lang="en" sz="1100"/>
            </a:br>
            <a:r>
              <a:rPr lang="en" sz="1100">
                <a:solidFill>
                  <a:srgbClr val="F3F3F3"/>
                </a:solidFill>
                <a:highlight>
                  <a:srgbClr val="CC0000"/>
                </a:highlight>
              </a:rPr>
              <a:t>The </a:t>
            </a:r>
            <a:r>
              <a:rPr b="1" lang="en" sz="1100">
                <a:solidFill>
                  <a:srgbClr val="F3F3F3"/>
                </a:solidFill>
                <a:highlight>
                  <a:srgbClr val="CC0000"/>
                </a:highlight>
              </a:rPr>
              <a:t>classful address scheme</a:t>
            </a:r>
            <a:r>
              <a:rPr lang="en" sz="1100">
                <a:solidFill>
                  <a:srgbClr val="F3F3F3"/>
                </a:solidFill>
                <a:highlight>
                  <a:srgbClr val="CC0000"/>
                </a:highlight>
              </a:rPr>
              <a:t> was designed to reflect large, medium, and small networks. </a:t>
            </a:r>
            <a:br>
              <a:rPr lang="en" sz="1100"/>
            </a:br>
            <a:br>
              <a:rPr lang="en" sz="1100"/>
            </a:br>
            <a:r>
              <a:rPr lang="en" sz="1100"/>
              <a:t>Starting with class A for large networks, and class C for small networks.  </a:t>
            </a:r>
            <a:br>
              <a:rPr lang="en" sz="1100"/>
            </a:br>
            <a:br>
              <a:rPr lang="en" sz="1100"/>
            </a:br>
            <a:r>
              <a:rPr lang="en" sz="1100"/>
              <a:t>Classes are </a:t>
            </a:r>
            <a:r>
              <a:rPr lang="en" sz="1100">
                <a:highlight>
                  <a:srgbClr val="FFFF00"/>
                </a:highlight>
              </a:rPr>
              <a:t>self-identifying,</a:t>
            </a:r>
            <a:r>
              <a:rPr lang="en" sz="1100"/>
              <a:t> through the prefix - suffix boundary. </a:t>
            </a:r>
            <a:br>
              <a:rPr lang="en" sz="1100"/>
            </a:br>
            <a:br>
              <a:rPr lang="en" sz="1100"/>
            </a:br>
            <a:r>
              <a:rPr lang="en" sz="1100"/>
              <a:t> </a:t>
            </a:r>
            <a:endParaRPr sz="1100"/>
          </a:p>
        </p:txBody>
      </p:sp>
      <p:pic>
        <p:nvPicPr>
          <p:cNvPr id="88" name="Google Shape;88;p18"/>
          <p:cNvPicPr preferRelativeResize="0"/>
          <p:nvPr/>
        </p:nvPicPr>
        <p:blipFill rotWithShape="1">
          <a:blip r:embed="rId3">
            <a:alphaModFix/>
          </a:blip>
          <a:srcRect b="21396" l="0" r="0" t="0"/>
          <a:stretch/>
        </p:blipFill>
        <p:spPr>
          <a:xfrm>
            <a:off x="4989974" y="1271075"/>
            <a:ext cx="3944825" cy="1748050"/>
          </a:xfrm>
          <a:prstGeom prst="rect">
            <a:avLst/>
          </a:prstGeom>
          <a:noFill/>
          <a:ln>
            <a:noFill/>
          </a:ln>
          <a:effectLst>
            <a:outerShdw blurRad="57150" rotWithShape="0" algn="bl" dir="5400000" dist="19050">
              <a:srgbClr val="000000">
                <a:alpha val="50000"/>
              </a:srgbClr>
            </a:outerShdw>
          </a:effectLst>
        </p:spPr>
      </p:pic>
      <p:sp>
        <p:nvSpPr>
          <p:cNvPr id="89" name="Google Shape;89;p18"/>
          <p:cNvSpPr txBox="1"/>
          <p:nvPr/>
        </p:nvSpPr>
        <p:spPr>
          <a:xfrm>
            <a:off x="4924450" y="3076425"/>
            <a:ext cx="4309800" cy="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chemeClr val="dk2"/>
                </a:solidFill>
              </a:rPr>
              <a:t>The five forms of IP addresses using IPv4 classful addressing scheme.  </a:t>
            </a:r>
            <a:endParaRPr sz="1000"/>
          </a:p>
        </p:txBody>
      </p:sp>
      <p:sp>
        <p:nvSpPr>
          <p:cNvPr id="90" name="Google Shape;90;p18"/>
          <p:cNvSpPr/>
          <p:nvPr/>
        </p:nvSpPr>
        <p:spPr>
          <a:xfrm>
            <a:off x="4915075" y="1237775"/>
            <a:ext cx="4147200" cy="1079700"/>
          </a:xfrm>
          <a:prstGeom prst="rect">
            <a:avLst/>
          </a:prstGeom>
          <a:noFill/>
          <a:ln cap="flat" cmpd="sng" w="1143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IPv4 Classful Addressing Scheme</a:t>
            </a:r>
            <a:endParaRPr/>
          </a:p>
        </p:txBody>
      </p:sp>
      <p:sp>
        <p:nvSpPr>
          <p:cNvPr id="96" name="Google Shape;96;p19"/>
          <p:cNvSpPr txBox="1"/>
          <p:nvPr>
            <p:ph idx="1" type="body"/>
          </p:nvPr>
        </p:nvSpPr>
        <p:spPr>
          <a:xfrm>
            <a:off x="311700" y="1237775"/>
            <a:ext cx="4350600" cy="26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100"/>
              <a:t>While IPv4 classful addressing is no longer widely used, it is worth understanding.</a:t>
            </a:r>
            <a:r>
              <a:rPr lang="en" sz="1100"/>
              <a:t> </a:t>
            </a:r>
            <a:br>
              <a:rPr lang="en" sz="1100"/>
            </a:br>
            <a:br>
              <a:rPr lang="en" sz="1100"/>
            </a:br>
            <a:r>
              <a:rPr lang="en" sz="1100">
                <a:solidFill>
                  <a:srgbClr val="F3F3F3"/>
                </a:solidFill>
                <a:highlight>
                  <a:srgbClr val="CC0000"/>
                </a:highlight>
              </a:rPr>
              <a:t>The </a:t>
            </a:r>
            <a:r>
              <a:rPr b="1" lang="en" sz="1100">
                <a:solidFill>
                  <a:srgbClr val="F3F3F3"/>
                </a:solidFill>
                <a:highlight>
                  <a:srgbClr val="CC0000"/>
                </a:highlight>
              </a:rPr>
              <a:t>classful address scheme</a:t>
            </a:r>
            <a:r>
              <a:rPr lang="en" sz="1100">
                <a:solidFill>
                  <a:srgbClr val="F3F3F3"/>
                </a:solidFill>
                <a:highlight>
                  <a:srgbClr val="CC0000"/>
                </a:highlight>
              </a:rPr>
              <a:t> was designed to reflect large, medium, and small networks. </a:t>
            </a:r>
            <a:br>
              <a:rPr lang="en" sz="1100"/>
            </a:br>
            <a:br>
              <a:rPr lang="en" sz="1100"/>
            </a:br>
            <a:r>
              <a:rPr lang="en" sz="1100"/>
              <a:t>Starting with class A for large networks, and class C for small networks.  </a:t>
            </a:r>
            <a:br>
              <a:rPr lang="en" sz="1100"/>
            </a:br>
            <a:br>
              <a:rPr lang="en" sz="1100"/>
            </a:br>
            <a:r>
              <a:rPr lang="en" sz="1100"/>
              <a:t>Classes are </a:t>
            </a:r>
            <a:r>
              <a:rPr lang="en" sz="1100">
                <a:highlight>
                  <a:srgbClr val="FFFF00"/>
                </a:highlight>
              </a:rPr>
              <a:t>self-identifying,</a:t>
            </a:r>
            <a:r>
              <a:rPr lang="en" sz="1100"/>
              <a:t> through the prefix - suffix boundary. </a:t>
            </a:r>
            <a:br>
              <a:rPr lang="en" sz="1100"/>
            </a:br>
            <a:br>
              <a:rPr lang="en" sz="1100"/>
            </a:br>
            <a:r>
              <a:rPr lang="en" sz="1100"/>
              <a:t> </a:t>
            </a:r>
            <a:endParaRPr sz="1100"/>
          </a:p>
        </p:txBody>
      </p:sp>
      <p:pic>
        <p:nvPicPr>
          <p:cNvPr id="97" name="Google Shape;97;p19"/>
          <p:cNvPicPr preferRelativeResize="0"/>
          <p:nvPr/>
        </p:nvPicPr>
        <p:blipFill>
          <a:blip r:embed="rId3">
            <a:alphaModFix/>
          </a:blip>
          <a:stretch>
            <a:fillRect/>
          </a:stretch>
        </p:blipFill>
        <p:spPr>
          <a:xfrm>
            <a:off x="292450" y="1154100"/>
            <a:ext cx="8304847" cy="2980126"/>
          </a:xfrm>
          <a:prstGeom prst="rect">
            <a:avLst/>
          </a:prstGeom>
          <a:noFill/>
          <a:ln>
            <a:noFill/>
          </a:ln>
        </p:spPr>
      </p:pic>
      <p:sp>
        <p:nvSpPr>
          <p:cNvPr id="98" name="Google Shape;98;p19"/>
          <p:cNvSpPr txBox="1"/>
          <p:nvPr/>
        </p:nvSpPr>
        <p:spPr>
          <a:xfrm>
            <a:off x="368650" y="4318550"/>
            <a:ext cx="64185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highlight>
                  <a:srgbClr val="FFFF00"/>
                </a:highlight>
              </a:rPr>
              <a:t>Total Number of IPv4 Address - 4,294,967,296 </a:t>
            </a:r>
            <a:endParaRPr>
              <a:solidFill>
                <a:schemeClr val="dk2"/>
              </a:solidFill>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Dotted Decimal Notation Used with IPv4</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IPv4 Address size is 32 bits, or 4 octets </a:t>
            </a:r>
            <a:br>
              <a:rPr lang="en" sz="1100"/>
            </a:br>
            <a:br>
              <a:rPr lang="en" sz="1100"/>
            </a:br>
            <a:r>
              <a:rPr lang="en" sz="1100"/>
              <a:t>IPv4 addresses are written as four decimal integers separated by decimals points, where each integer gives the value of one octet of the address. Most software uses dotted decimal notation</a:t>
            </a:r>
            <a:r>
              <a:rPr b="1" lang="en" sz="1100"/>
              <a:t> </a:t>
            </a:r>
            <a:r>
              <a:rPr lang="en" sz="1100"/>
              <a:t>  </a:t>
            </a:r>
            <a:br>
              <a:rPr lang="en" sz="1100"/>
            </a:br>
            <a:br>
              <a:rPr lang="en" sz="1100"/>
            </a:br>
            <a:r>
              <a:rPr lang="en" sz="1100"/>
              <a:t>Example: </a:t>
            </a:r>
            <a:br>
              <a:rPr lang="en" sz="1100"/>
            </a:br>
            <a:br>
              <a:rPr lang="en" sz="1100"/>
            </a:br>
            <a:r>
              <a:rPr lang="en" sz="1100"/>
              <a:t>        </a:t>
            </a:r>
            <a:r>
              <a:rPr b="1" lang="en" sz="1600"/>
              <a:t>10000000   00001010    00000010    00011110</a:t>
            </a:r>
            <a:br>
              <a:rPr b="1" lang="en" sz="1600"/>
            </a:br>
            <a:br>
              <a:rPr b="1" lang="en" sz="1600"/>
            </a:br>
            <a:br>
              <a:rPr b="1" lang="en" sz="1600"/>
            </a:br>
            <a:br>
              <a:rPr b="1" lang="en" sz="1600"/>
            </a:br>
            <a:r>
              <a:rPr b="1" lang="en" sz="1600"/>
              <a:t>                             128.10.2.30</a:t>
            </a:r>
            <a:r>
              <a:rPr b="1" lang="en" sz="1600">
                <a:highlight>
                  <a:srgbClr val="FF00FF"/>
                </a:highlight>
              </a:rPr>
              <a:t> </a:t>
            </a:r>
            <a:br>
              <a:rPr b="1" lang="en" sz="1600"/>
            </a:br>
            <a:br>
              <a:rPr b="1" lang="en" sz="1600"/>
            </a:br>
            <a:br>
              <a:rPr b="1" lang="en" sz="1100"/>
            </a:br>
            <a:endParaRPr b="1" sz="1100"/>
          </a:p>
          <a:p>
            <a:pPr indent="0" lvl="0" marL="0" rtl="0" algn="l">
              <a:spcBef>
                <a:spcPts val="1600"/>
              </a:spcBef>
              <a:spcAft>
                <a:spcPts val="16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Dotted Decimal Notation Used with IPv4</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IPv4 Address size is 32 bits, or 4 octets </a:t>
            </a:r>
            <a:br>
              <a:rPr lang="en" sz="1100"/>
            </a:br>
            <a:br>
              <a:rPr lang="en" sz="1100"/>
            </a:br>
            <a:r>
              <a:rPr lang="en" sz="1100"/>
              <a:t>IPv4 addresses are written as four decimal integers separated by decimals points, where each integer gives the value of one octet of the address. Most software uses dotted decimal notation</a:t>
            </a:r>
            <a:r>
              <a:rPr b="1" lang="en" sz="1100"/>
              <a:t> </a:t>
            </a:r>
            <a:r>
              <a:rPr lang="en" sz="1100"/>
              <a:t>  </a:t>
            </a:r>
            <a:br>
              <a:rPr lang="en" sz="1100"/>
            </a:br>
            <a:br>
              <a:rPr lang="en" sz="1100"/>
            </a:br>
            <a:r>
              <a:rPr lang="en" sz="1100"/>
              <a:t>Example: </a:t>
            </a:r>
            <a:br>
              <a:rPr lang="en" sz="1100"/>
            </a:br>
            <a:br>
              <a:rPr lang="en" sz="1100"/>
            </a:br>
            <a:r>
              <a:rPr lang="en" sz="1100"/>
              <a:t>        </a:t>
            </a:r>
            <a:r>
              <a:rPr b="1" lang="en" sz="1600">
                <a:highlight>
                  <a:srgbClr val="FFFF00"/>
                </a:highlight>
              </a:rPr>
              <a:t>10000000</a:t>
            </a:r>
            <a:r>
              <a:rPr b="1" lang="en" sz="1600"/>
              <a:t>   </a:t>
            </a:r>
            <a:r>
              <a:rPr b="1" lang="en" sz="1600">
                <a:highlight>
                  <a:srgbClr val="FF9900"/>
                </a:highlight>
              </a:rPr>
              <a:t>00001010</a:t>
            </a:r>
            <a:r>
              <a:rPr b="1" lang="en" sz="1600"/>
              <a:t>    </a:t>
            </a:r>
            <a:r>
              <a:rPr b="1" lang="en" sz="1600">
                <a:highlight>
                  <a:srgbClr val="FF0000"/>
                </a:highlight>
              </a:rPr>
              <a:t>00000010</a:t>
            </a:r>
            <a:r>
              <a:rPr b="1" lang="en" sz="1600"/>
              <a:t>    </a:t>
            </a:r>
            <a:r>
              <a:rPr b="1" lang="en" sz="1600">
                <a:highlight>
                  <a:srgbClr val="FF00FF"/>
                </a:highlight>
              </a:rPr>
              <a:t>00011110</a:t>
            </a:r>
            <a:br>
              <a:rPr b="1" lang="en" sz="1600"/>
            </a:br>
            <a:br>
              <a:rPr b="1" lang="en" sz="1600"/>
            </a:br>
            <a:br>
              <a:rPr b="1" lang="en" sz="1600"/>
            </a:br>
            <a:br>
              <a:rPr b="1" lang="en" sz="1600"/>
            </a:br>
            <a:r>
              <a:rPr b="1" lang="en" sz="1600"/>
              <a:t>                            </a:t>
            </a:r>
            <a:r>
              <a:rPr b="1" lang="en" sz="1600">
                <a:highlight>
                  <a:srgbClr val="FFFF00"/>
                </a:highlight>
              </a:rPr>
              <a:t> 128</a:t>
            </a:r>
            <a:r>
              <a:rPr b="1" lang="en" sz="1600"/>
              <a:t>.</a:t>
            </a:r>
            <a:r>
              <a:rPr b="1" lang="en" sz="1600">
                <a:highlight>
                  <a:srgbClr val="FF9900"/>
                </a:highlight>
              </a:rPr>
              <a:t>10</a:t>
            </a:r>
            <a:r>
              <a:rPr b="1" lang="en" sz="1600"/>
              <a:t>.</a:t>
            </a:r>
            <a:r>
              <a:rPr b="1" lang="en" sz="1600">
                <a:highlight>
                  <a:srgbClr val="FF0000"/>
                </a:highlight>
              </a:rPr>
              <a:t>2</a:t>
            </a:r>
            <a:r>
              <a:rPr b="1" lang="en" sz="1600"/>
              <a:t>.</a:t>
            </a:r>
            <a:r>
              <a:rPr b="1" lang="en" sz="1600">
                <a:highlight>
                  <a:srgbClr val="FF00FF"/>
                </a:highlight>
              </a:rPr>
              <a:t>30 </a:t>
            </a:r>
            <a:br>
              <a:rPr b="1" lang="en" sz="1600"/>
            </a:br>
            <a:br>
              <a:rPr b="1" lang="en" sz="1600"/>
            </a:br>
            <a:br>
              <a:rPr b="1" lang="en" sz="1100"/>
            </a:br>
            <a:endParaRPr b="1" sz="1100"/>
          </a:p>
          <a:p>
            <a:pPr indent="0" lvl="0" marL="0" rtl="0" algn="l">
              <a:spcBef>
                <a:spcPts val="1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