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0d670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0d670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70d670dd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70d670d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70d670dd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70d670dd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70d670d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70d670d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70d670dd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70d670dd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70d670dd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70d670dd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70d670dd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70d670dd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0d670d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0d670d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70d670d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70d670d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70d670d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70d670d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70d670dd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70d670d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0d670d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0d670d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d670d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d670d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70d670dd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70d670d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0d670dd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0d670dd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CSC I367 Computer Networking</a:t>
            </a:r>
            <a:br>
              <a:rPr lang="en" sz="2300"/>
            </a:br>
            <a:r>
              <a:rPr lang="en" sz="2300"/>
              <a:t> </a:t>
            </a:r>
            <a:br>
              <a:rPr lang="en" sz="2300"/>
            </a:br>
            <a:r>
              <a:rPr lang="en" sz="2300"/>
              <a:t>Internet Addressing (IPv6)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Unicast Addresses and /64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3982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Rather than being divided between a prefix and suffix, </a:t>
            </a:r>
            <a:r>
              <a:rPr b="1" lang="en" sz="1100">
                <a:highlight>
                  <a:srgbClr val="FFFF00"/>
                </a:highlight>
              </a:rPr>
              <a:t>IPv6 addresses are divided into three conceptual parts. </a:t>
            </a:r>
            <a:br>
              <a:rPr b="1" lang="en" sz="1100">
                <a:highlight>
                  <a:srgbClr val="FFFF00"/>
                </a:highlight>
              </a:rPr>
            </a:br>
            <a:r>
              <a:rPr lang="en" sz="1100"/>
              <a:t>The three-level hierarchy formalizes the idea of subnetting from IPv4.  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Globally-unique prefix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lang="en" sz="1100"/>
              <a:t>used to identify a site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Subnet ID</a:t>
            </a:r>
            <a:r>
              <a:rPr lang="en" sz="1100"/>
              <a:t> used to distinguish among multiple physical networks at the destination site</a:t>
            </a:r>
            <a:br>
              <a:rPr lang="en" sz="1100"/>
            </a:br>
            <a:br>
              <a:rPr lang="en" sz="1100"/>
            </a:br>
            <a:r>
              <a:rPr b="1" lang="en" sz="1100">
                <a:highlight>
                  <a:srgbClr val="FFFF00"/>
                </a:highlight>
              </a:rPr>
              <a:t>Interface ID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lang="en" sz="1100"/>
              <a:t>used to identify a particular computer. </a:t>
            </a:r>
            <a:br>
              <a:rPr lang="en" sz="1100"/>
            </a:br>
            <a:r>
              <a:rPr lang="en" sz="1100"/>
              <a:t>	         Rather than host ID, interface ID emphasizes the idea that a host can have multiple interfaces and multiple IDs. </a:t>
            </a:r>
            <a:br>
              <a:rPr lang="en" sz="1100"/>
            </a:br>
            <a:br>
              <a:rPr lang="en" sz="1100"/>
            </a:br>
            <a:endParaRPr sz="1100"/>
          </a:p>
        </p:txBody>
      </p:sp>
      <p:sp>
        <p:nvSpPr>
          <p:cNvPr id="129" name="Google Shape;129;p22"/>
          <p:cNvSpPr/>
          <p:nvPr/>
        </p:nvSpPr>
        <p:spPr>
          <a:xfrm>
            <a:off x="371475" y="3456575"/>
            <a:ext cx="16659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4225525" y="3456575"/>
            <a:ext cx="22527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71400" y="3105375"/>
            <a:ext cx="16359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N bits </a:t>
            </a:r>
            <a:endParaRPr i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007525" y="3105375"/>
            <a:ext cx="2252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64 - N bit</a:t>
            </a:r>
            <a:endParaRPr i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256500" y="3105375"/>
            <a:ext cx="22134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64 bits </a:t>
            </a:r>
            <a:endParaRPr i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71475" y="3494575"/>
            <a:ext cx="16359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/>
              <a:t>Global Routing Prefix </a:t>
            </a:r>
            <a:endParaRPr b="1" sz="1100"/>
          </a:p>
        </p:txBody>
      </p:sp>
      <p:sp>
        <p:nvSpPr>
          <p:cNvPr id="135" name="Google Shape;135;p22"/>
          <p:cNvSpPr/>
          <p:nvPr/>
        </p:nvSpPr>
        <p:spPr>
          <a:xfrm>
            <a:off x="2007531" y="3456575"/>
            <a:ext cx="22527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007500" y="3494575"/>
            <a:ext cx="2252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/>
              <a:t>Subnet ID </a:t>
            </a:r>
            <a:endParaRPr b="1" sz="1100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217300" y="3494575"/>
            <a:ext cx="2252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/>
              <a:t>Interface ID </a:t>
            </a:r>
            <a:endParaRPr b="1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Interface Identifiers and MAC Addresses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3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IPv6 suffix was chosen to be large enough to allow a hardware</a:t>
            </a:r>
            <a:r>
              <a:rPr lang="en" sz="1100">
                <a:highlight>
                  <a:srgbClr val="FFFF00"/>
                </a:highlight>
              </a:rPr>
              <a:t> </a:t>
            </a:r>
            <a:r>
              <a:rPr b="1" lang="en" sz="1100">
                <a:highlight>
                  <a:srgbClr val="FFFF00"/>
                </a:highlight>
              </a:rPr>
              <a:t>(MAC) address to be used as the unique ID.</a:t>
            </a:r>
            <a:br>
              <a:rPr b="1" lang="en" sz="1100">
                <a:highlight>
                  <a:srgbClr val="FFFF00"/>
                </a:highlight>
              </a:rPr>
            </a:br>
            <a:br>
              <a:rPr b="1" lang="en" sz="1100">
                <a:highlight>
                  <a:srgbClr val="FFFF00"/>
                </a:highlight>
              </a:rPr>
            </a:br>
            <a:r>
              <a:rPr lang="en" sz="1100"/>
              <a:t>Because an IP address identifies a network as well as a host on the network, </a:t>
            </a:r>
            <a:br>
              <a:rPr lang="en" sz="1100"/>
            </a:br>
            <a:r>
              <a:rPr lang="en" sz="1100"/>
              <a:t>and address does not specify an individual computer. </a:t>
            </a:r>
            <a:br>
              <a:rPr lang="en" sz="1100"/>
            </a:br>
            <a:br>
              <a:rPr lang="en" sz="1100"/>
            </a:br>
            <a:r>
              <a:rPr lang="en" sz="1100"/>
              <a:t>Instead, an </a:t>
            </a:r>
            <a:r>
              <a:rPr b="1" lang="en" sz="1100"/>
              <a:t>address identifies a connection to a network.   </a:t>
            </a:r>
            <a:r>
              <a:rPr lang="en" sz="1100"/>
              <a:t> </a:t>
            </a:r>
            <a:r>
              <a:rPr b="1" lang="en" sz="1100">
                <a:solidFill>
                  <a:srgbClr val="F3F3F3"/>
                </a:solidFill>
                <a:highlight>
                  <a:srgbClr val="CC0000"/>
                </a:highlight>
              </a:rPr>
              <a:t> </a:t>
            </a:r>
            <a:r>
              <a:rPr lang="en" sz="1100"/>
              <a:t> </a:t>
            </a:r>
            <a:br>
              <a:rPr lang="en" sz="1100"/>
            </a:br>
            <a:br>
              <a:rPr lang="en" sz="1100"/>
            </a:br>
            <a:endParaRPr sz="1100"/>
          </a:p>
        </p:txBody>
      </p:sp>
      <p:sp>
        <p:nvSpPr>
          <p:cNvPr id="144" name="Google Shape;144;p23"/>
          <p:cNvSpPr/>
          <p:nvPr/>
        </p:nvSpPr>
        <p:spPr>
          <a:xfrm>
            <a:off x="371475" y="3456575"/>
            <a:ext cx="16659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4225525" y="3456575"/>
            <a:ext cx="22527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71400" y="3105375"/>
            <a:ext cx="16359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N bits </a:t>
            </a:r>
            <a:endParaRPr i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007525" y="3105375"/>
            <a:ext cx="2252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64 - N bit</a:t>
            </a:r>
            <a:endParaRPr i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256500" y="3105375"/>
            <a:ext cx="22134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64 bits </a:t>
            </a:r>
            <a:endParaRPr i="1"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1475" y="3494575"/>
            <a:ext cx="16359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/>
              <a:t>Global Routing Prefix </a:t>
            </a:r>
            <a:endParaRPr b="1" sz="1100"/>
          </a:p>
        </p:txBody>
      </p:sp>
      <p:sp>
        <p:nvSpPr>
          <p:cNvPr id="150" name="Google Shape;150;p23"/>
          <p:cNvSpPr/>
          <p:nvPr/>
        </p:nvSpPr>
        <p:spPr>
          <a:xfrm>
            <a:off x="2007531" y="3456575"/>
            <a:ext cx="22527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2007500" y="3494575"/>
            <a:ext cx="2252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/>
              <a:t>Subnet ID </a:t>
            </a:r>
            <a:endParaRPr b="1" sz="1100"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217300" y="3494575"/>
            <a:ext cx="2252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/>
              <a:t>Interface ID </a:t>
            </a:r>
            <a:endParaRPr b="1" sz="1100"/>
          </a:p>
        </p:txBody>
      </p:sp>
      <p:sp>
        <p:nvSpPr>
          <p:cNvPr id="153" name="Google Shape;153;p23"/>
          <p:cNvSpPr/>
          <p:nvPr/>
        </p:nvSpPr>
        <p:spPr>
          <a:xfrm rot="6767989">
            <a:off x="4995587" y="2255708"/>
            <a:ext cx="1601754" cy="150047"/>
          </a:xfrm>
          <a:prstGeom prst="rightArrow">
            <a:avLst>
              <a:gd fmla="val 14814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Special Addresses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68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IPv6 Multicast and Anycast Addresses</a:t>
            </a:r>
            <a:r>
              <a:rPr lang="en" sz="1100"/>
              <a:t> - With multicast, packets to be delivered to all machines within a multicast group. With IPv6 there are several multicast groups. </a:t>
            </a:r>
            <a:br>
              <a:rPr lang="en" sz="1100"/>
            </a:br>
            <a:r>
              <a:rPr lang="en" sz="1100"/>
              <a:t>	</a:t>
            </a:r>
            <a:br>
              <a:rPr lang="en" sz="1100"/>
            </a:br>
            <a:r>
              <a:rPr lang="en" sz="1100"/>
              <a:t>	</a:t>
            </a:r>
            <a:r>
              <a:rPr b="1" lang="en" sz="1100"/>
              <a:t>All routers multicast group </a:t>
            </a:r>
            <a:r>
              <a:rPr lang="en" sz="1100"/>
              <a:t>- communications that needs to reach all routers on the local network. </a:t>
            </a:r>
            <a:br>
              <a:rPr lang="en" sz="1100"/>
            </a:br>
            <a:r>
              <a:rPr lang="en" sz="1100"/>
              <a:t>	</a:t>
            </a:r>
            <a:r>
              <a:rPr b="1" lang="en" sz="1100"/>
              <a:t>All hosts multicast group</a:t>
            </a:r>
            <a:r>
              <a:rPr lang="en" sz="1100"/>
              <a:t> - communications that needs to reach all hosts on the local network. </a:t>
            </a:r>
            <a:br>
              <a:rPr lang="en" sz="1100"/>
            </a:br>
            <a:r>
              <a:rPr lang="en" sz="1100"/>
              <a:t>	</a:t>
            </a:r>
            <a:r>
              <a:rPr b="1" lang="en" sz="1100"/>
              <a:t>All nodes multicast group</a:t>
            </a:r>
            <a:r>
              <a:rPr lang="en" sz="1100"/>
              <a:t> - communications that are sent to all routers and hosts.</a:t>
            </a:r>
            <a:br>
              <a:rPr lang="en" sz="1100"/>
            </a:br>
            <a:r>
              <a:rPr lang="en" sz="1100"/>
              <a:t>	</a:t>
            </a:r>
            <a:br>
              <a:rPr lang="en" sz="1100"/>
            </a:br>
            <a:r>
              <a:rPr lang="en" sz="1100"/>
              <a:t>	</a:t>
            </a:r>
            <a:r>
              <a:rPr b="1" lang="en" sz="1100">
                <a:highlight>
                  <a:srgbClr val="FFFF00"/>
                </a:highlight>
              </a:rPr>
              <a:t>Anycast addresses</a:t>
            </a:r>
            <a:r>
              <a:rPr b="1" lang="en" sz="1100"/>
              <a:t> </a:t>
            </a:r>
            <a:r>
              <a:rPr lang="en" sz="1100"/>
              <a:t>- designed to handle server replication. </a:t>
            </a:r>
            <a:br>
              <a:rPr lang="en" sz="1100"/>
            </a:br>
            <a:r>
              <a:rPr lang="en" sz="1100"/>
              <a:t>	A provider can deploy a set of identical servers at arbitrary locations.  </a:t>
            </a:r>
            <a:br>
              <a:rPr lang="en" sz="1100"/>
            </a:br>
            <a:r>
              <a:rPr lang="en" sz="1100"/>
              <a:t>	All servers in the set offer exactly the same service, and are assigned the same anycast address.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100"/>
              <a:t>IPv6 Link-Local Addresses </a:t>
            </a:r>
            <a:r>
              <a:rPr lang="en" sz="1100"/>
              <a:t>- a set of prefixes for unicast addresses that are not globally valid. </a:t>
            </a:r>
            <a:br>
              <a:rPr lang="en" sz="1100"/>
            </a:br>
            <a:r>
              <a:rPr lang="en" sz="1100"/>
              <a:t>	IPv6 address that begins with 10-bit binary prefix: “1111 1110 10” are a link-local address, </a:t>
            </a:r>
            <a:br>
              <a:rPr lang="en" sz="1100"/>
            </a:br>
            <a:r>
              <a:rPr lang="en" sz="1100"/>
              <a:t>	meaning routers will never forward a packet beyond the local network that contains </a:t>
            </a:r>
            <a:br>
              <a:rPr lang="en" sz="1100"/>
            </a:br>
            <a:r>
              <a:rPr lang="en" sz="1100"/>
              <a:t>	a link-local address,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/>
              <a:t>  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 Assignment &amp; Delegation of Authority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4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As previously discussed, the Internet Corporation for Assigned Names and Numbers (ICANN) is the central authority overseeing IP address allocation and defining key policies. </a:t>
            </a:r>
            <a:br>
              <a:rPr lang="en" sz="1500"/>
            </a:br>
            <a:br>
              <a:rPr lang="en" sz="1500"/>
            </a:br>
            <a:r>
              <a:rPr lang="en" sz="1500"/>
              <a:t>Yet most sites that need an IP address never interaction with </a:t>
            </a:r>
            <a:r>
              <a:rPr lang="en" sz="1500">
                <a:highlight>
                  <a:srgbClr val="FFFF00"/>
                </a:highlight>
              </a:rPr>
              <a:t>ICANN</a:t>
            </a:r>
            <a:r>
              <a:rPr lang="en" sz="1500"/>
              <a:t> directly. Insteady, organizations usually contract with a local </a:t>
            </a:r>
            <a:r>
              <a:rPr lang="en" sz="1500">
                <a:highlight>
                  <a:srgbClr val="FFFF00"/>
                </a:highlight>
              </a:rPr>
              <a:t>Internet Service Provider (ISP)</a:t>
            </a:r>
            <a:r>
              <a:rPr lang="en" sz="1500"/>
              <a:t>. </a:t>
            </a:r>
            <a:br>
              <a:rPr lang="en" sz="1500"/>
            </a:br>
            <a:br>
              <a:rPr lang="en" sz="1500"/>
            </a:br>
            <a:r>
              <a:rPr lang="en" sz="1500"/>
              <a:t>In addition to providing access to a physical network, ISPs obtain a valid address predix for each of their customers’ networks. </a:t>
            </a:r>
            <a:br>
              <a:rPr lang="en" sz="1500"/>
            </a:br>
            <a:br>
              <a:rPr lang="en" sz="1500"/>
            </a:br>
            <a:r>
              <a:rPr lang="en" sz="1500"/>
              <a:t>ISPs are themselves part of a </a:t>
            </a:r>
            <a:r>
              <a:rPr lang="en" sz="1500">
                <a:highlight>
                  <a:srgbClr val="FFFF00"/>
                </a:highlight>
              </a:rPr>
              <a:t>hierarchy of address delegation, which includes regional registries</a:t>
            </a:r>
            <a:r>
              <a:rPr lang="en" sz="1500"/>
              <a:t> that ICANN authorized to administer blocks of addresses (ARIN, RIPE, ARNIC, LACNIC, AFRINIC).   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 in the Internet Addressing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00"/>
                </a:highlight>
              </a:rPr>
              <a:t>If a host computer moves from one network to another, its internet address much change. </a:t>
            </a:r>
            <a:endParaRPr sz="15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Because forwarding uses the network portion of the IP address, the path taken by a packet traveling to a host with multiple IP address depends on the address used.   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/ Key Concepts 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IPv6 Addressing Scheme - 128 bits or 16 octets  </a:t>
            </a:r>
            <a:br>
              <a:rPr b="1" lang="en" sz="1500"/>
            </a:br>
            <a:r>
              <a:rPr b="1" lang="en" sz="1500"/>
              <a:t>Colon Hex Notation</a:t>
            </a:r>
            <a:br>
              <a:rPr b="1" lang="en" sz="1500"/>
            </a:br>
            <a:r>
              <a:rPr b="1" lang="en" sz="1500"/>
              <a:t>Zero Compression  </a:t>
            </a:r>
            <a:br>
              <a:rPr b="1" lang="en" sz="1500"/>
            </a:br>
            <a:r>
              <a:rPr b="1" lang="en" sz="1500"/>
              <a:t>Embedding IPv4 Addresses in IPv6 </a:t>
            </a:r>
            <a:br>
              <a:rPr b="1" lang="en" sz="1500"/>
            </a:br>
            <a:r>
              <a:rPr b="1" lang="en" sz="1500"/>
              <a:t>Unicast Addresses -  Globally-unique prefix, Subnet ID, &amp; Interface ID</a:t>
            </a:r>
            <a:br>
              <a:rPr b="1" lang="en" sz="1500"/>
            </a:br>
            <a:r>
              <a:rPr b="1" lang="en" sz="1500"/>
              <a:t>Interface ID and MAC Addresses </a:t>
            </a:r>
            <a:br>
              <a:rPr b="1" lang="en" sz="1500"/>
            </a:br>
            <a:r>
              <a:rPr b="1" lang="en" sz="1500"/>
              <a:t>IPv6 Special Addresses</a:t>
            </a:r>
            <a:br>
              <a:rPr b="1" lang="en" sz="1500"/>
            </a:br>
            <a:r>
              <a:rPr b="1" lang="en" sz="1500"/>
              <a:t>Internet Address Assignment and Delegation of Authority </a:t>
            </a:r>
            <a:br>
              <a:rPr b="1" lang="en" sz="1500"/>
            </a:br>
            <a:r>
              <a:rPr b="1" lang="en" sz="1500"/>
              <a:t>Weaknesses in the Internet Addressing 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Internet Addressing (IPv6)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56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IPv6 Addressing Scheme</a:t>
            </a:r>
            <a:br>
              <a:rPr lang="en" sz="1400"/>
            </a:br>
            <a:r>
              <a:rPr lang="en" sz="1400"/>
              <a:t>IPv6 Colon Hexadecimal Notation </a:t>
            </a:r>
            <a:br>
              <a:rPr lang="en" sz="1400"/>
            </a:br>
            <a:r>
              <a:rPr lang="en" sz="1400"/>
              <a:t>IPv6 Address Space Assignment </a:t>
            </a:r>
            <a:br>
              <a:rPr lang="en" sz="1400"/>
            </a:br>
            <a:r>
              <a:rPr lang="en" sz="1400"/>
              <a:t>Embedding IPv4 Addresses in IPv6 for Transition</a:t>
            </a:r>
            <a:br>
              <a:rPr lang="en" sz="1400"/>
            </a:br>
            <a:r>
              <a:rPr lang="en" sz="1400"/>
              <a:t>IPv6 Unicast Addresses and /64 </a:t>
            </a:r>
            <a:br>
              <a:rPr lang="en" sz="1400"/>
            </a:br>
            <a:r>
              <a:rPr lang="en" sz="1400"/>
              <a:t>IPv6 Interface Identifiers and MAC Addresses </a:t>
            </a:r>
            <a:br>
              <a:rPr lang="en" sz="1400"/>
            </a:br>
            <a:r>
              <a:rPr lang="en" sz="1400"/>
              <a:t>IP Addresses, Hosts, and Network Connections </a:t>
            </a:r>
            <a:br>
              <a:rPr lang="en" sz="1400"/>
            </a:br>
            <a:r>
              <a:rPr lang="en" sz="1400"/>
              <a:t>Special Addresses</a:t>
            </a:r>
            <a:br>
              <a:rPr lang="en" sz="1400"/>
            </a:br>
            <a:r>
              <a:rPr lang="en" sz="1400"/>
              <a:t>Weaknesses in the Internet Addressing </a:t>
            </a:r>
            <a:br>
              <a:rPr lang="en" sz="1400"/>
            </a:br>
            <a:r>
              <a:rPr lang="en" sz="1400"/>
              <a:t>Internet Address Assignment and Delegation of Authority </a:t>
            </a: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  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IPv6 Addressing Scheme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IPv4 Address size is 32 bits, or 4 octets   </a:t>
            </a:r>
            <a:br>
              <a:rPr lang="en" sz="1500"/>
            </a:br>
            <a:r>
              <a:rPr lang="en" sz="1500"/>
              <a:t>IPv6 Address size is </a:t>
            </a:r>
            <a:r>
              <a:rPr lang="en" sz="1500">
                <a:highlight>
                  <a:srgbClr val="FFFF00"/>
                </a:highlight>
              </a:rPr>
              <a:t>128 bits, or 16 octets </a:t>
            </a:r>
            <a:endParaRPr sz="15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IPv6 Addressing Scheme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IPv4 Address size is 32 bits, or 4 octets   </a:t>
            </a:r>
            <a:br>
              <a:rPr lang="en" sz="1500"/>
            </a:br>
            <a:r>
              <a:rPr lang="en" sz="1500"/>
              <a:t>IPv6 Address size is </a:t>
            </a:r>
            <a:r>
              <a:rPr lang="en" sz="1500">
                <a:highlight>
                  <a:srgbClr val="FFFF00"/>
                </a:highlight>
              </a:rPr>
              <a:t>128 bits, or 16 octets 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 u="sng"/>
              <a:t>Dotted Decimal Notation</a:t>
            </a:r>
            <a:br>
              <a:rPr lang="en" sz="1500" u="sng"/>
            </a:br>
            <a:br>
              <a:rPr lang="en" sz="1500"/>
            </a:br>
            <a:r>
              <a:rPr lang="en" sz="1500"/>
              <a:t>Example IPv4 Address: 128.211.176.212</a:t>
            </a:r>
            <a:br>
              <a:rPr lang="en" sz="1500"/>
            </a:br>
            <a:br>
              <a:rPr lang="en" sz="1500"/>
            </a:br>
            <a:r>
              <a:rPr lang="en" sz="1500"/>
              <a:t>Example IPv6 Address: </a:t>
            </a:r>
            <a:r>
              <a:rPr lang="en" sz="1500">
                <a:highlight>
                  <a:srgbClr val="FFFF00"/>
                </a:highlight>
              </a:rPr>
              <a:t>104.230.140.100.255.255.255.255.0.0.17.128.150.10.255.255</a:t>
            </a:r>
            <a:endParaRPr sz="15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Colon Hexadecimal Notation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3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 u="sng"/>
              <a:t>Dotted Decimal Notation</a:t>
            </a:r>
            <a:br>
              <a:rPr lang="en" sz="1500" u="sng"/>
            </a:br>
            <a:r>
              <a:rPr lang="en" sz="1500"/>
              <a:t>Each number separated by a dot represents 8-bits or an octet</a:t>
            </a:r>
            <a:br>
              <a:rPr lang="en" sz="1500"/>
            </a:br>
            <a:br>
              <a:rPr lang="en" sz="1500"/>
            </a:br>
            <a:r>
              <a:rPr lang="en" sz="1500"/>
              <a:t>104.230.140.100.255.255.255.255.0.0.17.128.150.10.255.255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 sz="1500" u="sng"/>
            </a:br>
            <a:r>
              <a:rPr b="1" lang="en" sz="1500" u="sng"/>
              <a:t>Colon Hexadecimal Notation, or simply Colon Hex</a:t>
            </a:r>
            <a:br>
              <a:rPr b="1" lang="en" sz="1500" u="sng"/>
            </a:br>
            <a:r>
              <a:rPr lang="en" sz="1500"/>
              <a:t>Each number separated by colon represents 16-bits </a:t>
            </a:r>
            <a:br>
              <a:rPr lang="en" sz="1500"/>
            </a:br>
            <a:br>
              <a:rPr b="1" lang="en" sz="1500" u="sng"/>
            </a:br>
            <a:r>
              <a:rPr lang="en" sz="1500">
                <a:highlight>
                  <a:srgbClr val="FFFF00"/>
                </a:highlight>
              </a:rPr>
              <a:t>68E6:8C64:FFFF:FFFF:0:1180:96A:FFFF</a:t>
            </a:r>
            <a:endParaRPr sz="15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Colon Hexadecimal Notation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3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Another Colon Hex Notation example, this one with a string of zeros. </a:t>
            </a:r>
            <a:br>
              <a:rPr lang="en" sz="1500"/>
            </a:br>
            <a:br>
              <a:rPr b="1" lang="en" sz="1500" u="sng"/>
            </a:br>
            <a:r>
              <a:rPr lang="en" sz="1500">
                <a:highlight>
                  <a:srgbClr val="FFFF00"/>
                </a:highlight>
              </a:rPr>
              <a:t>FF05:0:0:0:0:0:0:B3</a:t>
            </a:r>
            <a:br>
              <a:rPr lang="en" sz="1500"/>
            </a:br>
            <a:br>
              <a:rPr lang="en" sz="1500"/>
            </a:br>
            <a:r>
              <a:rPr lang="en" sz="1500"/>
              <a:t>Colon Hex Notation allows for </a:t>
            </a:r>
            <a:r>
              <a:rPr b="1" lang="en" sz="1500">
                <a:solidFill>
                  <a:srgbClr val="F3F3F3"/>
                </a:solidFill>
                <a:highlight>
                  <a:srgbClr val="CC0000"/>
                </a:highlight>
              </a:rPr>
              <a:t>zero compression</a:t>
            </a:r>
            <a:r>
              <a:rPr lang="en" sz="1500"/>
              <a:t>, in which a string of repeated zeros is replaced with a pair of colons. </a:t>
            </a:r>
            <a:br>
              <a:rPr lang="en" sz="1500"/>
            </a:br>
            <a:br>
              <a:rPr lang="en" sz="1500"/>
            </a:br>
            <a:r>
              <a:rPr lang="en" sz="1500">
                <a:highlight>
                  <a:srgbClr val="FFFF00"/>
                </a:highlight>
              </a:rPr>
              <a:t>FF05::B3</a:t>
            </a:r>
            <a:br>
              <a:rPr b="1" lang="en" sz="1500"/>
            </a:br>
            <a:br>
              <a:rPr b="1" lang="en" sz="1500"/>
            </a:b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Colon Hexadecimal Notation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3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3F3F3"/>
                </a:solidFill>
                <a:highlight>
                  <a:srgbClr val="CC0000"/>
                </a:highlight>
              </a:rPr>
              <a:t>Colon Hex also incorporates dotted decimal suffixes</a:t>
            </a:r>
            <a:r>
              <a:rPr lang="en" sz="1500"/>
              <a:t>, to facilitate the transition from IPv4 to IPv6 </a:t>
            </a:r>
            <a:br>
              <a:rPr lang="en" sz="1500"/>
            </a:br>
            <a:r>
              <a:rPr lang="en" sz="1500"/>
              <a:t>While each number separated by colon represents 16-bits, each decimal portion is still an octet. </a:t>
            </a:r>
            <a:br>
              <a:rPr lang="en" sz="1500"/>
            </a:br>
            <a:br>
              <a:rPr b="1" lang="en" sz="1500" u="sng"/>
            </a:br>
            <a:r>
              <a:rPr lang="en" sz="1500">
                <a:highlight>
                  <a:srgbClr val="FFFF00"/>
                </a:highlight>
              </a:rPr>
              <a:t>0:0:0:0:0:0:128.10.2.1</a:t>
            </a:r>
            <a:br>
              <a:rPr lang="en" sz="1500"/>
            </a:br>
            <a:br>
              <a:rPr lang="en" sz="1500"/>
            </a:br>
            <a:r>
              <a:rPr lang="en" sz="1500"/>
              <a:t>Following  </a:t>
            </a:r>
            <a:r>
              <a:rPr b="1" lang="en" sz="1500"/>
              <a:t>zero compression</a:t>
            </a:r>
            <a:r>
              <a:rPr lang="en" sz="1500"/>
              <a:t> </a:t>
            </a:r>
            <a:br>
              <a:rPr lang="en" sz="1500"/>
            </a:br>
            <a:br>
              <a:rPr lang="en" sz="1500"/>
            </a:br>
            <a:r>
              <a:rPr lang="en" sz="1500">
                <a:highlight>
                  <a:srgbClr val="FFFF00"/>
                </a:highlight>
              </a:rPr>
              <a:t>::128.10.2.1</a:t>
            </a:r>
            <a:br>
              <a:rPr lang="en" sz="1500">
                <a:highlight>
                  <a:srgbClr val="FFFF00"/>
                </a:highlight>
              </a:rPr>
            </a:br>
            <a:br>
              <a:rPr lang="en" sz="1500">
                <a:highlight>
                  <a:srgbClr val="FFFF00"/>
                </a:highlight>
              </a:rPr>
            </a:b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IPv6 Address Space Assignment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44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When partitioning the IPv6 address space, there are two central issues:</a:t>
            </a:r>
            <a:br>
              <a:rPr lang="en" sz="1400">
                <a:highlight>
                  <a:srgbClr val="FFFF00"/>
                </a:highlight>
              </a:rPr>
            </a:br>
            <a:br>
              <a:rPr lang="en" sz="1400"/>
            </a:br>
            <a:r>
              <a:rPr b="1" lang="en" sz="1400"/>
              <a:t>1. How humans manage the address assignments </a:t>
            </a:r>
            <a:br>
              <a:rPr lang="en" sz="1400"/>
            </a:br>
            <a:r>
              <a:rPr lang="en" sz="1400"/>
              <a:t>   	 - Hierarchy of authority</a:t>
            </a:r>
            <a:br>
              <a:rPr lang="en" sz="1400"/>
            </a:br>
            <a:r>
              <a:rPr lang="en" sz="1400"/>
              <a:t>	   Unlike the two-level hierarchy of IPv4 (network prefix - ISP, and host suffix by an organization)  </a:t>
            </a:r>
            <a:br>
              <a:rPr lang="en" sz="1400"/>
            </a:br>
            <a:r>
              <a:rPr lang="en" sz="1400"/>
              <a:t>	   IPv6 permits multi-level hierarchies  </a:t>
            </a:r>
            <a:br>
              <a:rPr lang="en" sz="1400"/>
            </a:br>
            <a:br>
              <a:rPr lang="en" sz="1400"/>
            </a:br>
            <a:r>
              <a:rPr b="1" lang="en" sz="1400"/>
              <a:t>2. How routers handle the necessary forwarding tables </a:t>
            </a:r>
            <a:br>
              <a:rPr lang="en" sz="1400"/>
            </a:br>
            <a:r>
              <a:rPr lang="en" sz="1400"/>
              <a:t>	- Router efficiency and forwarding decisions when examining each datagram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IPv4 Addresses in IPv6 for Transition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4063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00"/>
                </a:highlight>
              </a:rPr>
              <a:t>To enable the transition to IPv6, internet designers allocated a small fraction of addresses in the IPv6 space to encode IPv4 addresses</a:t>
            </a:r>
            <a:r>
              <a:rPr lang="en" sz="1200">
                <a:highlight>
                  <a:srgbClr val="FFFF00"/>
                </a:highlight>
              </a:rPr>
              <a:t>. </a:t>
            </a:r>
            <a:br>
              <a:rPr lang="en" sz="1200"/>
            </a:br>
            <a:br>
              <a:rPr lang="en" sz="1200"/>
            </a:br>
            <a:r>
              <a:rPr lang="en" sz="1200"/>
              <a:t>Any address that begins with 80 zero bits followed by 16 bits of all ones contains an IPv4 address in the low-order 32 bits.</a:t>
            </a:r>
            <a:r>
              <a:rPr lang="en" sz="1200">
                <a:solidFill>
                  <a:srgbClr val="F3F3F3"/>
                </a:solidFill>
                <a:highlight>
                  <a:srgbClr val="CC0000"/>
                </a:highlight>
              </a:rPr>
              <a:t> </a:t>
            </a:r>
            <a:br>
              <a:rPr lang="en" sz="1200">
                <a:solidFill>
                  <a:srgbClr val="F3F3F3"/>
                </a:solidFill>
                <a:highlight>
                  <a:srgbClr val="CC0000"/>
                </a:highlight>
              </a:rPr>
            </a:br>
            <a:br>
              <a:rPr lang="en" sz="1200"/>
            </a:br>
            <a:r>
              <a:rPr b="1" lang="en" sz="1200"/>
              <a:t>This is done for two reasons: </a:t>
            </a:r>
            <a:endParaRPr b="1"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Computers may upgrade to IPv6 before they are assigned a valid IPv6 address.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Computers running IPv6 software may need to communicate with computers running only IPv4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3" name="Google Shape;103;p21"/>
          <p:cNvSpPr/>
          <p:nvPr/>
        </p:nvSpPr>
        <p:spPr>
          <a:xfrm>
            <a:off x="676275" y="3837587"/>
            <a:ext cx="33201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3996365" y="3837587"/>
            <a:ext cx="8538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4838475" y="3837587"/>
            <a:ext cx="8121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650577" y="3837587"/>
            <a:ext cx="16659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454700" y="3486375"/>
            <a:ext cx="15198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64 zero bits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121700" y="3486375"/>
            <a:ext cx="7422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16 bits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875506" y="3486375"/>
            <a:ext cx="7422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16 bits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6018506" y="3486375"/>
            <a:ext cx="7422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32 bit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794900" y="3910800"/>
            <a:ext cx="30999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00000…..…………………………………...0000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197900" y="3910800"/>
            <a:ext cx="5658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0000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951701" y="3910800"/>
            <a:ext cx="60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FFFF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5907675" y="3910800"/>
            <a:ext cx="11472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IPv4 Address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" name="Google Shape;115;p21"/>
          <p:cNvSpPr/>
          <p:nvPr/>
        </p:nvSpPr>
        <p:spPr>
          <a:xfrm>
            <a:off x="676275" y="4243168"/>
            <a:ext cx="33201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3996365" y="4243168"/>
            <a:ext cx="8538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4838475" y="4243168"/>
            <a:ext cx="8121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5650577" y="4243168"/>
            <a:ext cx="1665900" cy="4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794900" y="4316381"/>
            <a:ext cx="30999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00000…..…………………………………...0000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197900" y="4316381"/>
            <a:ext cx="5658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FFFF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951701" y="4316381"/>
            <a:ext cx="6087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0000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5907675" y="4316381"/>
            <a:ext cx="11472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IPv4 Address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