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59a0b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59a0b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59a0b99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59a0b99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459a0b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459a0b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459a0b99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459a0b99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459a0b9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459a0b9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59a0b99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59a0b99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459a0b9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459a0b9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459a0b9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459a0b9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59a0b9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59a0b9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59a0b9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59a0b9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59a0b9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59a0b9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459a0b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459a0b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Mapping Internet Addresses to Physical Addresses (ARP)</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Proxy ARP</a:t>
            </a:r>
            <a:endParaRPr/>
          </a:p>
        </p:txBody>
      </p:sp>
      <p:sp>
        <p:nvSpPr>
          <p:cNvPr id="117" name="Google Shape;117;p22"/>
          <p:cNvSpPr txBox="1"/>
          <p:nvPr>
            <p:ph idx="1" type="body"/>
          </p:nvPr>
        </p:nvSpPr>
        <p:spPr>
          <a:xfrm>
            <a:off x="311700" y="1152475"/>
            <a:ext cx="38028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While the Address Resolution Protocol (ARP) was designed to map 32-bit IPv4 addresses to 48-bit Ethernet addresses within a single network. </a:t>
            </a:r>
            <a:br>
              <a:rPr lang="en" sz="1200"/>
            </a:br>
            <a:br>
              <a:rPr lang="en" sz="1200"/>
            </a:br>
            <a:r>
              <a:rPr b="1" lang="en" sz="1200">
                <a:highlight>
                  <a:srgbClr val="FFFF00"/>
                </a:highlight>
              </a:rPr>
              <a:t>Proxy ARP</a:t>
            </a:r>
            <a:r>
              <a:rPr lang="en" sz="1200"/>
              <a:t> bridges multiple networks, relying on a computer that has two network connections and runs special-purpose ARP software.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Clr>
                <a:schemeClr val="dk1"/>
              </a:buClr>
              <a:buSzPts val="1100"/>
              <a:buFont typeface="Arial"/>
              <a:buNone/>
            </a:pPr>
            <a:br>
              <a:rPr lang="en" sz="1200"/>
            </a:br>
            <a:endParaRPr sz="1200"/>
          </a:p>
        </p:txBody>
      </p:sp>
      <p:pic>
        <p:nvPicPr>
          <p:cNvPr id="118" name="Google Shape;118;p22"/>
          <p:cNvPicPr preferRelativeResize="0"/>
          <p:nvPr/>
        </p:nvPicPr>
        <p:blipFill rotWithShape="1">
          <a:blip r:embed="rId3">
            <a:alphaModFix/>
          </a:blip>
          <a:srcRect b="0" l="3669" r="3909" t="6568"/>
          <a:stretch/>
        </p:blipFill>
        <p:spPr>
          <a:xfrm>
            <a:off x="4375125" y="763650"/>
            <a:ext cx="4357926" cy="2180375"/>
          </a:xfrm>
          <a:prstGeom prst="rect">
            <a:avLst/>
          </a:prstGeom>
          <a:noFill/>
          <a:ln>
            <a:noFill/>
          </a:ln>
        </p:spPr>
      </p:pic>
      <p:sp>
        <p:nvSpPr>
          <p:cNvPr id="119" name="Google Shape;119;p22"/>
          <p:cNvSpPr txBox="1"/>
          <p:nvPr>
            <p:ph idx="1" type="body"/>
          </p:nvPr>
        </p:nvSpPr>
        <p:spPr>
          <a:xfrm>
            <a:off x="4357050" y="3052125"/>
            <a:ext cx="4278900" cy="13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Computer P has a database that contains the IPv4 address and the Ethernet MAC address of each other machine on network 1 &amp; 2. The router and all the other hosts run standard ARP; they are unaware that proxy ARP is being used. More important, all the other hosts and the router are configured as if they are on a single network. </a:t>
            </a:r>
            <a:endParaRPr sz="10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br>
              <a:rPr lang="en" sz="1200"/>
            </a:b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Neighbor Discovery</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IPv6 uses the term </a:t>
            </a:r>
            <a:r>
              <a:rPr b="1" lang="en" sz="1200"/>
              <a:t>neighbor</a:t>
            </a:r>
            <a:r>
              <a:rPr lang="en" sz="1200"/>
              <a:t> to describe another computer on the same network. </a:t>
            </a:r>
            <a:endParaRPr sz="1200"/>
          </a:p>
          <a:p>
            <a:pPr indent="0" lvl="0" marL="0" rtl="0" algn="l">
              <a:spcBef>
                <a:spcPts val="1600"/>
              </a:spcBef>
              <a:spcAft>
                <a:spcPts val="0"/>
              </a:spcAft>
              <a:buClr>
                <a:schemeClr val="dk1"/>
              </a:buClr>
              <a:buSzPts val="1100"/>
              <a:buFont typeface="Arial"/>
              <a:buNone/>
            </a:pPr>
            <a:r>
              <a:rPr b="1" lang="en" sz="1200">
                <a:highlight>
                  <a:srgbClr val="FFFF00"/>
                </a:highlight>
              </a:rPr>
              <a:t>IPv6’s Neighbor Discovery Protocol (NDP) replaces ARP</a:t>
            </a:r>
            <a:r>
              <a:rPr lang="en" sz="1200"/>
              <a:t> and allows a host to map between an IPv6 address and a hardware address.</a:t>
            </a:r>
            <a:br>
              <a:rPr lang="en" sz="1200"/>
            </a:br>
            <a:br>
              <a:rPr lang="en" sz="1200"/>
            </a:br>
            <a:r>
              <a:rPr lang="en" sz="1200">
                <a:highlight>
                  <a:srgbClr val="FFFF00"/>
                </a:highlight>
              </a:rPr>
              <a:t>NDP uses early binding and takes a proactive approach to state maintenance.</a:t>
            </a:r>
            <a:endParaRPr sz="1200">
              <a:highlight>
                <a:srgbClr val="FFFF00"/>
              </a:highlight>
            </a:endParaRPr>
          </a:p>
          <a:p>
            <a:pPr indent="0" lvl="0" marL="0" rtl="0" algn="l">
              <a:spcBef>
                <a:spcPts val="1600"/>
              </a:spcBef>
              <a:spcAft>
                <a:spcPts val="0"/>
              </a:spcAft>
              <a:buClr>
                <a:schemeClr val="dk1"/>
              </a:buClr>
              <a:buSzPts val="1100"/>
              <a:buFont typeface="Arial"/>
              <a:buNone/>
            </a:pPr>
            <a:r>
              <a:rPr lang="en" sz="1200"/>
              <a:t>Instead of waiting until a datagram must be sent, an IPv6  node uses NDP to discover neighbors at startup. Furthermore, an IPv6 node continually checks the status of neighbors. Thus, transmission of an IPv6 datagram to a neighbor can proceed without delay and does not involve broadcast. </a:t>
            </a:r>
            <a:endParaRPr sz="1200"/>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The Addressing Resolution Problem </a:t>
            </a:r>
            <a:br>
              <a:rPr b="1" lang="en" sz="1200"/>
            </a:br>
            <a:r>
              <a:rPr b="1" lang="en" sz="1200"/>
              <a:t>Two Types of Hardware Addresses </a:t>
            </a:r>
            <a:br>
              <a:rPr b="1" lang="en" sz="1200"/>
            </a:br>
            <a:r>
              <a:rPr b="1" lang="en" sz="1200"/>
              <a:t>Resolution Through Direct Mapping </a:t>
            </a:r>
            <a:br>
              <a:rPr b="1" lang="en" sz="1200"/>
            </a:br>
            <a:r>
              <a:rPr b="1" lang="en" sz="1200"/>
              <a:t>Resolution in a Direct-Mapped Network </a:t>
            </a:r>
            <a:br>
              <a:rPr b="1" lang="en" sz="1200"/>
            </a:br>
            <a:r>
              <a:rPr b="1" lang="en" sz="1200"/>
              <a:t>IPv4 Address Resolution Through Dynamic Binding </a:t>
            </a:r>
            <a:br>
              <a:rPr b="1" lang="en" sz="1200"/>
            </a:br>
            <a:r>
              <a:rPr b="1" lang="en" sz="1200"/>
              <a:t>The ARP Cache</a:t>
            </a:r>
            <a:br>
              <a:rPr b="1" lang="en" sz="1200"/>
            </a:br>
            <a:r>
              <a:rPr b="1" lang="en" sz="1200"/>
              <a:t>ARP Cache Timeout </a:t>
            </a:r>
            <a:br>
              <a:rPr b="1" lang="en" sz="1200"/>
            </a:br>
            <a:r>
              <a:rPr b="1" lang="en" sz="1200"/>
              <a:t>ARP Implementation - outgoing / incoming functionality </a:t>
            </a:r>
            <a:br>
              <a:rPr b="1" lang="en" sz="1200"/>
            </a:br>
            <a:r>
              <a:rPr b="1" lang="en" sz="1200"/>
              <a:t>ARP Encapsulation &amp; Message Format </a:t>
            </a:r>
            <a:br>
              <a:rPr b="1" lang="en" sz="1200"/>
            </a:br>
            <a:r>
              <a:rPr b="1" lang="en" sz="1200"/>
              <a:t>Proxy ARP </a:t>
            </a:r>
            <a:br>
              <a:rPr b="1" lang="en" sz="1200"/>
            </a:br>
            <a:r>
              <a:rPr b="1" lang="en" sz="1200"/>
              <a:t>IPv6 Neighbor Discovery </a:t>
            </a:r>
            <a:endParaRPr b="1" sz="1200"/>
          </a:p>
          <a:p>
            <a:pPr indent="0" lvl="0" marL="0" rtl="0" algn="l">
              <a:spcBef>
                <a:spcPts val="1600"/>
              </a:spcBef>
              <a:spcAft>
                <a:spcPts val="1600"/>
              </a:spcAft>
              <a:buClr>
                <a:schemeClr val="dk1"/>
              </a:buClr>
              <a:buSzPts val="1100"/>
              <a:buFont typeface="Arial"/>
              <a:buNone/>
            </a:pPr>
            <a:r>
              <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Mapping Physical Addresses (ARP)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The Addressing Resolution Problem </a:t>
            </a:r>
            <a:br>
              <a:rPr lang="en" sz="1200"/>
            </a:br>
            <a:r>
              <a:rPr lang="en" sz="1200"/>
              <a:t>Two Types of Hardware Addresses </a:t>
            </a:r>
            <a:br>
              <a:rPr lang="en" sz="1200"/>
            </a:br>
            <a:r>
              <a:rPr lang="en" sz="1200"/>
              <a:t>Resolution Through Direct Mapping </a:t>
            </a:r>
            <a:br>
              <a:rPr lang="en" sz="1200"/>
            </a:br>
            <a:r>
              <a:rPr lang="en" sz="1200"/>
              <a:t>Resolution in a Direct-Mapped Network </a:t>
            </a:r>
            <a:br>
              <a:rPr lang="en" sz="1200"/>
            </a:br>
            <a:r>
              <a:rPr lang="en" sz="1200"/>
              <a:t>IPv4 Address Resolution Through Dynamic Binding </a:t>
            </a:r>
            <a:br>
              <a:rPr lang="en" sz="1200"/>
            </a:br>
            <a:r>
              <a:rPr lang="en" sz="1200"/>
              <a:t>The ARP Cache</a:t>
            </a:r>
            <a:br>
              <a:rPr lang="en" sz="1200"/>
            </a:br>
            <a:r>
              <a:rPr lang="en" sz="1200"/>
              <a:t>ARP Cache Timeout </a:t>
            </a:r>
            <a:br>
              <a:rPr lang="en" sz="1200"/>
            </a:br>
            <a:r>
              <a:rPr lang="en" sz="1200"/>
              <a:t>ARP Implementation </a:t>
            </a:r>
            <a:br>
              <a:rPr lang="en" sz="1200"/>
            </a:br>
            <a:r>
              <a:rPr lang="en" sz="1200"/>
              <a:t>ARP Encapsulation and Identification </a:t>
            </a:r>
            <a:br>
              <a:rPr lang="en" sz="1200"/>
            </a:br>
            <a:r>
              <a:rPr lang="en" sz="1200"/>
              <a:t>ARP Message Format </a:t>
            </a:r>
            <a:br>
              <a:rPr lang="en" sz="1200"/>
            </a:br>
            <a:r>
              <a:rPr lang="en" sz="1200"/>
              <a:t>Automatic ARP Cache Revalidation </a:t>
            </a:r>
            <a:br>
              <a:rPr lang="en" sz="1200"/>
            </a:br>
            <a:r>
              <a:rPr lang="en" sz="1200"/>
              <a:t>Reverse Address Resolution </a:t>
            </a:r>
            <a:br>
              <a:rPr lang="en" sz="1200"/>
            </a:br>
            <a:r>
              <a:rPr lang="en" sz="1200"/>
              <a:t>ARP Caches in Layers 3 Switches </a:t>
            </a:r>
            <a:br>
              <a:rPr lang="en" sz="1200"/>
            </a:br>
            <a:r>
              <a:rPr lang="en" sz="1200"/>
              <a:t>Proxy ARP </a:t>
            </a:r>
            <a:br>
              <a:rPr lang="en" sz="1200"/>
            </a:br>
            <a:r>
              <a:rPr lang="en" sz="1200"/>
              <a:t>IPv6 Neighbor Discovery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Addressing Resolution Problem</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00"/>
                </a:highlight>
              </a:rPr>
              <a:t>The problem of mapping high-level addresses to physical addresses is known as the </a:t>
            </a:r>
            <a:r>
              <a:rPr b="1" lang="en" sz="1200">
                <a:highlight>
                  <a:srgbClr val="FFFF00"/>
                </a:highlight>
              </a:rPr>
              <a:t>address resolution problem</a:t>
            </a:r>
            <a:r>
              <a:rPr lang="en" sz="1200"/>
              <a:t>. </a:t>
            </a:r>
            <a:br>
              <a:rPr lang="en" sz="1200"/>
            </a:br>
            <a:br>
              <a:rPr lang="en" sz="1200"/>
            </a:br>
            <a:r>
              <a:rPr b="1" lang="en" sz="1200" u="sng"/>
              <a:t>Solutions fall into two categories</a:t>
            </a:r>
            <a:br>
              <a:rPr b="1" lang="en" sz="1200" u="sng"/>
            </a:br>
            <a:br>
              <a:rPr lang="en" sz="1200"/>
            </a:br>
            <a:r>
              <a:rPr lang="en" sz="1200"/>
              <a:t>- </a:t>
            </a:r>
            <a:r>
              <a:rPr b="1" lang="en" sz="1200"/>
              <a:t>Dynamic Binding</a:t>
            </a:r>
            <a:r>
              <a:rPr lang="en" sz="1200"/>
              <a:t>: tables that pair high-level and physical addresses (common with IPv4) </a:t>
            </a:r>
            <a:br>
              <a:rPr lang="en" sz="1200"/>
            </a:br>
            <a:br>
              <a:rPr lang="en" sz="1200"/>
            </a:br>
            <a:r>
              <a:rPr lang="en" sz="1200"/>
              <a:t>- </a:t>
            </a:r>
            <a:r>
              <a:rPr b="1" lang="en" sz="1200"/>
              <a:t>Direct Mapping</a:t>
            </a:r>
            <a:r>
              <a:rPr lang="en" sz="1200"/>
              <a:t>: embedding a hardware address in highlevel addresses (common with IPv6) </a:t>
            </a:r>
            <a:br>
              <a:rPr lang="en" sz="1200"/>
            </a:br>
            <a:br>
              <a:rPr lang="en" sz="1200"/>
            </a:br>
            <a:r>
              <a:rPr b="1" lang="en" sz="1200" u="sng"/>
              <a:t>Two Types of Hardware Addresses</a:t>
            </a:r>
            <a:br>
              <a:rPr lang="en" sz="1200"/>
            </a:br>
            <a:br>
              <a:rPr lang="en" sz="1200"/>
            </a:br>
            <a:r>
              <a:rPr lang="en" sz="1200"/>
              <a:t>- </a:t>
            </a:r>
            <a:r>
              <a:rPr b="1" lang="en" sz="1200"/>
              <a:t>larger</a:t>
            </a:r>
            <a:r>
              <a:rPr lang="en" sz="1200"/>
              <a:t> than the host portion of an IP address (requires dynamic binding) </a:t>
            </a:r>
            <a:br>
              <a:rPr lang="en" sz="1200"/>
            </a:br>
            <a:r>
              <a:rPr lang="en" sz="1200"/>
              <a:t>- </a:t>
            </a:r>
            <a:r>
              <a:rPr b="1" lang="en" sz="1200"/>
              <a:t>smaller</a:t>
            </a:r>
            <a:r>
              <a:rPr lang="en" sz="1200"/>
              <a:t> than the host portion of an IP address (direct mapping is possible) </a:t>
            </a:r>
            <a:br>
              <a:rPr lang="en" sz="1200"/>
            </a:br>
            <a:br>
              <a:rPr lang="en" sz="1200"/>
            </a:br>
            <a:r>
              <a:rPr lang="en" sz="1200"/>
              <a:t>Because IPv6 dedicates 64 bits to the  host portion of an address, it accommodates all types of hardware addresses. Therefore, the smaller/larger distinction is only important for IPv4.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Resolution Through Direct Mapping</a:t>
            </a:r>
            <a:endParaRPr/>
          </a:p>
        </p:txBody>
      </p:sp>
      <p:sp>
        <p:nvSpPr>
          <p:cNvPr id="72" name="Google Shape;72;p16"/>
          <p:cNvSpPr txBox="1"/>
          <p:nvPr>
            <p:ph idx="1" type="body"/>
          </p:nvPr>
        </p:nvSpPr>
        <p:spPr>
          <a:xfrm>
            <a:off x="311700" y="1152475"/>
            <a:ext cx="8520600" cy="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IPv6 uses a technique known as direct mapping. </a:t>
            </a:r>
            <a:br>
              <a:rPr lang="en" sz="1200"/>
            </a:br>
            <a:br>
              <a:rPr lang="en" sz="1200"/>
            </a:br>
            <a:r>
              <a:rPr b="1" lang="en" sz="1200">
                <a:highlight>
                  <a:srgbClr val="FFFF00"/>
                </a:highlight>
              </a:rPr>
              <a:t>Direct mapping</a:t>
            </a:r>
            <a:r>
              <a:rPr lang="en" sz="1200">
                <a:highlight>
                  <a:srgbClr val="FFFF00"/>
                </a:highlight>
              </a:rPr>
              <a:t> - a computer’s hardware address is used as the host portion of the computer’s Internet address. </a:t>
            </a:r>
            <a:endParaRPr sz="1200">
              <a:highlight>
                <a:srgbClr val="FFFF00"/>
              </a:highlight>
            </a:endParaRPr>
          </a:p>
          <a:p>
            <a:pPr indent="0" lvl="0" marL="0" rtl="0" algn="l">
              <a:spcBef>
                <a:spcPts val="1600"/>
              </a:spcBef>
              <a:spcAft>
                <a:spcPts val="0"/>
              </a:spcAft>
              <a:buClr>
                <a:schemeClr val="dk1"/>
              </a:buClr>
              <a:buSzPts val="1100"/>
              <a:buFont typeface="Arial"/>
              <a:buNone/>
            </a:pPr>
            <a:r>
              <a:rPr lang="en" sz="1200"/>
              <a:t>IPv4 can use direct mapping when addresses are sufficiently small.</a:t>
            </a:r>
            <a:endParaRPr sz="1200"/>
          </a:p>
          <a:p>
            <a:pPr indent="0" lvl="0" marL="0" rtl="0" algn="l">
              <a:spcBef>
                <a:spcPts val="1600"/>
              </a:spcBef>
              <a:spcAft>
                <a:spcPts val="1600"/>
              </a:spcAft>
              <a:buNone/>
            </a:pPr>
            <a:r>
              <a:t/>
            </a:r>
            <a:endParaRPr sz="1200"/>
          </a:p>
        </p:txBody>
      </p:sp>
      <p:pic>
        <p:nvPicPr>
          <p:cNvPr id="73" name="Google Shape;73;p16"/>
          <p:cNvPicPr preferRelativeResize="0"/>
          <p:nvPr/>
        </p:nvPicPr>
        <p:blipFill rotWithShape="1">
          <a:blip r:embed="rId3">
            <a:alphaModFix/>
          </a:blip>
          <a:srcRect b="22245" l="0" r="0" t="0"/>
          <a:stretch/>
        </p:blipFill>
        <p:spPr>
          <a:xfrm>
            <a:off x="483375" y="2491525"/>
            <a:ext cx="6919675" cy="225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Resolution Through Direct Mapping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IPv4 example:        </a:t>
            </a:r>
            <a:r>
              <a:rPr b="1" lang="en" sz="1200"/>
              <a:t> 192.5.48</a:t>
            </a:r>
            <a:r>
              <a:rPr b="1" lang="en" sz="1200">
                <a:highlight>
                  <a:srgbClr val="FFFF00"/>
                </a:highlight>
              </a:rPr>
              <a:t>.0 / 24</a:t>
            </a:r>
            <a:r>
              <a:rPr b="1" lang="en" sz="1200"/>
              <a:t> </a:t>
            </a:r>
            <a:endParaRPr b="1" sz="1200"/>
          </a:p>
          <a:p>
            <a:pPr indent="0" lvl="0" marL="0" rtl="0" algn="l">
              <a:spcBef>
                <a:spcPts val="1600"/>
              </a:spcBef>
              <a:spcAft>
                <a:spcPts val="0"/>
              </a:spcAft>
              <a:buNone/>
            </a:pPr>
            <a:r>
              <a:rPr lang="en" sz="1200"/>
              <a:t>The network prefix occupies the first three octets, leaving one octet for the host ID.  </a:t>
            </a:r>
            <a:endParaRPr sz="1200"/>
          </a:p>
          <a:p>
            <a:pPr indent="0" lvl="0" marL="0" rtl="0" algn="l">
              <a:spcBef>
                <a:spcPts val="1600"/>
              </a:spcBef>
              <a:spcAft>
                <a:spcPts val="0"/>
              </a:spcAft>
              <a:buNone/>
            </a:pPr>
            <a:r>
              <a:rPr lang="en" sz="1200"/>
              <a:t>The first computer on the network is assigned </a:t>
            </a:r>
            <a:r>
              <a:rPr b="1" lang="en" sz="1200"/>
              <a:t>hardware address 1</a:t>
            </a:r>
            <a:r>
              <a:rPr lang="en" sz="1200"/>
              <a:t> and IP address  </a:t>
            </a:r>
            <a:r>
              <a:rPr b="1" lang="en" sz="1200"/>
              <a:t>192.5.48.</a:t>
            </a:r>
            <a:r>
              <a:rPr b="1" lang="en" sz="1200">
                <a:highlight>
                  <a:srgbClr val="FFFF00"/>
                </a:highlight>
              </a:rPr>
              <a:t>1</a:t>
            </a:r>
            <a:endParaRPr b="1" sz="1200">
              <a:highlight>
                <a:srgbClr val="FFFF00"/>
              </a:highlight>
            </a:endParaRPr>
          </a:p>
          <a:p>
            <a:pPr indent="0" lvl="0" marL="0" rtl="0" algn="l">
              <a:spcBef>
                <a:spcPts val="1600"/>
              </a:spcBef>
              <a:spcAft>
                <a:spcPts val="0"/>
              </a:spcAft>
              <a:buNone/>
            </a:pPr>
            <a:r>
              <a:rPr lang="en" sz="1200"/>
              <a:t>The second computer is assigned </a:t>
            </a:r>
            <a:r>
              <a:rPr b="1" lang="en" sz="1200"/>
              <a:t>hardware address 2</a:t>
            </a:r>
            <a:r>
              <a:rPr lang="en" sz="1200"/>
              <a:t> and IP address  </a:t>
            </a:r>
            <a:r>
              <a:rPr b="1" lang="en" sz="1200"/>
              <a:t>192.5.48.</a:t>
            </a:r>
            <a:r>
              <a:rPr b="1" lang="en" sz="1200">
                <a:highlight>
                  <a:srgbClr val="FFFF00"/>
                </a:highlight>
              </a:rPr>
              <a:t>2</a:t>
            </a:r>
            <a:r>
              <a:rPr lang="en" sz="1200"/>
              <a:t> and so on. </a:t>
            </a:r>
            <a:endParaRPr sz="1200"/>
          </a:p>
          <a:p>
            <a:pPr indent="0" lvl="0" marL="0" rtl="0" algn="l">
              <a:spcBef>
                <a:spcPts val="1600"/>
              </a:spcBef>
              <a:spcAft>
                <a:spcPts val="0"/>
              </a:spcAft>
              <a:buNone/>
            </a:pPr>
            <a:r>
              <a:rPr lang="en" sz="1200"/>
              <a:t>That is, the network is configured such that the low-order octet of each IP address is the same as the computer’s hardware address. Of course, the example only works if the hardware addresses are between 1 and 254. </a:t>
            </a:r>
            <a:br>
              <a:rPr lang="en" sz="1200"/>
            </a:br>
            <a:br>
              <a:rPr lang="en" sz="1200"/>
            </a:br>
            <a:r>
              <a:rPr lang="en" sz="1200">
                <a:highlight>
                  <a:srgbClr val="FFFF00"/>
                </a:highlight>
              </a:rPr>
              <a:t>The </a:t>
            </a:r>
            <a:r>
              <a:rPr b="1" lang="en" sz="1200">
                <a:highlight>
                  <a:srgbClr val="FFFF00"/>
                </a:highlight>
              </a:rPr>
              <a:t>advantage of direct mapping </a:t>
            </a:r>
            <a:r>
              <a:rPr lang="en" sz="1200">
                <a:highlight>
                  <a:srgbClr val="FFFF00"/>
                </a:highlight>
              </a:rPr>
              <a:t>is that new computers can be added to a network without changing existing assignments and without propagating new information to existing computers. </a:t>
            </a:r>
            <a:br>
              <a:rPr lang="en" sz="1200">
                <a:highlight>
                  <a:srgbClr val="FFFF00"/>
                </a:highlight>
              </a:rPr>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Resolution Through Dynamic Binding</a:t>
            </a:r>
            <a:endParaRPr/>
          </a:p>
        </p:txBody>
      </p:sp>
      <p:sp>
        <p:nvSpPr>
          <p:cNvPr id="85" name="Google Shape;85;p18"/>
          <p:cNvSpPr txBox="1"/>
          <p:nvPr>
            <p:ph idx="1" type="body"/>
          </p:nvPr>
        </p:nvSpPr>
        <p:spPr>
          <a:xfrm>
            <a:off x="311700" y="1152475"/>
            <a:ext cx="463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Unfortunately direct mapping cannot be used with IPv4 if a hardware addresses is larger than an IPv4 address. </a:t>
            </a:r>
            <a:br>
              <a:rPr lang="en" sz="1200"/>
            </a:br>
            <a:br>
              <a:rPr lang="en" sz="1200"/>
            </a:br>
            <a:r>
              <a:rPr i="1" lang="en" sz="1200"/>
              <a:t>For instance, an </a:t>
            </a:r>
            <a:r>
              <a:rPr i="1" lang="en" sz="1200">
                <a:highlight>
                  <a:srgbClr val="FFFF00"/>
                </a:highlight>
              </a:rPr>
              <a:t>Ethernet MAC address cannot be directly mapped into an IPv4 </a:t>
            </a:r>
            <a:r>
              <a:rPr i="1" lang="en" sz="1200"/>
              <a:t>address because a MAC address is 48 bits long and an IPv4 address is only 32 bits long.</a:t>
            </a:r>
            <a:br>
              <a:rPr lang="en" sz="1200"/>
            </a:br>
            <a:br>
              <a:rPr lang="en" sz="1200"/>
            </a:br>
            <a:r>
              <a:rPr b="1" lang="en" sz="1200" u="sng"/>
              <a:t>Solution</a:t>
            </a:r>
            <a:br>
              <a:rPr lang="en" sz="1200"/>
            </a:br>
            <a:br>
              <a:rPr lang="en" sz="1200"/>
            </a:br>
            <a:r>
              <a:rPr b="1" lang="en" sz="1200"/>
              <a:t>Address Resolution Protocol (ARP)</a:t>
            </a:r>
            <a:r>
              <a:rPr lang="en" sz="1200"/>
              <a:t> allows a host to find the physical address of a target host on the same physical network, given only the target’s IP address. </a:t>
            </a: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86" name="Google Shape;86;p18"/>
          <p:cNvPicPr preferRelativeResize="0"/>
          <p:nvPr/>
        </p:nvPicPr>
        <p:blipFill>
          <a:blip r:embed="rId3">
            <a:alphaModFix/>
          </a:blip>
          <a:stretch>
            <a:fillRect/>
          </a:stretch>
        </p:blipFill>
        <p:spPr>
          <a:xfrm>
            <a:off x="5299450" y="1184950"/>
            <a:ext cx="3439226" cy="2596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Resolution Through Dynamic Binding</a:t>
            </a:r>
            <a:endParaRPr/>
          </a:p>
        </p:txBody>
      </p:sp>
      <p:sp>
        <p:nvSpPr>
          <p:cNvPr id="92" name="Google Shape;92;p19"/>
          <p:cNvSpPr txBox="1"/>
          <p:nvPr>
            <p:ph idx="1" type="body"/>
          </p:nvPr>
        </p:nvSpPr>
        <p:spPr>
          <a:xfrm>
            <a:off x="311700" y="1152475"/>
            <a:ext cx="463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Unfortunately direct mapping cannot be used with IPv4 if a hardware addresses is larger than an IPv4 address. </a:t>
            </a:r>
            <a:br>
              <a:rPr lang="en" sz="1200"/>
            </a:br>
            <a:br>
              <a:rPr lang="en" sz="1200"/>
            </a:br>
            <a:r>
              <a:rPr i="1" lang="en" sz="1200"/>
              <a:t>For instance, an Ethernet MAC address cannot be directly mapped into an IPv4 address because a MAC address is 48 bits long and an IPv4 address is only 32 bits long.</a:t>
            </a:r>
            <a:br>
              <a:rPr lang="en" sz="1200"/>
            </a:br>
            <a:br>
              <a:rPr lang="en" sz="1200"/>
            </a:br>
            <a:r>
              <a:rPr b="1" lang="en" sz="1200" u="sng"/>
              <a:t>Solution</a:t>
            </a:r>
            <a:br>
              <a:rPr lang="en" sz="1200"/>
            </a:br>
            <a:br>
              <a:rPr lang="en" sz="1200"/>
            </a:br>
            <a:r>
              <a:rPr b="1" lang="en" sz="1200">
                <a:highlight>
                  <a:srgbClr val="FFFF00"/>
                </a:highlight>
              </a:rPr>
              <a:t>Address Resolution Protocol (ARP)</a:t>
            </a:r>
            <a:r>
              <a:rPr lang="en" sz="1200"/>
              <a:t> allows a host to find the physical address of a target host on the same physical network, given only the target’s IP address. </a:t>
            </a: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93" name="Google Shape;93;p19"/>
          <p:cNvPicPr preferRelativeResize="0"/>
          <p:nvPr/>
        </p:nvPicPr>
        <p:blipFill>
          <a:blip r:embed="rId3">
            <a:alphaModFix/>
          </a:blip>
          <a:stretch>
            <a:fillRect/>
          </a:stretch>
        </p:blipFill>
        <p:spPr>
          <a:xfrm>
            <a:off x="5299450" y="1184950"/>
            <a:ext cx="3439226" cy="259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Resolution Through Dynamic Binding</a:t>
            </a:r>
            <a:endParaRPr/>
          </a:p>
        </p:txBody>
      </p:sp>
      <p:sp>
        <p:nvSpPr>
          <p:cNvPr id="99" name="Google Shape;99;p20"/>
          <p:cNvSpPr txBox="1"/>
          <p:nvPr>
            <p:ph idx="1" type="body"/>
          </p:nvPr>
        </p:nvSpPr>
        <p:spPr>
          <a:xfrm>
            <a:off x="311700" y="1152475"/>
            <a:ext cx="482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rgbClr val="FFFF00"/>
                </a:highlight>
              </a:rPr>
              <a:t>Address Resolution Protocol (ARP)</a:t>
            </a:r>
            <a:r>
              <a:rPr lang="en" sz="1200"/>
              <a:t> is used to map 32-bit IPv4 addresses to 48-bit Ethernet addresses.</a:t>
            </a:r>
            <a:br>
              <a:rPr lang="en" sz="1200"/>
            </a:br>
            <a:br>
              <a:rPr lang="en" sz="1200"/>
            </a:br>
            <a:r>
              <a:rPr lang="en" sz="1200"/>
              <a:t>ARP software maintains a </a:t>
            </a:r>
            <a:r>
              <a:rPr b="1" lang="en" sz="1200">
                <a:highlight>
                  <a:srgbClr val="FFFF00"/>
                </a:highlight>
              </a:rPr>
              <a:t>cache</a:t>
            </a:r>
            <a:r>
              <a:rPr lang="en" sz="1200">
                <a:highlight>
                  <a:srgbClr val="FFFF00"/>
                </a:highlight>
              </a:rPr>
              <a:t> of recently acquired IP-to-hardware address bindings.</a:t>
            </a:r>
            <a:r>
              <a:rPr lang="en" sz="1200"/>
              <a:t> When transmitting a packet, a computer always looks in its cache  before sending an ARP request. </a:t>
            </a:r>
            <a:br>
              <a:rPr lang="en" sz="1200"/>
            </a:br>
            <a:br>
              <a:rPr lang="en" sz="1200"/>
            </a:br>
            <a:r>
              <a:rPr lang="en" sz="1200"/>
              <a:t>ARP is an example of </a:t>
            </a:r>
            <a:r>
              <a:rPr b="1" lang="en" sz="1200"/>
              <a:t>soft state</a:t>
            </a:r>
            <a:r>
              <a:rPr lang="en" sz="1200"/>
              <a:t>, where </a:t>
            </a:r>
            <a:r>
              <a:rPr lang="en" sz="1200">
                <a:highlight>
                  <a:srgbClr val="FFFF00"/>
                </a:highlight>
              </a:rPr>
              <a:t>information can become  stale</a:t>
            </a:r>
            <a:r>
              <a:rPr lang="en" sz="1200"/>
              <a:t> without warning. </a:t>
            </a:r>
            <a:r>
              <a:rPr lang="en" sz="1200">
                <a:highlight>
                  <a:srgbClr val="FFFF00"/>
                </a:highlight>
              </a:rPr>
              <a:t>Thus, a </a:t>
            </a:r>
            <a:r>
              <a:rPr b="1" lang="en" sz="1200">
                <a:highlight>
                  <a:srgbClr val="FFFF00"/>
                </a:highlight>
              </a:rPr>
              <a:t>timer</a:t>
            </a:r>
            <a:r>
              <a:rPr lang="en" sz="1200">
                <a:highlight>
                  <a:srgbClr val="FFFF00"/>
                </a:highlight>
              </a:rPr>
              <a:t> is used</a:t>
            </a:r>
            <a:r>
              <a:rPr lang="en" sz="1200"/>
              <a:t> to remove information. </a:t>
            </a:r>
            <a:br>
              <a:rPr lang="en" sz="1200"/>
            </a:br>
            <a:r>
              <a:rPr lang="en" sz="1200"/>
              <a:t>Common ARP timer is 20 minutes. </a:t>
            </a:r>
            <a:br>
              <a:rPr lang="en" sz="1200"/>
            </a:br>
            <a:br>
              <a:rPr lang="en" sz="1200"/>
            </a:br>
            <a:r>
              <a:rPr lang="en" sz="1200"/>
              <a:t>The chief </a:t>
            </a:r>
            <a:r>
              <a:rPr b="1" lang="en" sz="1200"/>
              <a:t>disadvantage</a:t>
            </a:r>
            <a:r>
              <a:rPr lang="en" sz="1200"/>
              <a:t> of soft state arises from delay — if the timer interval is N minutes, a sender may not detect that a receiver has crashed until N minutes elapse. </a:t>
            </a: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00" name="Google Shape;100;p20"/>
          <p:cNvPicPr preferRelativeResize="0"/>
          <p:nvPr/>
        </p:nvPicPr>
        <p:blipFill>
          <a:blip r:embed="rId3">
            <a:alphaModFix/>
          </a:blip>
          <a:stretch>
            <a:fillRect/>
          </a:stretch>
        </p:blipFill>
        <p:spPr>
          <a:xfrm>
            <a:off x="5311675" y="1108925"/>
            <a:ext cx="3549250" cy="1212237"/>
          </a:xfrm>
          <a:prstGeom prst="rect">
            <a:avLst/>
          </a:prstGeom>
          <a:noFill/>
          <a:ln>
            <a:noFill/>
          </a:ln>
        </p:spPr>
      </p:pic>
      <p:pic>
        <p:nvPicPr>
          <p:cNvPr id="101" name="Google Shape;101;p20"/>
          <p:cNvPicPr preferRelativeResize="0"/>
          <p:nvPr/>
        </p:nvPicPr>
        <p:blipFill>
          <a:blip r:embed="rId4">
            <a:alphaModFix/>
          </a:blip>
          <a:stretch>
            <a:fillRect/>
          </a:stretch>
        </p:blipFill>
        <p:spPr>
          <a:xfrm>
            <a:off x="5311678" y="2442330"/>
            <a:ext cx="3549246" cy="1726820"/>
          </a:xfrm>
          <a:prstGeom prst="rect">
            <a:avLst/>
          </a:prstGeom>
          <a:noFill/>
          <a:ln>
            <a:noFill/>
          </a:ln>
        </p:spPr>
      </p:pic>
      <p:sp>
        <p:nvSpPr>
          <p:cNvPr id="102" name="Google Shape;102;p20"/>
          <p:cNvSpPr txBox="1"/>
          <p:nvPr>
            <p:ph idx="1" type="body"/>
          </p:nvPr>
        </p:nvSpPr>
        <p:spPr>
          <a:xfrm>
            <a:off x="5338925" y="4227375"/>
            <a:ext cx="34935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28-octet ARP message: including the 32 bits (4 octets) protocol address, and the 48-bits (6 octets) hardware address. </a:t>
            </a:r>
            <a:endParaRPr sz="900"/>
          </a:p>
          <a:p>
            <a:pPr indent="0" lvl="0" marL="0" rtl="0" algn="l">
              <a:spcBef>
                <a:spcPts val="1600"/>
              </a:spcBef>
              <a:spcAft>
                <a:spcPts val="0"/>
              </a:spcAft>
              <a:buClr>
                <a:schemeClr val="dk1"/>
              </a:buClr>
              <a:buSzPts val="1100"/>
              <a:buFont typeface="Arial"/>
              <a:buNone/>
            </a:pPr>
            <a:r>
              <a:t/>
            </a:r>
            <a:endParaRPr sz="700"/>
          </a:p>
          <a:p>
            <a:pPr indent="0" lvl="0" marL="0" rtl="0" algn="l">
              <a:spcBef>
                <a:spcPts val="1600"/>
              </a:spcBef>
              <a:spcAft>
                <a:spcPts val="0"/>
              </a:spcAft>
              <a:buClr>
                <a:schemeClr val="dk1"/>
              </a:buClr>
              <a:buSzPts val="1100"/>
              <a:buFont typeface="Arial"/>
              <a:buNone/>
            </a:pPr>
            <a:r>
              <a:t/>
            </a:r>
            <a:endParaRPr sz="700"/>
          </a:p>
          <a:p>
            <a:pPr indent="0" lvl="0" marL="0" rtl="0" algn="l">
              <a:spcBef>
                <a:spcPts val="1600"/>
              </a:spcBef>
              <a:spcAft>
                <a:spcPts val="1600"/>
              </a:spcAft>
              <a:buNone/>
            </a:pPr>
            <a:r>
              <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 Resolution Through Dynamic Binding</a:t>
            </a:r>
            <a:endParaRPr/>
          </a:p>
        </p:txBody>
      </p:sp>
      <p:sp>
        <p:nvSpPr>
          <p:cNvPr id="108" name="Google Shape;108;p21"/>
          <p:cNvSpPr txBox="1"/>
          <p:nvPr>
            <p:ph idx="1" type="body"/>
          </p:nvPr>
        </p:nvSpPr>
        <p:spPr>
          <a:xfrm>
            <a:off x="311700" y="1152475"/>
            <a:ext cx="482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Functionally, ARP software is divided into two parts: </a:t>
            </a:r>
            <a:br>
              <a:rPr lang="en" sz="1200"/>
            </a:br>
            <a:br>
              <a:rPr lang="en" sz="1200"/>
            </a:br>
            <a:r>
              <a:rPr b="1" lang="en" sz="1200"/>
              <a:t>The first part provides address resolution for </a:t>
            </a:r>
            <a:r>
              <a:rPr b="1" lang="en" sz="1200">
                <a:highlight>
                  <a:srgbClr val="FFFF00"/>
                </a:highlight>
              </a:rPr>
              <a:t>outgoing packets</a:t>
            </a:r>
            <a:r>
              <a:rPr b="1" lang="en" sz="1200"/>
              <a:t>:</a:t>
            </a:r>
            <a:r>
              <a:rPr lang="en" sz="1200"/>
              <a:t> given the IP address of a computer on the network, it finds the hardware address of the computer. If an address is not in the cache, it sends a request. </a:t>
            </a:r>
            <a:br>
              <a:rPr lang="en" sz="1200"/>
            </a:br>
            <a:br>
              <a:rPr lang="en" sz="1200"/>
            </a:br>
            <a:r>
              <a:rPr b="1" lang="en" sz="1200"/>
              <a:t>The second part handles </a:t>
            </a:r>
            <a:r>
              <a:rPr b="1" lang="en" sz="1200">
                <a:highlight>
                  <a:srgbClr val="FFFF00"/>
                </a:highlight>
              </a:rPr>
              <a:t>incoming ARP packets</a:t>
            </a:r>
            <a:r>
              <a:rPr b="1" lang="en" sz="1200"/>
              <a:t>. </a:t>
            </a:r>
            <a:r>
              <a:rPr lang="en" sz="1200"/>
              <a:t>It updates the cache, answers requests from other computers on the network, and checks whether a reply matches an outstanding request. </a:t>
            </a: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09" name="Google Shape;109;p21"/>
          <p:cNvPicPr preferRelativeResize="0"/>
          <p:nvPr/>
        </p:nvPicPr>
        <p:blipFill>
          <a:blip r:embed="rId3">
            <a:alphaModFix/>
          </a:blip>
          <a:stretch>
            <a:fillRect/>
          </a:stretch>
        </p:blipFill>
        <p:spPr>
          <a:xfrm>
            <a:off x="5311675" y="1108925"/>
            <a:ext cx="3549250" cy="1212237"/>
          </a:xfrm>
          <a:prstGeom prst="rect">
            <a:avLst/>
          </a:prstGeom>
          <a:noFill/>
          <a:ln>
            <a:noFill/>
          </a:ln>
        </p:spPr>
      </p:pic>
      <p:pic>
        <p:nvPicPr>
          <p:cNvPr id="110" name="Google Shape;110;p21"/>
          <p:cNvPicPr preferRelativeResize="0"/>
          <p:nvPr/>
        </p:nvPicPr>
        <p:blipFill>
          <a:blip r:embed="rId4">
            <a:alphaModFix/>
          </a:blip>
          <a:stretch>
            <a:fillRect/>
          </a:stretch>
        </p:blipFill>
        <p:spPr>
          <a:xfrm>
            <a:off x="5311678" y="2442330"/>
            <a:ext cx="3549246" cy="1726820"/>
          </a:xfrm>
          <a:prstGeom prst="rect">
            <a:avLst/>
          </a:prstGeom>
          <a:noFill/>
          <a:ln>
            <a:noFill/>
          </a:ln>
        </p:spPr>
      </p:pic>
      <p:sp>
        <p:nvSpPr>
          <p:cNvPr id="111" name="Google Shape;111;p21"/>
          <p:cNvSpPr txBox="1"/>
          <p:nvPr>
            <p:ph idx="1" type="body"/>
          </p:nvPr>
        </p:nvSpPr>
        <p:spPr>
          <a:xfrm>
            <a:off x="5338925" y="4227375"/>
            <a:ext cx="34935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28-octet ARP message: including the 32 bits (4 octets) protocol address, and the 48-bits (6 octets) hardware address. </a:t>
            </a:r>
            <a:endParaRPr sz="900"/>
          </a:p>
          <a:p>
            <a:pPr indent="0" lvl="0" marL="0" rtl="0" algn="l">
              <a:spcBef>
                <a:spcPts val="1600"/>
              </a:spcBef>
              <a:spcAft>
                <a:spcPts val="0"/>
              </a:spcAft>
              <a:buClr>
                <a:schemeClr val="dk1"/>
              </a:buClr>
              <a:buSzPts val="1100"/>
              <a:buFont typeface="Arial"/>
              <a:buNone/>
            </a:pPr>
            <a:r>
              <a:t/>
            </a:r>
            <a:endParaRPr sz="700"/>
          </a:p>
          <a:p>
            <a:pPr indent="0" lvl="0" marL="0" rtl="0" algn="l">
              <a:spcBef>
                <a:spcPts val="1600"/>
              </a:spcBef>
              <a:spcAft>
                <a:spcPts val="0"/>
              </a:spcAft>
              <a:buClr>
                <a:schemeClr val="dk1"/>
              </a:buClr>
              <a:buSzPts val="1100"/>
              <a:buFont typeface="Arial"/>
              <a:buNone/>
            </a:pPr>
            <a:r>
              <a:t/>
            </a:r>
            <a:endParaRPr sz="700"/>
          </a:p>
          <a:p>
            <a:pPr indent="0" lvl="0" marL="0" rtl="0" algn="l">
              <a:spcBef>
                <a:spcPts val="1600"/>
              </a:spcBef>
              <a:spcAft>
                <a:spcPts val="160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