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a35d4cea3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a35d4cea3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a35d4cea3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35d4cea3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a35d4cea3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a35d4cea3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a35d4cea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35d4cea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a35d4cea3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a35d4cea3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a35d4cea3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35d4cea3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35d4cea3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35d4cea3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a35d4cea3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35d4cea3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35d4cea3_2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35d4cea3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a35d4cea3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35d4cea3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35d4cea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35d4cea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a35d4cea3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a35d4cea3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35d4cea3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35d4cea3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a35d4cea3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35d4cea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a35d4cea3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35d4cea3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a35d4cea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a35d4cea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6753a9b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6753a9b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a35d4cea3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35d4cea3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a35d4cea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a35d4cea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a35d4cea3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a35d4cea3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a35d4cea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a35d4cea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a35d4cea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a35d4cea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a35d4cea3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a35d4cea3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a35d4cea3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35d4cea3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hyperlink" Target="https://en.wikipedia.org/wiki/Homing_pige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Internet Protocol: Connectionless Datagram Delivery</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Datagram Format</a:t>
            </a:r>
            <a:endParaRPr/>
          </a:p>
        </p:txBody>
      </p:sp>
      <p:sp>
        <p:nvSpPr>
          <p:cNvPr id="116" name="Google Shape;116;p22"/>
          <p:cNvSpPr txBox="1"/>
          <p:nvPr>
            <p:ph idx="1" type="body"/>
          </p:nvPr>
        </p:nvSpPr>
        <p:spPr>
          <a:xfrm>
            <a:off x="311700" y="1152475"/>
            <a:ext cx="42174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Instead of trying to specify all details in a single header, IPv6 uses an extension capability that allows the IETF to adapt the protocol.</a:t>
            </a:r>
            <a:br>
              <a:rPr lang="en" sz="1100"/>
            </a:br>
            <a:br>
              <a:rPr lang="en" sz="1100"/>
            </a:br>
            <a:r>
              <a:rPr b="1" lang="en" sz="1100"/>
              <a:t>NEXT HEADER</a:t>
            </a:r>
            <a:r>
              <a:rPr lang="en" sz="1100"/>
              <a:t> field that specifies the type of  the header that follows. </a:t>
            </a:r>
            <a:br>
              <a:rPr lang="en" sz="1100"/>
            </a:br>
            <a:br>
              <a:rPr lang="en" sz="1100"/>
            </a:br>
            <a:r>
              <a:rPr lang="en" sz="1100"/>
              <a:t>The final header uses the NEXT HEADER field to specify the  type of the payload.</a:t>
            </a:r>
            <a:br>
              <a:rPr lang="en" sz="1100"/>
            </a:br>
            <a:endParaRPr sz="1100"/>
          </a:p>
          <a:p>
            <a:pPr indent="0" lvl="0" marL="0" rtl="0" algn="l">
              <a:spcBef>
                <a:spcPts val="1600"/>
              </a:spcBef>
              <a:spcAft>
                <a:spcPts val="0"/>
              </a:spcAft>
              <a:buNone/>
            </a:pPr>
            <a:r>
              <a:rPr i="1" lang="en" sz="1100"/>
              <a:t>The IPv6 address size increases inefficiency. But having fewer fixed fields, helps increase efficiency, since most datagrams do not use all mechanisms. </a:t>
            </a:r>
            <a:endParaRPr i="1" sz="1100"/>
          </a:p>
          <a:p>
            <a:pPr indent="0" lvl="0" marL="0" rtl="0" algn="l">
              <a:spcBef>
                <a:spcPts val="1600"/>
              </a:spcBef>
              <a:spcAft>
                <a:spcPts val="0"/>
              </a:spcAft>
              <a:buNone/>
            </a:pPr>
            <a:r>
              <a:t/>
            </a:r>
            <a:endParaRPr i="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br>
              <a:rPr lang="en" sz="1100"/>
            </a:br>
            <a:br>
              <a:rPr lang="en" sz="1100"/>
            </a:b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17" name="Google Shape;117;p22"/>
          <p:cNvPicPr preferRelativeResize="0"/>
          <p:nvPr/>
        </p:nvPicPr>
        <p:blipFill>
          <a:blip r:embed="rId3">
            <a:alphaModFix/>
          </a:blip>
          <a:stretch>
            <a:fillRect/>
          </a:stretch>
        </p:blipFill>
        <p:spPr>
          <a:xfrm>
            <a:off x="4838600" y="630308"/>
            <a:ext cx="3936727" cy="1233433"/>
          </a:xfrm>
          <a:prstGeom prst="rect">
            <a:avLst/>
          </a:prstGeom>
          <a:noFill/>
          <a:ln>
            <a:noFill/>
          </a:ln>
        </p:spPr>
      </p:pic>
      <p:pic>
        <p:nvPicPr>
          <p:cNvPr id="118" name="Google Shape;118;p22"/>
          <p:cNvPicPr preferRelativeResize="0"/>
          <p:nvPr/>
        </p:nvPicPr>
        <p:blipFill>
          <a:blip r:embed="rId4">
            <a:alphaModFix/>
          </a:blip>
          <a:stretch>
            <a:fillRect/>
          </a:stretch>
        </p:blipFill>
        <p:spPr>
          <a:xfrm>
            <a:off x="4838600" y="2075275"/>
            <a:ext cx="3936725" cy="24898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Datagram Format</a:t>
            </a:r>
            <a:endParaRPr/>
          </a:p>
        </p:txBody>
      </p:sp>
      <p:sp>
        <p:nvSpPr>
          <p:cNvPr id="124" name="Google Shape;124;p23"/>
          <p:cNvSpPr txBox="1"/>
          <p:nvPr>
            <p:ph idx="1" type="body"/>
          </p:nvPr>
        </p:nvSpPr>
        <p:spPr>
          <a:xfrm>
            <a:off x="311700" y="1152475"/>
            <a:ext cx="42174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40 octet base header </a:t>
            </a:r>
            <a:br>
              <a:rPr lang="en" sz="1100"/>
            </a:br>
            <a:br>
              <a:rPr b="1" lang="en" sz="1100"/>
            </a:br>
            <a:r>
              <a:rPr b="1" lang="en" sz="1100"/>
              <a:t>VERS</a:t>
            </a:r>
            <a:r>
              <a:rPr lang="en" sz="1100"/>
              <a:t> - version IP protocol (value: 6, for IPv6)</a:t>
            </a:r>
            <a:br>
              <a:rPr lang="en" sz="1100"/>
            </a:br>
            <a:br>
              <a:rPr lang="en" sz="1100"/>
            </a:br>
            <a:r>
              <a:rPr b="1" lang="en" sz="1100"/>
              <a:t>Traffic Class</a:t>
            </a:r>
            <a:r>
              <a:rPr lang="en" sz="1100"/>
              <a:t> similar to </a:t>
            </a:r>
            <a:r>
              <a:rPr lang="en" sz="1100"/>
              <a:t>IPv4 Service Type</a:t>
            </a:r>
            <a:br>
              <a:rPr b="1" lang="en" sz="1100"/>
            </a:br>
            <a:br>
              <a:rPr b="1" lang="en" sz="1100"/>
            </a:br>
            <a:r>
              <a:rPr b="1" lang="en" sz="1100"/>
              <a:t>Flow Label </a:t>
            </a:r>
            <a:r>
              <a:rPr lang="en" sz="1100"/>
              <a:t>- Flow consists of a path through an internet. Intermediate  routers along the path guarantee a specific quality of service for packets on the flow.  The FLOW LABEL holds an ID that allows a router to identify the flow, which is used  instead of the destination address when forwarding a datagram.</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i="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br>
              <a:rPr lang="en" sz="1100"/>
            </a:br>
            <a:br>
              <a:rPr lang="en" sz="1100"/>
            </a:b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25" name="Google Shape;125;p23"/>
          <p:cNvPicPr preferRelativeResize="0"/>
          <p:nvPr/>
        </p:nvPicPr>
        <p:blipFill>
          <a:blip r:embed="rId3">
            <a:alphaModFix/>
          </a:blip>
          <a:stretch>
            <a:fillRect/>
          </a:stretch>
        </p:blipFill>
        <p:spPr>
          <a:xfrm>
            <a:off x="4668325" y="958475"/>
            <a:ext cx="4310100" cy="2807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Datagram Format</a:t>
            </a:r>
            <a:endParaRPr/>
          </a:p>
        </p:txBody>
      </p:sp>
      <p:sp>
        <p:nvSpPr>
          <p:cNvPr id="131" name="Google Shape;131;p24"/>
          <p:cNvSpPr txBox="1"/>
          <p:nvPr>
            <p:ph idx="1" type="body"/>
          </p:nvPr>
        </p:nvSpPr>
        <p:spPr>
          <a:xfrm>
            <a:off x="311700" y="1152475"/>
            <a:ext cx="42174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Payload Length</a:t>
            </a:r>
            <a:r>
              <a:rPr lang="en" sz="1100"/>
              <a:t> - the size of data being carried, but does not include the header. IPv6 includes an extension header that specifies a larger datagram known as a jumbogram.</a:t>
            </a:r>
            <a:endParaRPr sz="1100"/>
          </a:p>
          <a:p>
            <a:pPr indent="0" lvl="0" marL="0" rtl="0" algn="l">
              <a:spcBef>
                <a:spcPts val="1600"/>
              </a:spcBef>
              <a:spcAft>
                <a:spcPts val="0"/>
              </a:spcAft>
              <a:buNone/>
            </a:pPr>
            <a:r>
              <a:rPr b="1" lang="en" sz="1100"/>
              <a:t>Next Header</a:t>
            </a:r>
            <a:r>
              <a:rPr lang="en" sz="1100"/>
              <a:t> - appears in all base header and enables the extension, and in the final header, gives the type of the payload.</a:t>
            </a:r>
            <a:br>
              <a:rPr lang="en" sz="1100"/>
            </a:br>
            <a:br>
              <a:rPr lang="en" sz="1100"/>
            </a:br>
            <a:r>
              <a:rPr b="1" lang="en" sz="1100"/>
              <a:t>Hop Limit</a:t>
            </a:r>
            <a:r>
              <a:rPr lang="en" sz="1100"/>
              <a:t> - specifies the maximum number of networks the datagram  can traverse before being discarded.</a:t>
            </a:r>
            <a:endParaRPr sz="1100"/>
          </a:p>
          <a:p>
            <a:pPr indent="0" lvl="0" marL="0" rtl="0" algn="l">
              <a:spcBef>
                <a:spcPts val="1600"/>
              </a:spcBef>
              <a:spcAft>
                <a:spcPts val="0"/>
              </a:spcAft>
              <a:buNone/>
            </a:pPr>
            <a:r>
              <a:rPr b="1" lang="en" sz="1100"/>
              <a:t>Source and Destination Address</a:t>
            </a:r>
            <a:r>
              <a:rPr lang="en" sz="1100"/>
              <a:t> - original sender and ultimate  destination.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i="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br>
              <a:rPr lang="en" sz="1100"/>
            </a:br>
            <a:br>
              <a:rPr lang="en" sz="1100"/>
            </a:b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32" name="Google Shape;132;p24"/>
          <p:cNvPicPr preferRelativeResize="0"/>
          <p:nvPr/>
        </p:nvPicPr>
        <p:blipFill>
          <a:blip r:embed="rId3">
            <a:alphaModFix/>
          </a:blip>
          <a:stretch>
            <a:fillRect/>
          </a:stretch>
        </p:blipFill>
        <p:spPr>
          <a:xfrm>
            <a:off x="4668325" y="958475"/>
            <a:ext cx="4310100" cy="2807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Type of Service &amp; Differentiated Services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Informally called Type Of Service (TOS), the 8-bit SERVICE TYPE field in an IPv4  header and the TRAFFIC CLASS field in an IPv6 header specify how the datagram  should be handled. In IPv4, the field was originally divided into subfields that specified  the datagram’s precedence and desired path characteristics (low delay or high  throughput). In the late 1990s, the IETF redefined the meaning of the field to accommodate a set of differentiated services (DiffServ).</a:t>
            </a:r>
            <a:br>
              <a:rPr lang="en" sz="1200"/>
            </a:br>
            <a:br>
              <a:rPr lang="en" sz="1200"/>
            </a:br>
            <a:r>
              <a:rPr b="1" lang="en" sz="1200" u="sng"/>
              <a:t>Most networks use the following commonly defined per-hop behaviors:</a:t>
            </a:r>
            <a:endParaRPr b="1" sz="1200" u="sng"/>
          </a:p>
          <a:p>
            <a:pPr indent="0" lvl="0" marL="0" rtl="0" algn="l">
              <a:spcBef>
                <a:spcPts val="1600"/>
              </a:spcBef>
              <a:spcAft>
                <a:spcPts val="0"/>
              </a:spcAft>
              <a:buClr>
                <a:schemeClr val="dk1"/>
              </a:buClr>
              <a:buSzPts val="1100"/>
              <a:buFont typeface="Arial"/>
              <a:buNone/>
            </a:pPr>
            <a:r>
              <a:rPr b="1" lang="en" sz="1200">
                <a:highlight>
                  <a:srgbClr val="FFFF00"/>
                </a:highlight>
              </a:rPr>
              <a:t>Default Forwarding</a:t>
            </a:r>
            <a:r>
              <a:rPr lang="en" sz="1200"/>
              <a:t> (DF) PHB — which is typically best-effort traffic</a:t>
            </a:r>
            <a:br>
              <a:rPr lang="en" sz="1200"/>
            </a:br>
            <a:br>
              <a:rPr lang="en" sz="1200"/>
            </a:br>
            <a:r>
              <a:rPr b="1" lang="en" sz="1200">
                <a:highlight>
                  <a:srgbClr val="FFFF00"/>
                </a:highlight>
              </a:rPr>
              <a:t>Expedited Forwarding</a:t>
            </a:r>
            <a:r>
              <a:rPr lang="en" sz="1200"/>
              <a:t> (EF) PHB — dedicated to low-loss, low-latency traffic: suitable for voice, video, realtime services.</a:t>
            </a:r>
            <a:br>
              <a:rPr lang="en" sz="1200"/>
            </a:br>
            <a:br>
              <a:rPr lang="en" sz="1200"/>
            </a:br>
            <a:r>
              <a:rPr b="1" lang="en" sz="1200">
                <a:highlight>
                  <a:srgbClr val="FFFF00"/>
                </a:highlight>
              </a:rPr>
              <a:t>Assured Forwarding</a:t>
            </a:r>
            <a:r>
              <a:rPr lang="en" sz="1200"/>
              <a:t> (AF) PHB — gives assurance of delivery under prescribed conditions</a:t>
            </a:r>
            <a:br>
              <a:rPr lang="en" sz="1200"/>
            </a:br>
            <a:br>
              <a:rPr lang="en" sz="1200"/>
            </a:br>
            <a:r>
              <a:rPr b="1" lang="en" sz="1200"/>
              <a:t>Class Selector PHBs</a:t>
            </a:r>
            <a:r>
              <a:rPr lang="en" sz="1200"/>
              <a:t> — which maintain backward compatibility with the IP precedence field that predates DiffServ</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Encapsulation</a:t>
            </a:r>
            <a:endParaRPr/>
          </a:p>
        </p:txBody>
      </p:sp>
      <p:sp>
        <p:nvSpPr>
          <p:cNvPr id="144" name="Google Shape;144;p26"/>
          <p:cNvSpPr txBox="1"/>
          <p:nvPr>
            <p:ph idx="1" type="body"/>
          </p:nvPr>
        </p:nvSpPr>
        <p:spPr>
          <a:xfrm>
            <a:off x="311700" y="1152475"/>
            <a:ext cx="4085700" cy="24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highlight>
                  <a:srgbClr val="FFFF00"/>
                </a:highlight>
              </a:rPr>
              <a:t>Encapsulation</a:t>
            </a:r>
            <a:r>
              <a:rPr lang="en" sz="1200"/>
              <a:t> - </a:t>
            </a:r>
            <a:r>
              <a:rPr lang="en" sz="1200"/>
              <a:t>carrying one datagram in one network frame (IPv4 &amp; IPv6)</a:t>
            </a:r>
            <a:br>
              <a:rPr lang="en" sz="1200"/>
            </a:br>
            <a:br>
              <a:rPr lang="en" sz="1200"/>
            </a:br>
            <a:br>
              <a:rPr lang="en" sz="1200"/>
            </a:br>
            <a:r>
              <a:rPr lang="en" sz="1200"/>
              <a:t>To the underlying network, a datagram is like  any other message sent from one machine to another — the </a:t>
            </a:r>
            <a:r>
              <a:rPr b="1" lang="en" sz="1200"/>
              <a:t>network hardware does not  recognize the datagram format, nor does it understand the IP destination address.</a:t>
            </a:r>
            <a:r>
              <a:rPr lang="en" sz="1200"/>
              <a:t> </a:t>
            </a:r>
            <a:br>
              <a:rPr lang="en" sz="1200"/>
            </a:br>
            <a:br>
              <a:rPr lang="en" sz="1200"/>
            </a:b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145" name="Google Shape;145;p26"/>
          <p:cNvPicPr preferRelativeResize="0"/>
          <p:nvPr/>
        </p:nvPicPr>
        <p:blipFill>
          <a:blip r:embed="rId3">
            <a:alphaModFix/>
          </a:blip>
          <a:stretch>
            <a:fillRect/>
          </a:stretch>
        </p:blipFill>
        <p:spPr>
          <a:xfrm>
            <a:off x="4516050" y="1278542"/>
            <a:ext cx="4194601" cy="1647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Size, Network MTU, and Fragmentation</a:t>
            </a:r>
            <a:endParaRPr/>
          </a:p>
        </p:txBody>
      </p:sp>
      <p:sp>
        <p:nvSpPr>
          <p:cNvPr id="151" name="Google Shape;151;p27"/>
          <p:cNvSpPr txBox="1"/>
          <p:nvPr>
            <p:ph idx="1" type="body"/>
          </p:nvPr>
        </p:nvSpPr>
        <p:spPr>
          <a:xfrm>
            <a:off x="311700" y="1152475"/>
            <a:ext cx="5020800" cy="33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Each packet switching technology places a fixed upper bound on the amount of data that can be  transferred in one frame. We refer to the size limit as the network’s </a:t>
            </a:r>
            <a:r>
              <a:rPr b="1" lang="en" sz="1100">
                <a:highlight>
                  <a:srgbClr val="FFFF00"/>
                </a:highlight>
              </a:rPr>
              <a:t>maximum transfer unit or maximum transmission unit (MTU)</a:t>
            </a:r>
            <a:br>
              <a:rPr lang="en" sz="1100"/>
            </a:br>
            <a:br>
              <a:rPr lang="en" sz="1100"/>
            </a:br>
            <a:r>
              <a:rPr lang="en" sz="1100"/>
              <a:t>Potential conflict between an app’s datagram size versus a network’s MTU.</a:t>
            </a:r>
            <a:r>
              <a:rPr lang="en" sz="1100"/>
              <a:t>  </a:t>
            </a:r>
            <a:br>
              <a:rPr lang="en" sz="1100"/>
            </a:br>
            <a:br>
              <a:rPr lang="en" sz="1100"/>
            </a:br>
            <a:br>
              <a:rPr lang="en" sz="1100"/>
            </a:br>
            <a:r>
              <a:rPr b="1" lang="en" sz="1100" u="sng"/>
              <a:t>Design Principles</a:t>
            </a:r>
            <a:r>
              <a:rPr b="1" lang="en" sz="1100"/>
              <a:t> </a:t>
            </a:r>
            <a:br>
              <a:rPr b="1" lang="en" sz="1100"/>
            </a:br>
            <a:br>
              <a:rPr b="1" lang="en" sz="1100"/>
            </a:br>
            <a:r>
              <a:rPr lang="en" sz="1100"/>
              <a:t>The internet technology should accommodate the greatest possible variety of network hardware.  </a:t>
            </a:r>
            <a:br>
              <a:rPr lang="en" sz="1100"/>
            </a:br>
            <a:br>
              <a:rPr lang="en" sz="1100"/>
            </a:br>
            <a:r>
              <a:rPr lang="en" sz="1100"/>
              <a:t>The internet technology should accommodate the greatest possible variety of network applications. </a:t>
            </a:r>
            <a:endParaRPr sz="1100"/>
          </a:p>
          <a:p>
            <a:pPr indent="0" lvl="0" marL="0" rtl="0" algn="l">
              <a:lnSpc>
                <a:spcPct val="100000"/>
              </a:lnSpc>
              <a:spcBef>
                <a:spcPts val="160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a:p>
            <a:pPr indent="0" lvl="0" marL="0" rtl="0" algn="l">
              <a:spcBef>
                <a:spcPts val="1600"/>
              </a:spcBef>
              <a:spcAft>
                <a:spcPts val="0"/>
              </a:spcAft>
              <a:buClr>
                <a:schemeClr val="dk1"/>
              </a:buClr>
              <a:buSzPts val="1100"/>
              <a:buFont typeface="Arial"/>
              <a:buNone/>
            </a:pPr>
            <a:br>
              <a:rPr b="1" lang="en" sz="1100" u="sng"/>
            </a:br>
            <a:br>
              <a:rPr b="1" lang="en" sz="1100" u="sng"/>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152" name="Google Shape;152;p27"/>
          <p:cNvPicPr preferRelativeResize="0"/>
          <p:nvPr/>
        </p:nvPicPr>
        <p:blipFill>
          <a:blip r:embed="rId3">
            <a:alphaModFix/>
          </a:blip>
          <a:stretch>
            <a:fillRect/>
          </a:stretch>
        </p:blipFill>
        <p:spPr>
          <a:xfrm>
            <a:off x="5418851" y="1152475"/>
            <a:ext cx="3413451" cy="1601400"/>
          </a:xfrm>
          <a:prstGeom prst="rect">
            <a:avLst/>
          </a:prstGeom>
          <a:noFill/>
          <a:ln>
            <a:noFill/>
          </a:ln>
        </p:spPr>
      </p:pic>
      <p:sp>
        <p:nvSpPr>
          <p:cNvPr id="153" name="Google Shape;153;p27"/>
          <p:cNvSpPr txBox="1"/>
          <p:nvPr>
            <p:ph idx="1" type="body"/>
          </p:nvPr>
        </p:nvSpPr>
        <p:spPr>
          <a:xfrm>
            <a:off x="5429825" y="2738275"/>
            <a:ext cx="34134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
              <a:t>The path MTU from host A to host B is 620. </a:t>
            </a:r>
            <a:br>
              <a:rPr lang="en" sz="800"/>
            </a:br>
            <a:br>
              <a:rPr lang="en" sz="800"/>
            </a:br>
            <a:r>
              <a:rPr lang="en" sz="800"/>
              <a:t>When Host A sends a datagram to Host B</a:t>
            </a:r>
            <a:br>
              <a:rPr lang="en" sz="800"/>
            </a:br>
            <a:r>
              <a:rPr lang="en" sz="800"/>
              <a:t>Host A insures the datagram fits the MTU of network 1 </a:t>
            </a:r>
            <a:br>
              <a:rPr lang="en" sz="800"/>
            </a:br>
            <a:r>
              <a:rPr lang="en" sz="800"/>
              <a:t>Using fragmentation Router 1 insures the datagram fits </a:t>
            </a:r>
            <a:br>
              <a:rPr lang="en" sz="800"/>
            </a:br>
            <a:r>
              <a:rPr lang="en" sz="800"/>
              <a:t>the MTU of network 2 </a:t>
            </a:r>
            <a:endParaRPr sz="800"/>
          </a:p>
          <a:p>
            <a:pPr indent="0" lvl="0" marL="0" rtl="0" algn="ctr">
              <a:spcBef>
                <a:spcPts val="1600"/>
              </a:spcBef>
              <a:spcAft>
                <a:spcPts val="1600"/>
              </a:spcAft>
              <a:buNone/>
            </a:pPr>
            <a:r>
              <a:rPr lang="en" sz="800"/>
              <a:t> </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Size, Network MTU, and Fragmentation</a:t>
            </a:r>
            <a:endParaRPr/>
          </a:p>
        </p:txBody>
      </p:sp>
      <p:sp>
        <p:nvSpPr>
          <p:cNvPr id="159" name="Google Shape;159;p28"/>
          <p:cNvSpPr txBox="1"/>
          <p:nvPr>
            <p:ph idx="1" type="body"/>
          </p:nvPr>
        </p:nvSpPr>
        <p:spPr>
          <a:xfrm>
            <a:off x="311700" y="1152475"/>
            <a:ext cx="502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Each packet switching technology places a fixed upper bound on the amount of data that can be  transferred in one frame. We refer to the size limit as the network’s </a:t>
            </a:r>
            <a:r>
              <a:rPr b="1" lang="en" sz="1100"/>
              <a:t>maximum transfer unit or maximum transmission unit (MTU)</a:t>
            </a:r>
            <a:br>
              <a:rPr lang="en" sz="1100"/>
            </a:br>
            <a:br>
              <a:rPr lang="en" sz="1100"/>
            </a:br>
            <a:r>
              <a:rPr lang="en" sz="1100"/>
              <a:t>Potential conflict</a:t>
            </a:r>
            <a:r>
              <a:rPr lang="en" sz="1100"/>
              <a:t> between an app’s datagram size versus a network’s MTU.  </a:t>
            </a:r>
            <a:br>
              <a:rPr lang="en" sz="1100"/>
            </a:br>
            <a:br>
              <a:rPr b="1" lang="en" sz="1100" u="sng"/>
            </a:br>
            <a:br>
              <a:rPr b="1" lang="en" sz="1100" u="sng"/>
            </a:br>
            <a:r>
              <a:rPr b="1" lang="en" sz="1100" u="sng"/>
              <a:t>Solution</a:t>
            </a:r>
            <a:r>
              <a:rPr lang="en" sz="1100"/>
              <a:t> </a:t>
            </a:r>
            <a:br>
              <a:rPr lang="en" sz="1100"/>
            </a:br>
            <a:br>
              <a:rPr lang="en" sz="1100"/>
            </a:br>
            <a:r>
              <a:rPr lang="en" sz="1100"/>
              <a:t>The solution is known as </a:t>
            </a:r>
            <a:r>
              <a:rPr b="1" lang="en" sz="1100">
                <a:highlight>
                  <a:srgbClr val="FFFF00"/>
                </a:highlight>
              </a:rPr>
              <a:t>fragmentation</a:t>
            </a:r>
            <a:r>
              <a:rPr lang="en" sz="1100"/>
              <a:t>. </a:t>
            </a:r>
            <a:br>
              <a:rPr lang="en" sz="1100"/>
            </a:br>
            <a:br>
              <a:rPr lang="en" sz="1100"/>
            </a:br>
            <a:r>
              <a:rPr lang="en" sz="1100"/>
              <a:t>TCP/IP protocols allow each application to choose a datagram size that is best suited to the application. Then when transferring a datagram, routers check the size to see if the datagram is less than the MTU of the network the packet is being forwarded onto. If the datagram does not fit into a frame, the datagram is divided into smaller pieces called fragments. The process of dividing a  datagram is known as fragmentation.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160" name="Google Shape;160;p28"/>
          <p:cNvPicPr preferRelativeResize="0"/>
          <p:nvPr/>
        </p:nvPicPr>
        <p:blipFill>
          <a:blip r:embed="rId3">
            <a:alphaModFix/>
          </a:blip>
          <a:stretch>
            <a:fillRect/>
          </a:stretch>
        </p:blipFill>
        <p:spPr>
          <a:xfrm>
            <a:off x="5418851" y="1152475"/>
            <a:ext cx="3413451" cy="1601400"/>
          </a:xfrm>
          <a:prstGeom prst="rect">
            <a:avLst/>
          </a:prstGeom>
          <a:noFill/>
          <a:ln>
            <a:noFill/>
          </a:ln>
        </p:spPr>
      </p:pic>
      <p:sp>
        <p:nvSpPr>
          <p:cNvPr id="161" name="Google Shape;161;p28"/>
          <p:cNvSpPr txBox="1"/>
          <p:nvPr>
            <p:ph idx="1" type="body"/>
          </p:nvPr>
        </p:nvSpPr>
        <p:spPr>
          <a:xfrm>
            <a:off x="5429825" y="2738275"/>
            <a:ext cx="34134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
              <a:t>The path MTU from host A to host B is 620. </a:t>
            </a:r>
            <a:br>
              <a:rPr lang="en" sz="800"/>
            </a:br>
            <a:br>
              <a:rPr lang="en" sz="800"/>
            </a:br>
            <a:r>
              <a:rPr lang="en" sz="800"/>
              <a:t>When Host A sends a datagram to Host B</a:t>
            </a:r>
            <a:br>
              <a:rPr lang="en" sz="800"/>
            </a:br>
            <a:r>
              <a:rPr lang="en" sz="800"/>
              <a:t>Host A insures the datagram fits the MTU of network 1 </a:t>
            </a:r>
            <a:br>
              <a:rPr lang="en" sz="800"/>
            </a:br>
            <a:r>
              <a:rPr lang="en" sz="800"/>
              <a:t>Using fragmentation Router 1 insures the datagram fits </a:t>
            </a:r>
            <a:br>
              <a:rPr lang="en" sz="800"/>
            </a:br>
            <a:r>
              <a:rPr lang="en" sz="800"/>
              <a:t>the MTU of network 2</a:t>
            </a:r>
            <a:endParaRPr sz="800"/>
          </a:p>
          <a:p>
            <a:pPr indent="0" lvl="0" marL="0" rtl="0" algn="ctr">
              <a:spcBef>
                <a:spcPts val="1600"/>
              </a:spcBef>
              <a:spcAft>
                <a:spcPts val="1600"/>
              </a:spcAft>
              <a:buNone/>
            </a:pPr>
            <a:r>
              <a:rPr lang="en" sz="800"/>
              <a:t> </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Size, Network MTU, and Fragmentation</a:t>
            </a:r>
            <a:endParaRPr/>
          </a:p>
        </p:txBody>
      </p:sp>
      <p:sp>
        <p:nvSpPr>
          <p:cNvPr id="167" name="Google Shape;167;p29"/>
          <p:cNvSpPr txBox="1"/>
          <p:nvPr>
            <p:ph idx="1" type="body"/>
          </p:nvPr>
        </p:nvSpPr>
        <p:spPr>
          <a:xfrm>
            <a:off x="311700" y="1152475"/>
            <a:ext cx="502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Each packet switching technology places a fixed upper bound on the amount of data that can be  transferred in one frame. We refer to the size limit as the network’s </a:t>
            </a:r>
            <a:r>
              <a:rPr b="1" lang="en" sz="1100"/>
              <a:t>maximum transfer unit or maximum transmission unit (MTU)</a:t>
            </a:r>
            <a:br>
              <a:rPr lang="en" sz="1100"/>
            </a:br>
            <a:br>
              <a:rPr lang="en" sz="1100"/>
            </a:br>
            <a:r>
              <a:rPr lang="en" sz="1100"/>
              <a:t>Potential conflict between an app’s datagram size versus a network’s MTU.  </a:t>
            </a:r>
            <a:br>
              <a:rPr lang="en" sz="1100"/>
            </a:br>
            <a:br>
              <a:rPr b="1" lang="en" sz="1100" u="sng"/>
            </a:br>
            <a:br>
              <a:rPr b="1" lang="en" sz="1100" u="sng"/>
            </a:br>
            <a:r>
              <a:rPr b="1" lang="en" sz="1100" u="sng"/>
              <a:t>Solution</a:t>
            </a:r>
            <a:r>
              <a:rPr lang="en" sz="1100"/>
              <a:t> </a:t>
            </a:r>
            <a:br>
              <a:rPr lang="en" sz="1100"/>
            </a:br>
            <a:br>
              <a:rPr lang="en" sz="1100"/>
            </a:br>
            <a:r>
              <a:rPr lang="en" sz="1100">
                <a:highlight>
                  <a:srgbClr val="FFFF00"/>
                </a:highlight>
              </a:rPr>
              <a:t>IPv4 </a:t>
            </a:r>
            <a:r>
              <a:rPr b="1" lang="en" sz="1100">
                <a:highlight>
                  <a:srgbClr val="FFFF00"/>
                </a:highlight>
              </a:rPr>
              <a:t>fragmentation</a:t>
            </a:r>
            <a:r>
              <a:rPr lang="en" sz="1100">
                <a:highlight>
                  <a:srgbClr val="FFFF00"/>
                </a:highlight>
              </a:rPr>
              <a:t> occurs automatically at any point along the path</a:t>
            </a:r>
            <a:r>
              <a:rPr lang="en" sz="1100"/>
              <a:t> when a datagram is too large for a network over which it must pass; the source only needs to insure that datagrams can travel over the  first hop. </a:t>
            </a:r>
            <a:br>
              <a:rPr lang="en" sz="1100"/>
            </a:br>
            <a:br>
              <a:rPr lang="en" sz="1100"/>
            </a:br>
            <a:r>
              <a:rPr lang="en" sz="1100"/>
              <a:t>Each fragment contains a datagram header that duplicates most of the original datagram header (except for bits in the </a:t>
            </a:r>
            <a:r>
              <a:rPr b="1" lang="en" sz="1100"/>
              <a:t>FLAGS</a:t>
            </a:r>
            <a:r>
              <a:rPr lang="en" sz="1100"/>
              <a:t> field that specify fragmentation),</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168" name="Google Shape;168;p29"/>
          <p:cNvPicPr preferRelativeResize="0"/>
          <p:nvPr/>
        </p:nvPicPr>
        <p:blipFill>
          <a:blip r:embed="rId3">
            <a:alphaModFix/>
          </a:blip>
          <a:stretch>
            <a:fillRect/>
          </a:stretch>
        </p:blipFill>
        <p:spPr>
          <a:xfrm>
            <a:off x="5484900" y="1170125"/>
            <a:ext cx="3506701" cy="22272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Fragmentation &amp; Path MTU Discovery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Instead of delayed fragmentation, IPv6 uses a form of early binding: </a:t>
            </a:r>
            <a:r>
              <a:rPr lang="en" sz="1200">
                <a:highlight>
                  <a:srgbClr val="FFFF00"/>
                </a:highlight>
              </a:rPr>
              <a:t>the original source host is required to find the minimum MTU along the path to the destination and  fragment each datagram according to the path it will take.</a:t>
            </a:r>
            <a:r>
              <a:rPr lang="en" sz="1200"/>
              <a:t> </a:t>
            </a:r>
            <a:r>
              <a:rPr lang="en" sz="1200">
                <a:highlight>
                  <a:srgbClr val="FFFF00"/>
                </a:highlight>
              </a:rPr>
              <a:t>IP routers along the path are  not permitted to fragment IPv6 datagrams; if a datagram does not fit into the MTU of a  network, the router sends an error message to the original source and drops the datagram.</a:t>
            </a:r>
            <a:r>
              <a:rPr lang="en" sz="1200"/>
              <a:t> </a:t>
            </a:r>
            <a:endParaRPr sz="1200"/>
          </a:p>
          <a:p>
            <a:pPr indent="0" lvl="0" marL="0" rtl="0" algn="l">
              <a:spcBef>
                <a:spcPts val="1600"/>
              </a:spcBef>
              <a:spcAft>
                <a:spcPts val="0"/>
              </a:spcAft>
              <a:buNone/>
            </a:pPr>
            <a:r>
              <a:rPr lang="en" sz="1200"/>
              <a:t>Because networking technologies used in the Internet do not inform a host about  the path MTU, a host must engage in a trial-and-error mechanism to determine the path MTU. </a:t>
            </a:r>
            <a:r>
              <a:rPr lang="en" sz="1200"/>
              <a:t>Known as</a:t>
            </a:r>
            <a:r>
              <a:rPr b="1" lang="en" sz="1200">
                <a:highlight>
                  <a:srgbClr val="FFFF00"/>
                </a:highlight>
              </a:rPr>
              <a:t> Path MTU Discovery (PMTUD)</a:t>
            </a:r>
            <a:r>
              <a:rPr lang="en" sz="1200"/>
              <a:t>, the mechanism consists of sending  an IPv6 datagram that fits in the MTU of the directly-connected network. If a network  along the path has a smaller MTU, a router will send an ICMP error message to the original source that specifies the smaller MTU.</a:t>
            </a:r>
            <a:endParaRPr sz="1200"/>
          </a:p>
          <a:p>
            <a:pPr indent="0" lvl="0" marL="0" rtl="0" algn="l">
              <a:spcBef>
                <a:spcPts val="1600"/>
              </a:spcBef>
              <a:spcAft>
                <a:spcPts val="1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Datagram Reassembly</a:t>
            </a:r>
            <a:endParaRPr/>
          </a:p>
        </p:txBody>
      </p:sp>
      <p:sp>
        <p:nvSpPr>
          <p:cNvPr id="180" name="Google Shape;180;p31"/>
          <p:cNvSpPr txBox="1"/>
          <p:nvPr>
            <p:ph idx="1" type="body"/>
          </p:nvPr>
        </p:nvSpPr>
        <p:spPr>
          <a:xfrm>
            <a:off x="311700" y="1152475"/>
            <a:ext cx="378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Internet, the </a:t>
            </a:r>
            <a:r>
              <a:rPr b="1" lang="en" sz="1200">
                <a:highlight>
                  <a:srgbClr val="FFFF00"/>
                </a:highlight>
              </a:rPr>
              <a:t>ultimate destination reassembles fragments</a:t>
            </a:r>
            <a:r>
              <a:rPr lang="en" sz="1200"/>
              <a:t>. The  design means that routers do not need to store fragments or keep other information about packets. </a:t>
            </a:r>
            <a:br>
              <a:rPr lang="en" sz="1200"/>
            </a:br>
            <a:br>
              <a:rPr lang="en" sz="1200"/>
            </a:br>
            <a:br>
              <a:rPr lang="en" sz="1200"/>
            </a:br>
            <a:r>
              <a:rPr b="1" lang="en" sz="1200" u="sng"/>
              <a:t>Header Fields Used for Datagram Reassemble </a:t>
            </a:r>
            <a:br>
              <a:rPr lang="en" sz="1200"/>
            </a:br>
            <a:br>
              <a:rPr lang="en" sz="1200"/>
            </a:br>
            <a:r>
              <a:rPr lang="en" sz="1200"/>
              <a:t>Three fields in an IPv4 datagram header or an IPv6 Fragment Extension Header control reassembly:</a:t>
            </a:r>
            <a:br>
              <a:rPr lang="en" sz="1200"/>
            </a:br>
            <a:br>
              <a:rPr lang="en" sz="1200"/>
            </a:br>
            <a:r>
              <a:rPr b="1" lang="en" sz="1200"/>
              <a:t>IDENTIFICATION, FLAGS</a:t>
            </a:r>
            <a:r>
              <a:rPr lang="en" sz="1200"/>
              <a:t> (M in IPv6), </a:t>
            </a:r>
            <a:br>
              <a:rPr lang="en" sz="1200"/>
            </a:br>
            <a:r>
              <a:rPr lang="en" sz="1200"/>
              <a:t>and </a:t>
            </a:r>
            <a:r>
              <a:rPr b="1" lang="en" sz="1200"/>
              <a:t>FRAGMENT OFFSET.</a:t>
            </a:r>
            <a:endParaRPr b="1"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81" name="Google Shape;181;p31"/>
          <p:cNvPicPr preferRelativeResize="0"/>
          <p:nvPr/>
        </p:nvPicPr>
        <p:blipFill rotWithShape="1">
          <a:blip r:embed="rId3">
            <a:alphaModFix/>
          </a:blip>
          <a:srcRect b="21964" l="2532" r="4703" t="3630"/>
          <a:stretch/>
        </p:blipFill>
        <p:spPr>
          <a:xfrm>
            <a:off x="4619025" y="1447300"/>
            <a:ext cx="4233999" cy="1854176"/>
          </a:xfrm>
          <a:prstGeom prst="rect">
            <a:avLst/>
          </a:prstGeom>
          <a:noFill/>
          <a:ln>
            <a:noFill/>
          </a:ln>
        </p:spPr>
      </p:pic>
      <p:sp>
        <p:nvSpPr>
          <p:cNvPr id="182" name="Google Shape;182;p31"/>
          <p:cNvSpPr/>
          <p:nvPr/>
        </p:nvSpPr>
        <p:spPr>
          <a:xfrm>
            <a:off x="4572000" y="1849875"/>
            <a:ext cx="4311900" cy="270000"/>
          </a:xfrm>
          <a:prstGeom prst="roundRect">
            <a:avLst>
              <a:gd fmla="val 16667" name="adj"/>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IP Connectionless Datagram Delivery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 Virtual Network </a:t>
            </a:r>
            <a:br>
              <a:rPr lang="en" sz="1200"/>
            </a:br>
            <a:r>
              <a:rPr lang="en" sz="1200"/>
              <a:t>Internet Architecture &amp; Philosophy </a:t>
            </a:r>
            <a:br>
              <a:rPr lang="en" sz="1200"/>
            </a:br>
            <a:r>
              <a:rPr lang="en" sz="1200"/>
              <a:t>Principles Behind the Structure </a:t>
            </a:r>
            <a:br>
              <a:rPr lang="en" sz="1200"/>
            </a:br>
            <a:r>
              <a:rPr lang="en" sz="1200"/>
              <a:t>Connectionless Delivery System Characteristics </a:t>
            </a:r>
            <a:br>
              <a:rPr lang="en" sz="1200"/>
            </a:br>
            <a:r>
              <a:rPr lang="en" sz="1200"/>
              <a:t>Purpose and Importance of the Internet Protocol </a:t>
            </a:r>
            <a:br>
              <a:rPr lang="en" sz="1200"/>
            </a:br>
            <a:r>
              <a:rPr lang="en" sz="1200"/>
              <a:t>The IP Datagram </a:t>
            </a:r>
            <a:br>
              <a:rPr lang="en" sz="1200"/>
            </a:br>
            <a:r>
              <a:rPr lang="en" sz="1200"/>
              <a:t>Datagram Type of Service and Differentiated Services </a:t>
            </a:r>
            <a:br>
              <a:rPr lang="en" sz="1200"/>
            </a:br>
            <a:r>
              <a:rPr lang="en" sz="1200"/>
              <a:t>Datagram Encapsulation </a:t>
            </a:r>
            <a:br>
              <a:rPr lang="en" sz="1200"/>
            </a:br>
            <a:r>
              <a:rPr lang="en" sz="1200"/>
              <a:t>Datagram Size, Network MTU, and Fragmentation </a:t>
            </a:r>
            <a:br>
              <a:rPr lang="en" sz="1200"/>
            </a:br>
            <a:r>
              <a:rPr lang="en" sz="1200"/>
              <a:t>Datagram Reassembly </a:t>
            </a:r>
            <a:br>
              <a:rPr lang="en" sz="1200"/>
            </a:br>
            <a:r>
              <a:rPr lang="en" sz="1200"/>
              <a:t>Header Fields Used for Datagram Reassembly </a:t>
            </a:r>
            <a:br>
              <a:rPr lang="en" sz="1200"/>
            </a:br>
            <a:r>
              <a:rPr lang="en" sz="1200"/>
              <a:t>Time to Live (IPv4) and Hop Limit (IPv6) </a:t>
            </a:r>
            <a:br>
              <a:rPr lang="en" sz="1200"/>
            </a:br>
            <a:r>
              <a:rPr lang="en" sz="1200"/>
              <a:t>Optional IP Items </a:t>
            </a:r>
            <a:br>
              <a:rPr lang="en" sz="1200"/>
            </a:br>
            <a:r>
              <a:rPr lang="en" sz="1200"/>
              <a:t>Optional Processing During Fragmentation </a:t>
            </a:r>
            <a:br>
              <a:rPr lang="en" sz="1200"/>
            </a:br>
            <a:r>
              <a:rPr lang="en" sz="1200"/>
              <a:t>Network Byte Order</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Live (IPv4) and Hop Limit (IPv6)</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IP software in each machine along a path from source to destination  decrements the field known as TIME-TO-LIVE (IPv4) or HOP LIMIT  (IPv6). When the field reaches zero the datagram is discarded.  A router does more than merely discard a datagram when the TTL reaches zero. </a:t>
            </a:r>
            <a:br>
              <a:rPr lang="en" sz="1200"/>
            </a:br>
            <a:br>
              <a:rPr lang="en" sz="1200"/>
            </a:br>
            <a:r>
              <a:rPr b="1" lang="en" sz="1200">
                <a:highlight>
                  <a:srgbClr val="FFFF00"/>
                </a:highlight>
              </a:rPr>
              <a:t>A router does more than merely discard a datagram when the TTL reaches zero </a:t>
            </a:r>
            <a:br>
              <a:rPr b="1" lang="en" sz="1200">
                <a:highlight>
                  <a:srgbClr val="FFFF00"/>
                </a:highlight>
              </a:rPr>
            </a:br>
            <a:r>
              <a:rPr b="1" lang="en" sz="1200">
                <a:highlight>
                  <a:srgbClr val="FFFF00"/>
                </a:highlight>
              </a:rPr>
              <a:t>—  the router sends an error message back to the source.</a:t>
            </a:r>
            <a:endParaRPr b="1" sz="1200">
              <a:highlight>
                <a:srgbClr val="FFFF00"/>
              </a:highlight>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 IP Items</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Both IPv4 and IPv6 define optional items that can be included in a datagram. In  IPv4, the IP OPTIONS field that follows the destination address is used to send optional  items. In IPv6, each of the extension headers is optional, and a given datagram may include multiple extensions. </a:t>
            </a:r>
            <a:r>
              <a:rPr b="1" lang="en" sz="1200">
                <a:highlight>
                  <a:srgbClr val="FFFF00"/>
                </a:highlight>
              </a:rPr>
              <a:t>Optional IP items provide greater control.</a:t>
            </a:r>
            <a:endParaRPr b="1" sz="1200">
              <a:highlight>
                <a:srgbClr val="FFFF00"/>
              </a:highlight>
            </a:endParaRPr>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95" name="Google Shape;195;p33"/>
          <p:cNvPicPr preferRelativeResize="0"/>
          <p:nvPr/>
        </p:nvPicPr>
        <p:blipFill>
          <a:blip r:embed="rId3">
            <a:alphaModFix/>
          </a:blip>
          <a:stretch>
            <a:fillRect/>
          </a:stretch>
        </p:blipFill>
        <p:spPr>
          <a:xfrm>
            <a:off x="373500" y="2011200"/>
            <a:ext cx="3657575" cy="3132292"/>
          </a:xfrm>
          <a:prstGeom prst="rect">
            <a:avLst/>
          </a:prstGeom>
          <a:noFill/>
          <a:ln>
            <a:noFill/>
          </a:ln>
        </p:spPr>
      </p:pic>
      <p:pic>
        <p:nvPicPr>
          <p:cNvPr id="196" name="Google Shape;196;p33"/>
          <p:cNvPicPr preferRelativeResize="0"/>
          <p:nvPr/>
        </p:nvPicPr>
        <p:blipFill>
          <a:blip r:embed="rId4">
            <a:alphaModFix/>
          </a:blip>
          <a:stretch>
            <a:fillRect/>
          </a:stretch>
        </p:blipFill>
        <p:spPr>
          <a:xfrm>
            <a:off x="4291641" y="2043116"/>
            <a:ext cx="3657576" cy="2655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Byte Order… Big or Little Endian? Big </a:t>
            </a:r>
            <a:endParaRPr/>
          </a:p>
        </p:txBody>
      </p:sp>
      <p:sp>
        <p:nvSpPr>
          <p:cNvPr id="202" name="Google Shape;202;p34"/>
          <p:cNvSpPr txBox="1"/>
          <p:nvPr>
            <p:ph idx="1" type="body"/>
          </p:nvPr>
        </p:nvSpPr>
        <p:spPr>
          <a:xfrm>
            <a:off x="311700" y="1152475"/>
            <a:ext cx="513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The Internet protocols define network byte order to be big endian. </a:t>
            </a:r>
            <a:br>
              <a:rPr lang="en" sz="1200"/>
            </a:br>
            <a:br>
              <a:rPr lang="en" sz="1200"/>
            </a:br>
            <a:r>
              <a:rPr lang="en" sz="1200"/>
              <a:t>A  sender must convert all integer fields in packet headers to network  byte order before sending a packet, and a receiver must convert all integer fields in packet headers to local byte order before processing a  packet.</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 Virtual Network </a:t>
            </a:r>
            <a:br>
              <a:rPr b="1" lang="en" sz="1200"/>
            </a:br>
            <a:r>
              <a:rPr b="1" lang="en" sz="1200"/>
              <a:t>Internet Architecture &amp; Philosophy </a:t>
            </a:r>
            <a:br>
              <a:rPr b="1" lang="en" sz="1200"/>
            </a:br>
            <a:r>
              <a:rPr b="1" lang="en" sz="1200"/>
              <a:t>Principles Behind the Structure </a:t>
            </a:r>
            <a:br>
              <a:rPr b="1" lang="en" sz="1200"/>
            </a:br>
            <a:r>
              <a:rPr b="1" lang="en" sz="1200"/>
              <a:t>Connectionless Delivery System Characteristics </a:t>
            </a:r>
            <a:br>
              <a:rPr b="1" lang="en" sz="1200"/>
            </a:br>
            <a:r>
              <a:rPr b="1" lang="en" sz="1200"/>
              <a:t>Purpose and Importance of the Internet Protocol </a:t>
            </a:r>
            <a:br>
              <a:rPr b="1" lang="en" sz="1200"/>
            </a:br>
            <a:r>
              <a:rPr b="1" lang="en" sz="1200"/>
              <a:t>The IP Datagram </a:t>
            </a:r>
            <a:br>
              <a:rPr b="1" lang="en" sz="1200"/>
            </a:br>
            <a:r>
              <a:rPr b="1" lang="en" sz="1200"/>
              <a:t>Datagram Type of Service and Differentiated Services </a:t>
            </a:r>
            <a:br>
              <a:rPr b="1" lang="en" sz="1200"/>
            </a:br>
            <a:r>
              <a:rPr b="1" lang="en" sz="1200"/>
              <a:t>Datagram Encapsulation </a:t>
            </a:r>
            <a:br>
              <a:rPr b="1" lang="en" sz="1200"/>
            </a:br>
            <a:r>
              <a:rPr b="1" lang="en" sz="1200"/>
              <a:t>Datagram Size, Network MTU, and Fragmentation </a:t>
            </a:r>
            <a:br>
              <a:rPr b="1" lang="en" sz="1200"/>
            </a:br>
            <a:r>
              <a:rPr b="1" lang="en" sz="1200"/>
              <a:t>Datagram Reassembly </a:t>
            </a:r>
            <a:br>
              <a:rPr b="1" lang="en" sz="1200"/>
            </a:br>
            <a:r>
              <a:rPr b="1" lang="en" sz="1200"/>
              <a:t>Header Fields Used for Datagram Reassembly </a:t>
            </a:r>
            <a:br>
              <a:rPr b="1" lang="en" sz="1200"/>
            </a:br>
            <a:r>
              <a:rPr b="1" lang="en" sz="1200"/>
              <a:t>Time to Live (IPv4) and Hop Limit (IPv6) </a:t>
            </a:r>
            <a:br>
              <a:rPr b="1" lang="en" sz="1200"/>
            </a:br>
            <a:r>
              <a:rPr b="1" lang="en" sz="1200"/>
              <a:t>Optional IP Items </a:t>
            </a:r>
            <a:br>
              <a:rPr b="1" lang="en" sz="1200"/>
            </a:br>
            <a:r>
              <a:rPr b="1" lang="en" sz="1200"/>
              <a:t>Optional Processing During Fragmentation </a:t>
            </a:r>
            <a:br>
              <a:rPr b="1" lang="en" sz="1200"/>
            </a:br>
            <a:r>
              <a:rPr b="1" lang="en" sz="1200"/>
              <a:t>Network Byte Order</a:t>
            </a:r>
            <a:endParaRPr b="1" sz="1200"/>
          </a:p>
          <a:p>
            <a:pPr indent="0" lvl="0" marL="0" rtl="0" algn="l">
              <a:spcBef>
                <a:spcPts val="1600"/>
              </a:spcBef>
              <a:spcAft>
                <a:spcPts val="1600"/>
              </a:spcAft>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6"/>
          <p:cNvSpPr/>
          <p:nvPr/>
        </p:nvSpPr>
        <p:spPr>
          <a:xfrm>
            <a:off x="716325" y="2996100"/>
            <a:ext cx="654000" cy="6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a:t>
            </a:r>
            <a:endParaRPr/>
          </a:p>
        </p:txBody>
      </p:sp>
      <p:sp>
        <p:nvSpPr>
          <p:cNvPr id="214" name="Google Shape;214;p36"/>
          <p:cNvSpPr/>
          <p:nvPr/>
        </p:nvSpPr>
        <p:spPr>
          <a:xfrm>
            <a:off x="7471325" y="2796775"/>
            <a:ext cx="654000" cy="6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H.Z</a:t>
            </a:r>
            <a:endParaRPr/>
          </a:p>
        </p:txBody>
      </p:sp>
      <p:sp>
        <p:nvSpPr>
          <p:cNvPr id="215" name="Google Shape;215;p36"/>
          <p:cNvSpPr/>
          <p:nvPr/>
        </p:nvSpPr>
        <p:spPr>
          <a:xfrm>
            <a:off x="2980950" y="1833575"/>
            <a:ext cx="5013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216" name="Google Shape;216;p36"/>
          <p:cNvSpPr/>
          <p:nvPr/>
        </p:nvSpPr>
        <p:spPr>
          <a:xfrm>
            <a:off x="4686600" y="2949475"/>
            <a:ext cx="5013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cxnSp>
        <p:nvCxnSpPr>
          <p:cNvPr id="217" name="Google Shape;217;p36"/>
          <p:cNvCxnSpPr>
            <a:stCxn id="213" idx="3"/>
            <a:endCxn id="215" idx="1"/>
          </p:cNvCxnSpPr>
          <p:nvPr/>
        </p:nvCxnSpPr>
        <p:spPr>
          <a:xfrm flipH="1" rot="10800000">
            <a:off x="1370325" y="2084100"/>
            <a:ext cx="1610700" cy="12390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6"/>
          <p:cNvCxnSpPr>
            <a:stCxn id="215" idx="3"/>
            <a:endCxn id="216" idx="1"/>
          </p:cNvCxnSpPr>
          <p:nvPr/>
        </p:nvCxnSpPr>
        <p:spPr>
          <a:xfrm>
            <a:off x="3482250" y="2084225"/>
            <a:ext cx="1204500" cy="11160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6"/>
          <p:cNvCxnSpPr>
            <a:stCxn id="216" idx="3"/>
            <a:endCxn id="214" idx="1"/>
          </p:cNvCxnSpPr>
          <p:nvPr/>
        </p:nvCxnSpPr>
        <p:spPr>
          <a:xfrm flipH="1" rot="10800000">
            <a:off x="5187900" y="3123925"/>
            <a:ext cx="2283300" cy="762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6"/>
          <p:cNvSpPr/>
          <p:nvPr/>
        </p:nvSpPr>
        <p:spPr>
          <a:xfrm>
            <a:off x="1555775" y="2292225"/>
            <a:ext cx="1252044" cy="75373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MTU 1200</a:t>
            </a:r>
            <a:endParaRPr sz="1000"/>
          </a:p>
        </p:txBody>
      </p:sp>
      <p:sp>
        <p:nvSpPr>
          <p:cNvPr id="221" name="Google Shape;221;p36"/>
          <p:cNvSpPr/>
          <p:nvPr/>
        </p:nvSpPr>
        <p:spPr>
          <a:xfrm>
            <a:off x="3536975" y="2292225"/>
            <a:ext cx="1171044" cy="7038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MTU 700</a:t>
            </a:r>
            <a:endParaRPr sz="1000"/>
          </a:p>
        </p:txBody>
      </p:sp>
      <p:sp>
        <p:nvSpPr>
          <p:cNvPr id="222" name="Google Shape;222;p36"/>
          <p:cNvSpPr/>
          <p:nvPr/>
        </p:nvSpPr>
        <p:spPr>
          <a:xfrm>
            <a:off x="5670575" y="2825625"/>
            <a:ext cx="1171044" cy="7038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MTU 500</a:t>
            </a:r>
            <a:endParaRPr sz="1000"/>
          </a:p>
        </p:txBody>
      </p:sp>
      <p:sp>
        <p:nvSpPr>
          <p:cNvPr id="223" name="Google Shape;223;p36"/>
          <p:cNvSpPr txBox="1"/>
          <p:nvPr/>
        </p:nvSpPr>
        <p:spPr>
          <a:xfrm>
            <a:off x="292750" y="286525"/>
            <a:ext cx="20244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Quiz Graphic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Network</a:t>
            </a:r>
            <a:endParaRPr/>
          </a:p>
        </p:txBody>
      </p:sp>
      <p:sp>
        <p:nvSpPr>
          <p:cNvPr id="66" name="Google Shape;66;p15"/>
          <p:cNvSpPr txBox="1"/>
          <p:nvPr>
            <p:ph idx="1" type="body"/>
          </p:nvPr>
        </p:nvSpPr>
        <p:spPr>
          <a:xfrm>
            <a:off x="311700" y="1152475"/>
            <a:ext cx="398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00"/>
                </a:highlight>
              </a:rPr>
              <a:t>Internet technology presents the abstraction of a single virtual network that interconnects all hosts</a:t>
            </a:r>
            <a:r>
              <a:rPr lang="en" sz="1200"/>
              <a:t>, and through which communication  is possible. The underlying architecture is both hidden and irrelevant. </a:t>
            </a:r>
            <a:br>
              <a:rPr lang="en" sz="1200"/>
            </a:br>
            <a:br>
              <a:rPr lang="en" sz="1200"/>
            </a:br>
            <a:r>
              <a:rPr lang="en" sz="1200"/>
              <a:t>In a sense, an internet is an abstraction of a large physical network. At the lowest level,  internet technology provides the same basic functionality as a physical network: </a:t>
            </a:r>
            <a:r>
              <a:rPr lang="en" sz="1200">
                <a:highlight>
                  <a:srgbClr val="FFFF00"/>
                </a:highlight>
              </a:rPr>
              <a:t>it accepts packets and delivers them.</a:t>
            </a:r>
            <a:r>
              <a:rPr lang="en" sz="1200"/>
              <a:t> </a:t>
            </a:r>
            <a:br>
              <a:rPr lang="en" sz="1200"/>
            </a:br>
            <a:br>
              <a:rPr lang="en" sz="1200"/>
            </a:br>
            <a:r>
              <a:rPr lang="en" sz="1200"/>
              <a:t>Higher levels of internet software and network applications add most of the rich functionality that users perceive.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67" name="Google Shape;67;p15"/>
          <p:cNvPicPr preferRelativeResize="0"/>
          <p:nvPr/>
        </p:nvPicPr>
        <p:blipFill>
          <a:blip r:embed="rId3">
            <a:alphaModFix/>
          </a:blip>
          <a:stretch>
            <a:fillRect/>
          </a:stretch>
        </p:blipFill>
        <p:spPr>
          <a:xfrm>
            <a:off x="4745975" y="1046725"/>
            <a:ext cx="2128100" cy="2021700"/>
          </a:xfrm>
          <a:prstGeom prst="rect">
            <a:avLst/>
          </a:prstGeom>
          <a:noFill/>
          <a:ln>
            <a:noFill/>
          </a:ln>
        </p:spPr>
      </p:pic>
      <p:pic>
        <p:nvPicPr>
          <p:cNvPr id="68" name="Google Shape;68;p15"/>
          <p:cNvPicPr preferRelativeResize="0"/>
          <p:nvPr/>
        </p:nvPicPr>
        <p:blipFill>
          <a:blip r:embed="rId4">
            <a:alphaModFix/>
          </a:blip>
          <a:stretch>
            <a:fillRect/>
          </a:stretch>
        </p:blipFill>
        <p:spPr>
          <a:xfrm>
            <a:off x="7052800" y="1030900"/>
            <a:ext cx="1419700" cy="2053350"/>
          </a:xfrm>
          <a:prstGeom prst="rect">
            <a:avLst/>
          </a:prstGeom>
          <a:noFill/>
          <a:ln>
            <a:noFill/>
          </a:ln>
        </p:spPr>
      </p:pic>
      <p:sp>
        <p:nvSpPr>
          <p:cNvPr id="69" name="Google Shape;69;p15"/>
          <p:cNvSpPr txBox="1"/>
          <p:nvPr/>
        </p:nvSpPr>
        <p:spPr>
          <a:xfrm>
            <a:off x="4799125" y="3298150"/>
            <a:ext cx="40332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999999"/>
                </a:solidFill>
              </a:rPr>
              <a:t>Homing Pigeon &amp; “Pigeon-Gram” stamp circa 1940s  </a:t>
            </a:r>
            <a:r>
              <a:rPr lang="en" sz="700" u="sng">
                <a:solidFill>
                  <a:schemeClr val="hlink"/>
                </a:solidFill>
                <a:hlinkClick r:id="rId5"/>
              </a:rPr>
              <a:t>https://en.wikipedia.org/wiki/Homing_pigeon</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Behind the Structure</a:t>
            </a:r>
            <a:endParaRPr/>
          </a:p>
        </p:txBody>
      </p:sp>
      <p:sp>
        <p:nvSpPr>
          <p:cNvPr id="75" name="Google Shape;75;p16"/>
          <p:cNvSpPr txBox="1"/>
          <p:nvPr>
            <p:ph idx="1" type="body"/>
          </p:nvPr>
        </p:nvSpPr>
        <p:spPr>
          <a:xfrm>
            <a:off x="311700" y="1152475"/>
            <a:ext cx="4260300" cy="21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00"/>
                </a:highlight>
              </a:rPr>
              <a:t>Internet protocols are designed around three conceptual levels of service.</a:t>
            </a:r>
            <a:r>
              <a:rPr lang="en" sz="1200"/>
              <a:t>  A </a:t>
            </a:r>
            <a:r>
              <a:rPr b="1" lang="en" sz="1200"/>
              <a:t>connectionless service</a:t>
            </a:r>
            <a:r>
              <a:rPr lang="en" sz="1200"/>
              <a:t> at the lowest level matches underlying hardware well, a </a:t>
            </a:r>
            <a:r>
              <a:rPr b="1" lang="en" sz="1200"/>
              <a:t>reliable transport service</a:t>
            </a:r>
            <a:r>
              <a:rPr lang="en" sz="1200"/>
              <a:t> provides service to applications, and a variety of </a:t>
            </a:r>
            <a:r>
              <a:rPr b="1" lang="en" sz="1200"/>
              <a:t>applications</a:t>
            </a:r>
            <a:r>
              <a:rPr lang="en" sz="1200"/>
              <a:t> provide the services users expect. </a:t>
            </a:r>
            <a:endParaRPr sz="1200"/>
          </a:p>
          <a:p>
            <a:pPr indent="0" lvl="0" marL="0" rtl="0" algn="l">
              <a:spcBef>
                <a:spcPts val="1600"/>
              </a:spcBef>
              <a:spcAft>
                <a:spcPts val="0"/>
              </a:spcAft>
              <a:buNone/>
            </a:pPr>
            <a:r>
              <a:rPr lang="en" sz="1200"/>
              <a:t>The three-level concept accounts for much of the Internet’s success; as a consequence of the basic design, the Internet technology has been surprisingly robust and adaptable.</a:t>
            </a:r>
            <a:endParaRPr sz="1200"/>
          </a:p>
          <a:p>
            <a:pPr indent="0" lvl="0" marL="0" rtl="0" algn="l">
              <a:spcBef>
                <a:spcPts val="1600"/>
              </a:spcBef>
              <a:spcAft>
                <a:spcPts val="1600"/>
              </a:spcAft>
              <a:buNone/>
            </a:pPr>
            <a:r>
              <a:t/>
            </a:r>
            <a:endParaRPr sz="1200"/>
          </a:p>
        </p:txBody>
      </p:sp>
      <p:pic>
        <p:nvPicPr>
          <p:cNvPr id="76" name="Google Shape;76;p16"/>
          <p:cNvPicPr preferRelativeResize="0"/>
          <p:nvPr/>
        </p:nvPicPr>
        <p:blipFill>
          <a:blip r:embed="rId3">
            <a:alphaModFix/>
          </a:blip>
          <a:stretch>
            <a:fillRect/>
          </a:stretch>
        </p:blipFill>
        <p:spPr>
          <a:xfrm>
            <a:off x="4842125" y="1152475"/>
            <a:ext cx="4078051" cy="1573575"/>
          </a:xfrm>
          <a:prstGeom prst="rect">
            <a:avLst/>
          </a:prstGeom>
          <a:noFill/>
          <a:ln>
            <a:noFill/>
          </a:ln>
        </p:spPr>
      </p:pic>
      <p:sp>
        <p:nvSpPr>
          <p:cNvPr id="77" name="Google Shape;77;p16"/>
          <p:cNvSpPr txBox="1"/>
          <p:nvPr/>
        </p:nvSpPr>
        <p:spPr>
          <a:xfrm>
            <a:off x="237000" y="3488075"/>
            <a:ext cx="8281500" cy="1336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I</a:t>
            </a:r>
            <a:r>
              <a:rPr lang="en" sz="1200">
                <a:solidFill>
                  <a:schemeClr val="dk2"/>
                </a:solidFill>
              </a:rPr>
              <a:t>t represents a dramatic departure from previous thinking about data communication. </a:t>
            </a:r>
            <a:br>
              <a:rPr lang="en" sz="1200">
                <a:solidFill>
                  <a:schemeClr val="dk2"/>
                </a:solidFill>
              </a:rPr>
            </a:br>
            <a:r>
              <a:rPr lang="en" sz="1200">
                <a:solidFill>
                  <a:schemeClr val="dk2"/>
                </a:solidFill>
              </a:rPr>
              <a:t>Early networks followed the approach of building reliability at each level.</a:t>
            </a:r>
            <a:br>
              <a:rPr lang="en" sz="1200">
                <a:solidFill>
                  <a:schemeClr val="dk2"/>
                </a:solidFill>
              </a:rPr>
            </a:b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Advantage of conceptual separation: </a:t>
            </a:r>
            <a:r>
              <a:rPr b="1" lang="en" sz="1200">
                <a:solidFill>
                  <a:schemeClr val="dk2"/>
                </a:solidFill>
                <a:highlight>
                  <a:srgbClr val="FFFF00"/>
                </a:highlight>
              </a:rPr>
              <a:t>one service can be enhanced or replaced without disturbing others</a:t>
            </a:r>
            <a:endParaRPr b="1">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Connectionless Delivery System Characteristics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Technically, the service is defined as an unreliable, best-effort, connectionless packet  delivery system.</a:t>
            </a:r>
            <a:endParaRPr sz="1200"/>
          </a:p>
          <a:p>
            <a:pPr indent="0" lvl="0" marL="0" rtl="0" algn="l">
              <a:spcBef>
                <a:spcPts val="1600"/>
              </a:spcBef>
              <a:spcAft>
                <a:spcPts val="0"/>
              </a:spcAft>
              <a:buNone/>
            </a:pPr>
            <a:r>
              <a:rPr b="1" i="1" lang="en" sz="1200">
                <a:highlight>
                  <a:srgbClr val="FFFF00"/>
                </a:highlight>
              </a:rPr>
              <a:t>unreliable</a:t>
            </a:r>
            <a:r>
              <a:rPr lang="en" sz="1200"/>
              <a:t> delivery is not guaranteed</a:t>
            </a:r>
            <a:endParaRPr sz="1200"/>
          </a:p>
          <a:p>
            <a:pPr indent="-304800" lvl="0" marL="457200" rtl="0" algn="l">
              <a:spcBef>
                <a:spcPts val="1600"/>
              </a:spcBef>
              <a:spcAft>
                <a:spcPts val="0"/>
              </a:spcAft>
              <a:buSzPts val="1200"/>
              <a:buChar char="-"/>
            </a:pPr>
            <a:r>
              <a:rPr lang="en" sz="1200"/>
              <a:t>A packet may be lost, duplicated, delayed, or delivered out of order. </a:t>
            </a:r>
            <a:endParaRPr sz="1200"/>
          </a:p>
          <a:p>
            <a:pPr indent="-304800" lvl="0" marL="457200" rtl="0" algn="l">
              <a:spcBef>
                <a:spcPts val="0"/>
              </a:spcBef>
              <a:spcAft>
                <a:spcPts val="0"/>
              </a:spcAft>
              <a:buSzPts val="1200"/>
              <a:buChar char="-"/>
            </a:pPr>
            <a:r>
              <a:rPr lang="en" sz="1200"/>
              <a:t>the connectionless service will not detect such conditions, nor will it inform the sender  or receiver</a:t>
            </a:r>
            <a:endParaRPr sz="1200"/>
          </a:p>
          <a:p>
            <a:pPr indent="0" lvl="0" marL="0" rtl="0" algn="l">
              <a:spcBef>
                <a:spcPts val="1600"/>
              </a:spcBef>
              <a:spcAft>
                <a:spcPts val="0"/>
              </a:spcAft>
              <a:buNone/>
            </a:pPr>
            <a:r>
              <a:rPr b="1" i="1" lang="en" sz="1200">
                <a:highlight>
                  <a:srgbClr val="FFFF00"/>
                </a:highlight>
              </a:rPr>
              <a:t>connectionless</a:t>
            </a:r>
            <a:r>
              <a:rPr i="1" lang="en" sz="1200"/>
              <a:t> </a:t>
            </a:r>
            <a:r>
              <a:rPr lang="en" sz="1200"/>
              <a:t>each packet is  treated independently from all others</a:t>
            </a:r>
            <a:endParaRPr sz="1200"/>
          </a:p>
          <a:p>
            <a:pPr indent="-304800" lvl="0" marL="457200" rtl="0" algn="l">
              <a:spcBef>
                <a:spcPts val="1600"/>
              </a:spcBef>
              <a:spcAft>
                <a:spcPts val="0"/>
              </a:spcAft>
              <a:buSzPts val="1200"/>
              <a:buChar char="-"/>
            </a:pPr>
            <a:r>
              <a:rPr lang="en" sz="1200"/>
              <a:t>A sequence of packets sent from one computer to  another may travel over different paths, or some may be lost while others are delivered. </a:t>
            </a:r>
            <a:endParaRPr sz="1200"/>
          </a:p>
          <a:p>
            <a:pPr indent="0" lvl="0" marL="0" rtl="0" algn="l">
              <a:spcBef>
                <a:spcPts val="1600"/>
              </a:spcBef>
              <a:spcAft>
                <a:spcPts val="0"/>
              </a:spcAft>
              <a:buNone/>
            </a:pPr>
            <a:r>
              <a:rPr b="1" i="1" lang="en" sz="1200">
                <a:highlight>
                  <a:srgbClr val="FFFF00"/>
                </a:highlight>
              </a:rPr>
              <a:t>best-effort delivery</a:t>
            </a:r>
            <a:r>
              <a:rPr b="1" lang="en" sz="1200"/>
              <a:t> </a:t>
            </a:r>
            <a:r>
              <a:rPr lang="en" sz="1200"/>
              <a:t>the Internet software  makes an earnest attempt to deliver packets</a:t>
            </a:r>
            <a:endParaRPr sz="1200"/>
          </a:p>
          <a:p>
            <a:pPr indent="-304800" lvl="0" marL="457200" rtl="0" algn="l">
              <a:spcBef>
                <a:spcPts val="1600"/>
              </a:spcBef>
              <a:spcAft>
                <a:spcPts val="0"/>
              </a:spcAft>
              <a:buSzPts val="1200"/>
              <a:buChar char="-"/>
            </a:pPr>
            <a:r>
              <a:rPr lang="en" sz="1200"/>
              <a:t>The Internet does not discard packets capriciously; unreliability arises only when resources are exhausted or underlying  networks fail.</a:t>
            </a:r>
            <a:endParaRPr sz="1200"/>
          </a:p>
          <a:p>
            <a:pPr indent="0" lvl="0" marL="45720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and Importance of the Internet Protocol</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Internet Protocol (IP)</a:t>
            </a:r>
            <a:r>
              <a:rPr b="1" lang="en" sz="1200"/>
              <a:t> </a:t>
            </a:r>
            <a:r>
              <a:rPr lang="en" sz="1200"/>
              <a:t>= the protocol that defines the unreliable, connectionless delivery mechanism</a:t>
            </a:r>
            <a:endParaRPr sz="1200"/>
          </a:p>
          <a:p>
            <a:pPr indent="0" lvl="0" marL="0" rtl="0" algn="l">
              <a:spcBef>
                <a:spcPts val="1600"/>
              </a:spcBef>
              <a:spcAft>
                <a:spcPts val="0"/>
              </a:spcAft>
              <a:buClr>
                <a:schemeClr val="dk1"/>
              </a:buClr>
              <a:buSzPts val="1100"/>
              <a:buFont typeface="Arial"/>
              <a:buNone/>
            </a:pPr>
            <a:r>
              <a:rPr lang="en" sz="1200"/>
              <a:t>The Internet Protocol is such a fundamental part of the design that the Internet is sometimes called an IP-based technology. </a:t>
            </a:r>
            <a:endParaRPr sz="1200"/>
          </a:p>
          <a:p>
            <a:pPr indent="0" lvl="0" marL="0" rtl="0" algn="l">
              <a:spcBef>
                <a:spcPts val="1600"/>
              </a:spcBef>
              <a:spcAft>
                <a:spcPts val="0"/>
              </a:spcAft>
              <a:buNone/>
            </a:pPr>
            <a:r>
              <a:rPr lang="en" sz="1200"/>
              <a:t>IP provides three important specifications:</a:t>
            </a:r>
            <a:endParaRPr sz="1200"/>
          </a:p>
          <a:p>
            <a:pPr indent="-304800" lvl="0" marL="457200" rtl="0" algn="l">
              <a:spcBef>
                <a:spcPts val="1600"/>
              </a:spcBef>
              <a:spcAft>
                <a:spcPts val="0"/>
              </a:spcAft>
              <a:buSzPts val="1200"/>
              <a:buAutoNum type="arabicParenBoth"/>
            </a:pPr>
            <a:r>
              <a:rPr b="1" lang="en" sz="1200">
                <a:highlight>
                  <a:srgbClr val="FFFF00"/>
                </a:highlight>
              </a:rPr>
              <a:t>defines the basic unit of data transfer</a:t>
            </a:r>
            <a:r>
              <a:rPr b="1" lang="en" sz="1200"/>
              <a:t> </a:t>
            </a:r>
            <a:r>
              <a:rPr lang="en" sz="1200"/>
              <a:t>used throughout a TCP/IP internet</a:t>
            </a:r>
            <a:endParaRPr sz="1200"/>
          </a:p>
          <a:p>
            <a:pPr indent="-304800" lvl="0" marL="457200" rtl="0" algn="l">
              <a:spcBef>
                <a:spcPts val="0"/>
              </a:spcBef>
              <a:spcAft>
                <a:spcPts val="0"/>
              </a:spcAft>
              <a:buSzPts val="1200"/>
              <a:buAutoNum type="arabicParenBoth"/>
            </a:pPr>
            <a:r>
              <a:rPr b="1" lang="en" sz="1200">
                <a:highlight>
                  <a:srgbClr val="FFFF00"/>
                </a:highlight>
              </a:rPr>
              <a:t>performs the forwarding function</a:t>
            </a:r>
            <a:r>
              <a:rPr lang="en" sz="1200">
                <a:highlight>
                  <a:srgbClr val="FFFF00"/>
                </a:highlight>
              </a:rPr>
              <a:t>,</a:t>
            </a:r>
            <a:r>
              <a:rPr lang="en" sz="1200"/>
              <a:t> choosing a path over which a packet will be  sent</a:t>
            </a:r>
            <a:endParaRPr sz="1200"/>
          </a:p>
          <a:p>
            <a:pPr indent="-304800" lvl="0" marL="457200" rtl="0" algn="l">
              <a:spcBef>
                <a:spcPts val="0"/>
              </a:spcBef>
              <a:spcAft>
                <a:spcPts val="0"/>
              </a:spcAft>
              <a:buSzPts val="1200"/>
              <a:buAutoNum type="arabicParenBoth"/>
            </a:pPr>
            <a:r>
              <a:rPr lang="en" sz="1200"/>
              <a:t>IP includes a set of </a:t>
            </a:r>
            <a:r>
              <a:rPr b="1" lang="en" sz="1200">
                <a:highlight>
                  <a:srgbClr val="FFFF00"/>
                </a:highlight>
              </a:rPr>
              <a:t>rules that embody the basis of unreliable delivery</a:t>
            </a:r>
            <a:r>
              <a:rPr lang="en" sz="1200">
                <a:highlight>
                  <a:srgbClr val="FFFF00"/>
                </a:highlight>
              </a:rPr>
              <a:t>: how hosts and </a:t>
            </a:r>
            <a:r>
              <a:rPr lang="en" sz="1200">
                <a:highlight>
                  <a:srgbClr val="FFFF00"/>
                </a:highlight>
              </a:rPr>
              <a:t>routers</a:t>
            </a:r>
            <a:r>
              <a:rPr lang="en" sz="1200">
                <a:highlight>
                  <a:srgbClr val="FFFF00"/>
                </a:highlight>
              </a:rPr>
              <a:t> should process packets, how and when </a:t>
            </a:r>
            <a:r>
              <a:rPr lang="en" sz="1200">
                <a:highlight>
                  <a:srgbClr val="FFFF00"/>
                </a:highlight>
              </a:rPr>
              <a:t>error messages</a:t>
            </a:r>
            <a:r>
              <a:rPr lang="en" sz="1200">
                <a:highlight>
                  <a:srgbClr val="FFFF00"/>
                </a:highlight>
              </a:rPr>
              <a:t> should be generated, and the conditions under which packets can be </a:t>
            </a:r>
            <a:r>
              <a:rPr lang="en" sz="1200">
                <a:highlight>
                  <a:srgbClr val="FFFF00"/>
                </a:highlight>
              </a:rPr>
              <a:t>discarded</a:t>
            </a:r>
            <a:endParaRPr sz="1200">
              <a:highlight>
                <a:srgbClr val="FFFF00"/>
              </a:highlight>
            </a:endParaRPr>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Datagram</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200"/>
            </a:br>
            <a:br>
              <a:rPr lang="en" sz="1200"/>
            </a:br>
            <a:br>
              <a:rPr lang="en" sz="1200"/>
            </a:br>
            <a:br>
              <a:rPr lang="en" sz="1200"/>
            </a:br>
            <a:r>
              <a:rPr b="1" lang="en" sz="1200">
                <a:highlight>
                  <a:srgbClr val="FFFF00"/>
                </a:highlight>
              </a:rPr>
              <a:t>IP Datagram</a:t>
            </a:r>
            <a:r>
              <a:rPr lang="en" sz="1200"/>
              <a:t> - or data packet is the basic transfer unit of transferring information across the internet</a:t>
            </a:r>
            <a:br>
              <a:rPr lang="en" sz="1200"/>
            </a:br>
            <a:br>
              <a:rPr lang="en" sz="1200"/>
            </a:br>
            <a:r>
              <a:rPr lang="en" sz="1200"/>
              <a:t>Maximum size of IP datagram is 65,535 octets</a:t>
            </a:r>
            <a:endParaRPr sz="1200"/>
          </a:p>
          <a:p>
            <a:pPr indent="0" lvl="0" marL="0" rtl="0" algn="l">
              <a:spcBef>
                <a:spcPts val="1600"/>
              </a:spcBef>
              <a:spcAft>
                <a:spcPts val="0"/>
              </a:spcAft>
              <a:buNone/>
            </a:pPr>
            <a:r>
              <a:rPr lang="en" sz="1200"/>
              <a:t>Similarities between datagrams and network frames:</a:t>
            </a:r>
            <a:endParaRPr sz="1200"/>
          </a:p>
          <a:p>
            <a:pPr indent="-304800" lvl="0" marL="457200" rtl="0" algn="l">
              <a:spcBef>
                <a:spcPts val="1600"/>
              </a:spcBef>
              <a:spcAft>
                <a:spcPts val="0"/>
              </a:spcAft>
              <a:buSzPts val="1200"/>
              <a:buChar char="-"/>
            </a:pPr>
            <a:r>
              <a:rPr lang="en" sz="1200"/>
              <a:t>Divided into a header and payload</a:t>
            </a:r>
            <a:endParaRPr sz="1200"/>
          </a:p>
          <a:p>
            <a:pPr indent="-304800" lvl="0" marL="457200" rtl="0" algn="l">
              <a:spcBef>
                <a:spcPts val="0"/>
              </a:spcBef>
              <a:spcAft>
                <a:spcPts val="0"/>
              </a:spcAft>
              <a:buSzPts val="1200"/>
              <a:buChar char="-"/>
            </a:pPr>
            <a:r>
              <a:rPr lang="en" sz="1200"/>
              <a:t>Header contains metadata </a:t>
            </a:r>
            <a:endParaRPr sz="1200"/>
          </a:p>
          <a:p>
            <a:pPr indent="0" lvl="0" marL="0" rtl="0" algn="l">
              <a:spcBef>
                <a:spcPts val="1600"/>
              </a:spcBef>
              <a:spcAft>
                <a:spcPts val="0"/>
              </a:spcAft>
              <a:buNone/>
            </a:pPr>
            <a:r>
              <a:rPr lang="en" sz="1200"/>
              <a:t>Difference between datagrams and network frames</a:t>
            </a:r>
            <a:endParaRPr sz="1200"/>
          </a:p>
          <a:p>
            <a:pPr indent="-304800" lvl="0" marL="457200" rtl="0" algn="l">
              <a:spcBef>
                <a:spcPts val="1600"/>
              </a:spcBef>
              <a:spcAft>
                <a:spcPts val="0"/>
              </a:spcAft>
              <a:buSzPts val="1200"/>
              <a:buChar char="-"/>
            </a:pPr>
            <a:r>
              <a:rPr lang="en" sz="1200"/>
              <a:t>the datagram header contains IP addresses, whereas the  frame header contains hardware addresses.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96" name="Google Shape;96;p19"/>
          <p:cNvPicPr preferRelativeResize="0"/>
          <p:nvPr/>
        </p:nvPicPr>
        <p:blipFill rotWithShape="1">
          <a:blip r:embed="rId3">
            <a:alphaModFix/>
          </a:blip>
          <a:srcRect b="48141" l="3201" r="5848" t="10091"/>
          <a:stretch/>
        </p:blipFill>
        <p:spPr>
          <a:xfrm>
            <a:off x="408150" y="1152475"/>
            <a:ext cx="628456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Datagram Format</a:t>
            </a:r>
            <a:endParaRPr/>
          </a:p>
        </p:txBody>
      </p:sp>
      <p:sp>
        <p:nvSpPr>
          <p:cNvPr id="102" name="Google Shape;102;p20"/>
          <p:cNvSpPr txBox="1"/>
          <p:nvPr>
            <p:ph idx="1" type="body"/>
          </p:nvPr>
        </p:nvSpPr>
        <p:spPr>
          <a:xfrm>
            <a:off x="311700" y="1152475"/>
            <a:ext cx="39738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VERS</a:t>
            </a:r>
            <a:r>
              <a:rPr lang="en" sz="1100"/>
              <a:t> - version IP protocol (value: 4, for IPv4)</a:t>
            </a:r>
            <a:br>
              <a:rPr b="1" lang="en" sz="1100"/>
            </a:br>
            <a:br>
              <a:rPr b="1" lang="en" sz="1100"/>
            </a:br>
            <a:r>
              <a:rPr b="1" lang="en" sz="1100"/>
              <a:t>HLEN </a:t>
            </a:r>
            <a:r>
              <a:rPr lang="en" sz="1100"/>
              <a:t>- gives the datagram header length. </a:t>
            </a:r>
            <a:br>
              <a:rPr lang="en" sz="1100"/>
            </a:br>
            <a:r>
              <a:rPr lang="en" sz="1100"/>
              <a:t>To indicate if optional header fields are included. </a:t>
            </a:r>
            <a:br>
              <a:rPr lang="en" sz="1100"/>
            </a:br>
            <a:br>
              <a:rPr lang="en" sz="1100"/>
            </a:br>
            <a:r>
              <a:rPr b="1" lang="en" sz="1100"/>
              <a:t>Service Type </a:t>
            </a:r>
            <a:r>
              <a:rPr lang="en" sz="1100"/>
              <a:t>- Differentiated services, such as low-latency  voice or streaming media, or best-effort service for web etc.  </a:t>
            </a:r>
            <a:br>
              <a:rPr b="1" lang="en" sz="1100"/>
            </a:br>
            <a:br>
              <a:rPr b="1" lang="en" sz="1100"/>
            </a:br>
            <a:r>
              <a:rPr b="1" lang="en" sz="1100"/>
              <a:t>Total Length</a:t>
            </a:r>
            <a:r>
              <a:rPr lang="en" sz="1100"/>
              <a:t> - gives the length of the IP datagram measured in octets, including the header and payload.</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03" name="Google Shape;103;p20"/>
          <p:cNvPicPr preferRelativeResize="0"/>
          <p:nvPr/>
        </p:nvPicPr>
        <p:blipFill rotWithShape="1">
          <a:blip r:embed="rId3">
            <a:alphaModFix/>
          </a:blip>
          <a:srcRect b="21964" l="2532" r="4703" t="3630"/>
          <a:stretch/>
        </p:blipFill>
        <p:spPr>
          <a:xfrm>
            <a:off x="4406926" y="1155842"/>
            <a:ext cx="4641124" cy="20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Datagram Format</a:t>
            </a:r>
            <a:endParaRPr/>
          </a:p>
        </p:txBody>
      </p:sp>
      <p:sp>
        <p:nvSpPr>
          <p:cNvPr id="109" name="Google Shape;109;p21"/>
          <p:cNvSpPr txBox="1"/>
          <p:nvPr>
            <p:ph idx="1" type="body"/>
          </p:nvPr>
        </p:nvSpPr>
        <p:spPr>
          <a:xfrm>
            <a:off x="311700" y="1152475"/>
            <a:ext cx="39738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Identification</a:t>
            </a:r>
            <a:r>
              <a:rPr lang="en" sz="1100"/>
              <a:t> - unique number assigned to a datagram to help in the reassembly (</a:t>
            </a:r>
            <a:r>
              <a:rPr b="1" lang="en" sz="1100"/>
              <a:t>Flags &amp; Fragments Offset</a:t>
            </a:r>
            <a:r>
              <a:rPr lang="en" sz="1100"/>
              <a:t> fields also involved with fragmentation and reassembly) </a:t>
            </a:r>
            <a:br>
              <a:rPr b="1" lang="en" sz="1100"/>
            </a:br>
            <a:br>
              <a:rPr b="1" lang="en" sz="1100"/>
            </a:br>
            <a:r>
              <a:rPr b="1" lang="en" sz="1100"/>
              <a:t>Time to Live </a:t>
            </a:r>
            <a:r>
              <a:rPr lang="en" sz="1100"/>
              <a:t>-</a:t>
            </a:r>
            <a:r>
              <a:rPr b="1" lang="en" sz="1100"/>
              <a:t> </a:t>
            </a:r>
            <a:r>
              <a:rPr lang="en" sz="1100"/>
              <a:t>Time that the datagram is allowed to exist on the network. A router that processes the packet decrements this by one. Once the value reaches 0, the packet is discarded.</a:t>
            </a:r>
            <a:br>
              <a:rPr lang="en" sz="1100"/>
            </a:br>
            <a:br>
              <a:rPr b="1" lang="en" sz="1100"/>
            </a:br>
            <a:r>
              <a:rPr b="1" lang="en" sz="1100"/>
              <a:t>Protocol </a:t>
            </a:r>
            <a:r>
              <a:rPr lang="en" sz="1100"/>
              <a:t>- specifies which high-level protocol was used to create the message carried in the PAYLOAD, specifying the format  of the PAYLOAD area.</a:t>
            </a:r>
            <a:br>
              <a:rPr lang="en" sz="1100"/>
            </a:br>
            <a:br>
              <a:rPr lang="en" sz="1100"/>
            </a:br>
            <a:r>
              <a:rPr b="1" lang="en" sz="1100"/>
              <a:t>Header Checksum</a:t>
            </a:r>
            <a:r>
              <a:rPr lang="en" sz="1100"/>
              <a:t> - used to detect corruption in the header.</a:t>
            </a:r>
            <a:br>
              <a:rPr lang="en" sz="1100"/>
            </a:br>
            <a:br>
              <a:rPr lang="en" sz="1100"/>
            </a:br>
            <a:r>
              <a:rPr b="1" lang="en" sz="1100"/>
              <a:t>Source &amp; Destination IP Addresses </a:t>
            </a:r>
            <a:r>
              <a:rPr lang="en" sz="1100"/>
              <a:t>- original sender and ultimate  destination. </a:t>
            </a:r>
            <a:br>
              <a:rPr lang="en" sz="1100"/>
            </a:br>
            <a:br>
              <a:rPr lang="en" sz="1100"/>
            </a:br>
            <a:endParaRPr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10" name="Google Shape;110;p21"/>
          <p:cNvPicPr preferRelativeResize="0"/>
          <p:nvPr/>
        </p:nvPicPr>
        <p:blipFill rotWithShape="1">
          <a:blip r:embed="rId3">
            <a:alphaModFix/>
          </a:blip>
          <a:srcRect b="21964" l="2532" r="4703" t="3630"/>
          <a:stretch/>
        </p:blipFill>
        <p:spPr>
          <a:xfrm>
            <a:off x="4406926" y="1155842"/>
            <a:ext cx="4641124" cy="203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