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71367a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71367a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71367a4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71367a4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71367a4d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71367a4d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71367a4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71367a4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71367a4d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71367a4d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71367a4d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71367a4d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71367a4d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71367a4d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71367a4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71367a4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71367a4d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71367a4d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71367a4d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71367a4d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71367a4d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71367a4d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71367a4d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71367a4d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71367a4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71367a4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71367a4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71367a4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71367a4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71367a4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71367a4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71367a4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71367a4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71367a4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71367a4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71367a4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71367a4d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71367a4d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300"/>
              <a:t>CSC I367 Computer Networking</a:t>
            </a:r>
            <a:br>
              <a:rPr lang="en" sz="2300"/>
            </a:br>
            <a:r>
              <a:rPr lang="en" sz="2300"/>
              <a:t> </a:t>
            </a:r>
            <a:br>
              <a:rPr lang="en" sz="2300"/>
            </a:br>
            <a:r>
              <a:rPr lang="en" sz="2300"/>
              <a:t>Internet Protocol: Forwarding IP Datagrams</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Routes and a Host Example</a:t>
            </a:r>
            <a:endParaRPr/>
          </a:p>
        </p:txBody>
      </p:sp>
      <p:sp>
        <p:nvSpPr>
          <p:cNvPr id="114" name="Google Shape;114;p22"/>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A </a:t>
            </a:r>
            <a:r>
              <a:rPr b="1" lang="en" sz="1100">
                <a:highlight>
                  <a:srgbClr val="FFFF00"/>
                </a:highlight>
              </a:rPr>
              <a:t>default route</a:t>
            </a:r>
            <a:r>
              <a:rPr lang="en" sz="1100"/>
              <a:t> is especially useful when many destinations lie beyond a single router.</a:t>
            </a:r>
            <a:br>
              <a:rPr lang="en" sz="1100"/>
            </a:br>
            <a:br>
              <a:rPr lang="en" sz="1100"/>
            </a:br>
            <a:r>
              <a:rPr lang="en" sz="1100"/>
              <a:t>The IP design includes an interesting optimization that further hides information and reduces the size of forwarding tables: consolidation of multiple entries into a single default case. </a:t>
            </a:r>
            <a:endParaRPr sz="1100"/>
          </a:p>
          <a:p>
            <a:pPr indent="0" lvl="0" marL="0" rtl="0" algn="l">
              <a:spcBef>
                <a:spcPts val="1600"/>
              </a:spcBef>
              <a:spcAft>
                <a:spcPts val="1600"/>
              </a:spcAft>
              <a:buNone/>
            </a:pPr>
            <a:r>
              <a:t/>
            </a:r>
            <a:endParaRPr sz="1100"/>
          </a:p>
        </p:txBody>
      </p:sp>
      <p:pic>
        <p:nvPicPr>
          <p:cNvPr id="115" name="Google Shape;115;p22"/>
          <p:cNvPicPr preferRelativeResize="0"/>
          <p:nvPr/>
        </p:nvPicPr>
        <p:blipFill>
          <a:blip r:embed="rId3">
            <a:alphaModFix/>
          </a:blip>
          <a:stretch>
            <a:fillRect/>
          </a:stretch>
        </p:blipFill>
        <p:spPr>
          <a:xfrm>
            <a:off x="4673452" y="1152475"/>
            <a:ext cx="4085698"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Host-Specific Routes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Although forwarding is based on networks and not on individual hosts, most IP forwarding software allows a host-specific route to be specified as a special case. Having host-specific routes gives a network administrator more control, that is useful in the following cases: </a:t>
            </a:r>
            <a:br>
              <a:rPr b="1" lang="en" sz="1200">
                <a:highlight>
                  <a:srgbClr val="FFFF00"/>
                </a:highlight>
              </a:rPr>
            </a:br>
            <a:br>
              <a:rPr b="1" lang="en" sz="1200">
                <a:highlight>
                  <a:srgbClr val="FFFF00"/>
                </a:highlight>
              </a:rPr>
            </a:br>
            <a:r>
              <a:rPr b="1" lang="en" sz="1200">
                <a:highlight>
                  <a:srgbClr val="FFFF00"/>
                </a:highlight>
              </a:rPr>
              <a:t>Control over network use.</a:t>
            </a:r>
            <a:r>
              <a:rPr lang="en" sz="1200"/>
              <a:t> An administrator can send traffic for certain hosts along one path and traffic for remaining hosts along  another path. For example, an administrator can separate traffic destined to the company’s web server from other traffic.  </a:t>
            </a:r>
            <a:br>
              <a:rPr lang="en" sz="1200"/>
            </a:br>
            <a:br>
              <a:rPr lang="en" sz="1200"/>
            </a:br>
            <a:r>
              <a:rPr b="1" lang="en" sz="1200">
                <a:highlight>
                  <a:srgbClr val="FFFF00"/>
                </a:highlight>
              </a:rPr>
              <a:t>Testing a new network.</a:t>
            </a:r>
            <a:r>
              <a:rPr lang="en" sz="1200"/>
              <a:t> A new, parallel network can be installed  and tested by sending traffic for specific hosts over the new network while leaving all other traffic on the old network.  </a:t>
            </a:r>
            <a:br>
              <a:rPr lang="en" sz="1200"/>
            </a:br>
            <a:br>
              <a:rPr lang="en" sz="1200"/>
            </a:br>
            <a:r>
              <a:rPr b="1" lang="en" sz="1200">
                <a:highlight>
                  <a:srgbClr val="FFFF00"/>
                </a:highlight>
              </a:rPr>
              <a:t>Security.</a:t>
            </a:r>
            <a:r>
              <a:rPr lang="en" sz="1200"/>
              <a:t> An administrator can use host-specific routes to direct  traffic through security systems. For example, traffic destined to  the company’s financial department may need to traverse a secure  network that has special filters in place. </a:t>
            </a:r>
            <a:endParaRPr sz="1200"/>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IP Forwarding Algorithm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Given everything we’ve discussed thus far, it may seem that IP software should take the following steps when deciding how to forward a datagram: </a:t>
            </a:r>
            <a:br>
              <a:rPr lang="en" sz="1100"/>
            </a:br>
            <a:br>
              <a:rPr lang="en" sz="1100"/>
            </a:br>
            <a:r>
              <a:rPr lang="en" sz="1100"/>
              <a:t>1. Extract the </a:t>
            </a:r>
            <a:r>
              <a:rPr b="1" lang="en" sz="1100"/>
              <a:t>destination IP address</a:t>
            </a:r>
            <a:r>
              <a:rPr lang="en" sz="1100"/>
              <a:t> (D) from the datagram  </a:t>
            </a:r>
            <a:br>
              <a:rPr lang="en" sz="1100"/>
            </a:br>
            <a:br>
              <a:rPr lang="en" sz="1100"/>
            </a:br>
            <a:r>
              <a:rPr lang="en" sz="1100"/>
              <a:t>	2. If the forwarding table contains a </a:t>
            </a:r>
            <a:r>
              <a:rPr b="1" lang="en" sz="1100"/>
              <a:t>host-specific</a:t>
            </a:r>
            <a:r>
              <a:rPr lang="en" sz="1100"/>
              <a:t> entry for D, </a:t>
            </a:r>
            <a:r>
              <a:rPr b="1" lang="en" sz="1100"/>
              <a:t>forward</a:t>
            </a:r>
            <a:r>
              <a:rPr lang="en" sz="1100"/>
              <a:t> the datagram to the next hop specified in the entry  </a:t>
            </a:r>
            <a:br>
              <a:rPr lang="en" sz="1100"/>
            </a:br>
            <a:br>
              <a:rPr lang="en" sz="1100"/>
            </a:br>
            <a:r>
              <a:rPr lang="en" sz="1100"/>
              <a:t>	3. If D prefix matches any directly connected network, </a:t>
            </a:r>
            <a:r>
              <a:rPr b="1" lang="en" sz="1100"/>
              <a:t>direct delivery</a:t>
            </a:r>
            <a:r>
              <a:rPr lang="en" sz="1100"/>
              <a:t> over the network to D  </a:t>
            </a:r>
            <a:br>
              <a:rPr lang="en" sz="1100"/>
            </a:br>
            <a:br>
              <a:rPr lang="en" sz="1100"/>
            </a:br>
            <a:r>
              <a:rPr lang="en" sz="1100"/>
              <a:t>	4. If the forwarding table contains an entry that matches the network prefix of D, </a:t>
            </a:r>
            <a:r>
              <a:rPr b="1" lang="en" sz="1100"/>
              <a:t>forward</a:t>
            </a:r>
            <a:r>
              <a:rPr lang="en" sz="1100"/>
              <a:t> the datagram to the next hop </a:t>
            </a:r>
            <a:br>
              <a:rPr lang="en" sz="1100"/>
            </a:br>
            <a:br>
              <a:rPr lang="en" sz="1100"/>
            </a:br>
            <a:r>
              <a:rPr lang="en" sz="1100"/>
              <a:t>	5. If the forwarding table contains a default route, </a:t>
            </a:r>
            <a:r>
              <a:rPr b="1" lang="en" sz="1100"/>
              <a:t>forward</a:t>
            </a:r>
            <a:r>
              <a:rPr lang="en" sz="1100"/>
              <a:t> the datagram to the next hop specified in the default route  </a:t>
            </a:r>
            <a:endParaRPr sz="1100"/>
          </a:p>
          <a:p>
            <a:pPr indent="457200" lvl="0" marL="0" rtl="0" algn="l">
              <a:spcBef>
                <a:spcPts val="1600"/>
              </a:spcBef>
              <a:spcAft>
                <a:spcPts val="0"/>
              </a:spcAft>
              <a:buNone/>
            </a:pPr>
            <a:r>
              <a:rPr lang="en" sz="1100"/>
              <a:t>6. If none of the above cases has forwarded the datagram, </a:t>
            </a:r>
            <a:r>
              <a:rPr b="1" lang="en" sz="1100"/>
              <a:t>declare a forwarding error </a:t>
            </a:r>
            <a:endParaRPr b="1" sz="1100"/>
          </a:p>
          <a:p>
            <a:pPr indent="0" lvl="0" marL="0" rtl="0" algn="l">
              <a:spcBef>
                <a:spcPts val="1600"/>
              </a:spcBef>
              <a:spcAft>
                <a:spcPts val="1600"/>
              </a:spcAft>
              <a:buNone/>
            </a:pPr>
            <a:r>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IP Forwarding Algorithm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a:t>
            </a:r>
            <a:r>
              <a:rPr b="1" lang="en" sz="1100"/>
              <a:t>unified lookup scheme requires four items</a:t>
            </a:r>
            <a:r>
              <a:rPr lang="en" sz="1100"/>
              <a:t> to be specified for each entry in the forwarding table: </a:t>
            </a:r>
            <a:br>
              <a:rPr lang="en" sz="1100"/>
            </a:br>
            <a:br>
              <a:rPr lang="en" sz="1100"/>
            </a:br>
            <a:r>
              <a:rPr lang="en" sz="1100"/>
              <a:t>	1.  The IP address (A) that gives the destination for the entry  </a:t>
            </a:r>
            <a:br>
              <a:rPr lang="en" sz="1100"/>
            </a:br>
            <a:br>
              <a:rPr lang="en" sz="1100"/>
            </a:br>
            <a:r>
              <a:rPr lang="en" sz="1100"/>
              <a:t>	2.  An address mask (M) that specifies how many bits of A to examine  </a:t>
            </a:r>
            <a:br>
              <a:rPr lang="en" sz="1100"/>
            </a:br>
            <a:br>
              <a:rPr lang="en" sz="1100"/>
            </a:br>
            <a:r>
              <a:rPr lang="en" sz="1100"/>
              <a:t>	3.  The IP address of a next-hop router (R), or “deliver direct”  </a:t>
            </a:r>
            <a:br>
              <a:rPr lang="en" sz="1100"/>
            </a:br>
            <a:br>
              <a:rPr lang="en" sz="1100"/>
            </a:br>
            <a:r>
              <a:rPr lang="en" sz="1100"/>
              <a:t>	4.  A network interface (I) to use when sending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IP Forwarding Algorithm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The </a:t>
            </a:r>
            <a:r>
              <a:rPr b="1" lang="en" sz="1100"/>
              <a:t>unified lookup scheme requires four items</a:t>
            </a:r>
            <a:r>
              <a:rPr lang="en" sz="1100"/>
              <a:t> to be specified for each entry in the forwarding table: </a:t>
            </a:r>
            <a:br>
              <a:rPr lang="en" sz="1100"/>
            </a:br>
            <a:br>
              <a:rPr lang="en" sz="1100"/>
            </a:br>
            <a:r>
              <a:rPr lang="en" sz="1100"/>
              <a:t>	1.  The IP address (A) that gives the destination for the entry  </a:t>
            </a:r>
            <a:br>
              <a:rPr lang="en" sz="1100"/>
            </a:br>
            <a:br>
              <a:rPr lang="en" sz="1100"/>
            </a:br>
            <a:r>
              <a:rPr lang="en" sz="1100"/>
              <a:t>	2.  An </a:t>
            </a:r>
            <a:r>
              <a:rPr lang="en" sz="1100">
                <a:highlight>
                  <a:srgbClr val="FFFF00"/>
                </a:highlight>
              </a:rPr>
              <a:t>address mask (M)</a:t>
            </a:r>
            <a:r>
              <a:rPr lang="en" sz="1100"/>
              <a:t> that specifies how many bits of A to examine  </a:t>
            </a:r>
            <a:br>
              <a:rPr lang="en" sz="1100"/>
            </a:br>
            <a:br>
              <a:rPr lang="en" sz="1100"/>
            </a:br>
            <a:r>
              <a:rPr lang="en" sz="1100"/>
              <a:t>	3.  The IP address of a next-hop router (R), or “deliver direct”  </a:t>
            </a:r>
            <a:br>
              <a:rPr lang="en" sz="1100"/>
            </a:br>
            <a:br>
              <a:rPr lang="en" sz="1100"/>
            </a:br>
            <a:r>
              <a:rPr lang="en" sz="1100"/>
              <a:t>	4.  A network interface (I) to use when sending </a:t>
            </a:r>
            <a:endParaRPr sz="1000"/>
          </a:p>
        </p:txBody>
      </p:sp>
      <p:sp>
        <p:nvSpPr>
          <p:cNvPr id="140" name="Google Shape;140;p26"/>
          <p:cNvSpPr txBox="1"/>
          <p:nvPr/>
        </p:nvSpPr>
        <p:spPr>
          <a:xfrm>
            <a:off x="405825" y="3144700"/>
            <a:ext cx="7641300" cy="18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A &amp; M define a network prefix — the mask specifies which bits of the destination address to use during comparison. The IP address A, gives a value against which to compare.</a:t>
            </a:r>
            <a:br>
              <a:rPr lang="en" sz="1100">
                <a:solidFill>
                  <a:schemeClr val="dk2"/>
                </a:solidFill>
              </a:rPr>
            </a:br>
            <a:br>
              <a:rPr lang="en" sz="1100">
                <a:solidFill>
                  <a:schemeClr val="dk2"/>
                </a:solidFill>
              </a:rPr>
            </a:br>
            <a:r>
              <a:rPr lang="en" sz="1100">
                <a:solidFill>
                  <a:schemeClr val="dk2"/>
                </a:solidFill>
              </a:rPr>
              <a:t>In slash notation, the length of a mask is given explicitly (e.g., / 28 denotes a mask with length 28 bits).</a:t>
            </a:r>
            <a:br>
              <a:rPr lang="en" sz="1100">
                <a:solidFill>
                  <a:schemeClr val="dk2"/>
                </a:solidFill>
              </a:rPr>
            </a:br>
            <a:br>
              <a:rPr lang="en" sz="1100">
                <a:solidFill>
                  <a:schemeClr val="dk2"/>
                </a:solidFill>
              </a:rPr>
            </a:br>
            <a:r>
              <a:rPr lang="en" sz="1100">
                <a:solidFill>
                  <a:schemeClr val="dk2"/>
                </a:solidFill>
              </a:rPr>
              <a:t>For IPv6:  </a:t>
            </a:r>
            <a:br>
              <a:rPr lang="en" sz="1100">
                <a:solidFill>
                  <a:schemeClr val="dk2"/>
                </a:solidFill>
              </a:rPr>
            </a:br>
            <a:r>
              <a:rPr lang="en" sz="1100">
                <a:solidFill>
                  <a:schemeClr val="dk2"/>
                </a:solidFill>
              </a:rPr>
              <a:t>/ 64 mask will compare the first 64 bits of the address =  network prefix </a:t>
            </a:r>
            <a:br>
              <a:rPr lang="en" sz="1100">
                <a:solidFill>
                  <a:schemeClr val="dk2"/>
                </a:solidFill>
              </a:rPr>
            </a:br>
            <a:r>
              <a:rPr lang="en" sz="1100">
                <a:solidFill>
                  <a:schemeClr val="dk2"/>
                </a:solidFill>
              </a:rPr>
              <a:t>/ 128 mask compare all 128 bits of address =  a host-specific route </a:t>
            </a:r>
            <a:br>
              <a:rPr lang="en" sz="1100">
                <a:solidFill>
                  <a:schemeClr val="dk2"/>
                </a:solidFill>
              </a:rPr>
            </a:br>
            <a:r>
              <a:rPr lang="en" sz="1100">
                <a:solidFill>
                  <a:schemeClr val="dk2"/>
                </a:solidFill>
              </a:rPr>
              <a:t>0 value compares none = a default route</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br>
              <a:rPr lang="en" sz="1100">
                <a:solidFill>
                  <a:schemeClr val="dk2"/>
                </a:solidFill>
              </a:rPr>
            </a:br>
            <a:br>
              <a:rPr lang="en" sz="1100">
                <a:solidFill>
                  <a:schemeClr val="dk2"/>
                </a:solidFill>
              </a:rPr>
            </a:b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Longest-Prefix Match Paradigm</a:t>
            </a:r>
            <a:endParaRPr/>
          </a:p>
        </p:txBody>
      </p:sp>
      <p:sp>
        <p:nvSpPr>
          <p:cNvPr id="146" name="Google Shape;146;p27"/>
          <p:cNvSpPr txBox="1"/>
          <p:nvPr>
            <p:ph idx="1" type="body"/>
          </p:nvPr>
        </p:nvSpPr>
        <p:spPr>
          <a:xfrm>
            <a:off x="311700" y="1152475"/>
            <a:ext cx="498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We use the term </a:t>
            </a:r>
            <a:r>
              <a:rPr b="1" lang="en" sz="1200">
                <a:highlight>
                  <a:srgbClr val="FFFF00"/>
                </a:highlight>
              </a:rPr>
              <a:t>longest-prefix match</a:t>
            </a:r>
            <a:r>
              <a:rPr lang="en" sz="1200">
                <a:highlight>
                  <a:srgbClr val="FFFF00"/>
                </a:highlight>
              </a:rPr>
              <a:t> to describe the idea of examining the most specific routes first.</a:t>
            </a:r>
            <a:r>
              <a:rPr lang="en" sz="1200"/>
              <a:t> If we imagine the forwarding table to be an array, the longest prefix match rule means entries in the array must be sorted in descending order according to the length of their mask.</a:t>
            </a:r>
            <a:br>
              <a:rPr lang="en" sz="1200"/>
            </a:br>
            <a:br>
              <a:rPr lang="en" sz="1200"/>
            </a:br>
            <a:r>
              <a:rPr lang="en" sz="1200"/>
              <a:t>To make the algorithm work correctly, entries in the table must be examined in an order that guarantees entries with a longer mask are checked before entries with a shorter mask. For example, suppose the table contains a host-specific route for a host X and  also contains a network-specific route for the network portion of X. Both entries will  match X, but forwarding should choose the most specific match (i.e., the host-specific  route).</a:t>
            </a:r>
            <a:endParaRPr sz="1200"/>
          </a:p>
          <a:p>
            <a:pPr indent="0" lvl="0" marL="0" rtl="0" algn="l">
              <a:spcBef>
                <a:spcPts val="1600"/>
              </a:spcBef>
              <a:spcAft>
                <a:spcPts val="1600"/>
              </a:spcAft>
              <a:buNone/>
            </a:pPr>
            <a:r>
              <a:t/>
            </a:r>
            <a:endParaRPr sz="1200"/>
          </a:p>
        </p:txBody>
      </p:sp>
      <p:pic>
        <p:nvPicPr>
          <p:cNvPr id="147" name="Google Shape;147;p27"/>
          <p:cNvPicPr preferRelativeResize="0"/>
          <p:nvPr/>
        </p:nvPicPr>
        <p:blipFill>
          <a:blip r:embed="rId3">
            <a:alphaModFix/>
          </a:blip>
          <a:stretch>
            <a:fillRect/>
          </a:stretch>
        </p:blipFill>
        <p:spPr>
          <a:xfrm>
            <a:off x="5817803" y="618825"/>
            <a:ext cx="2906751" cy="3800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Forwarding Tables &amp; IP Addresses</a:t>
            </a:r>
            <a:endParaRPr/>
          </a:p>
        </p:txBody>
      </p:sp>
      <p:sp>
        <p:nvSpPr>
          <p:cNvPr id="153" name="Google Shape;153;p28"/>
          <p:cNvSpPr txBox="1"/>
          <p:nvPr>
            <p:ph idx="1" type="body"/>
          </p:nvPr>
        </p:nvSpPr>
        <p:spPr>
          <a:xfrm>
            <a:off x="311700" y="1152475"/>
            <a:ext cx="4908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Except for decrementing the hop limit (TTL in IPv4) and recomputing the checksum, IP forwarding does not alter the original datagram. </a:t>
            </a:r>
            <a:br>
              <a:rPr lang="en" sz="1200"/>
            </a:br>
            <a:br>
              <a:rPr lang="en" sz="1200"/>
            </a:br>
            <a:r>
              <a:rPr lang="en" sz="1200"/>
              <a:t>The datagram’s source and destination addresses remain unaltered, but when executing the forwarding algorithm, </a:t>
            </a:r>
            <a:r>
              <a:rPr lang="en" sz="1200">
                <a:highlight>
                  <a:srgbClr val="FFFF00"/>
                </a:highlight>
              </a:rPr>
              <a:t>IP computes a new address -- the  IP address of the machine to which the datagram should be sent next, most likely a router.</a:t>
            </a:r>
            <a:r>
              <a:rPr lang="en" sz="1200"/>
              <a:t> </a:t>
            </a:r>
            <a:r>
              <a:rPr lang="en" sz="1200">
                <a:highlight>
                  <a:srgbClr val="FFFF00"/>
                </a:highlight>
              </a:rPr>
              <a:t>This is called the </a:t>
            </a:r>
            <a:r>
              <a:rPr b="1" lang="en" sz="1200">
                <a:highlight>
                  <a:srgbClr val="FFFF00"/>
                </a:highlight>
              </a:rPr>
              <a:t>next-hop address.</a:t>
            </a:r>
            <a:r>
              <a:rPr b="1" lang="en" sz="1200"/>
              <a:t>  </a:t>
            </a:r>
            <a:r>
              <a:rPr lang="en" sz="1200"/>
              <a:t>If the datagram can be delivered directly, the new  address is the same as the address of the ultimate destination. </a:t>
            </a:r>
            <a:br>
              <a:rPr lang="en" sz="1200"/>
            </a:br>
            <a:br>
              <a:rPr lang="en" sz="1200"/>
            </a:br>
            <a:r>
              <a:rPr lang="en" sz="1200"/>
              <a:t>Once the next-hop address is determined, the network interface must </a:t>
            </a:r>
            <a:r>
              <a:rPr lang="en" sz="1200">
                <a:highlight>
                  <a:srgbClr val="FFFF00"/>
                </a:highlight>
              </a:rPr>
              <a:t>map the next-hop address to a hardware address, create a frame, place the hardware address in the destination address field of the frame, </a:t>
            </a:r>
            <a:r>
              <a:rPr b="1" lang="en" sz="1200">
                <a:highlight>
                  <a:srgbClr val="FFFF00"/>
                </a:highlight>
              </a:rPr>
              <a:t>encapsulate</a:t>
            </a:r>
            <a:r>
              <a:rPr lang="en" sz="1200">
                <a:highlight>
                  <a:srgbClr val="FFFF00"/>
                </a:highlight>
              </a:rPr>
              <a:t> the datagram  in the payload area of the frame, </a:t>
            </a:r>
            <a:r>
              <a:rPr lang="en" sz="1200"/>
              <a:t>and transmit the result. Once it has obtained a  hardware address, the network interface software discards the next-hop address.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154" name="Google Shape;154;p28"/>
          <p:cNvPicPr preferRelativeResize="0"/>
          <p:nvPr/>
        </p:nvPicPr>
        <p:blipFill>
          <a:blip r:embed="rId3">
            <a:alphaModFix/>
          </a:blip>
          <a:stretch>
            <a:fillRect/>
          </a:stretch>
        </p:blipFill>
        <p:spPr>
          <a:xfrm>
            <a:off x="5387475" y="1102925"/>
            <a:ext cx="3444825" cy="228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Incoming Datagrams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IP software must process incoming datagrams in addition to forwarding datagrams. </a:t>
            </a:r>
            <a:br>
              <a:rPr lang="en" sz="1200"/>
            </a:br>
            <a:br>
              <a:rPr lang="en" sz="1200"/>
            </a:br>
            <a:r>
              <a:rPr b="1" lang="en" sz="1200"/>
              <a:t>When an </a:t>
            </a:r>
            <a:r>
              <a:rPr b="1" lang="en" sz="1200">
                <a:highlight>
                  <a:srgbClr val="FFFF00"/>
                </a:highlight>
              </a:rPr>
              <a:t>IP datagram arrives at a host:</a:t>
            </a:r>
            <a:r>
              <a:rPr b="1" lang="en" sz="1200"/>
              <a:t> </a:t>
            </a:r>
            <a:br>
              <a:rPr lang="en" sz="1200"/>
            </a:br>
            <a:r>
              <a:rPr lang="en" sz="1200"/>
              <a:t>	</a:t>
            </a:r>
            <a:br>
              <a:rPr lang="en" sz="1200"/>
            </a:br>
            <a:r>
              <a:rPr lang="en" sz="1200"/>
              <a:t>	- the network interface delivers the datagram to the IP module for processing </a:t>
            </a:r>
            <a:br>
              <a:rPr lang="en" sz="1200"/>
            </a:br>
            <a:r>
              <a:rPr lang="en" sz="1200"/>
              <a:t>		</a:t>
            </a:r>
            <a:br>
              <a:rPr lang="en" sz="1200"/>
            </a:br>
            <a:r>
              <a:rPr lang="en" sz="1200"/>
              <a:t>		- If the datagram and host’s IP addresses match </a:t>
            </a:r>
            <a:br>
              <a:rPr lang="en" sz="1200"/>
            </a:br>
            <a:r>
              <a:rPr lang="en" sz="1200"/>
              <a:t>			- IP software on the host accepts &amp; passes it to the appropriate higher-level protocol software</a:t>
            </a:r>
            <a:br>
              <a:rPr lang="en" sz="1200"/>
            </a:br>
            <a:br>
              <a:rPr lang="en" sz="1200"/>
            </a:br>
            <a:r>
              <a:rPr lang="en" sz="1200"/>
              <a:t>		- If the destination IP address does not match host, the host is required to discard the datagram </a:t>
            </a:r>
            <a:endParaRPr sz="1200"/>
          </a:p>
          <a:p>
            <a:pPr indent="0" lvl="0" marL="0" rtl="0" algn="l">
              <a:spcBef>
                <a:spcPts val="1600"/>
              </a:spcBef>
              <a:spcAft>
                <a:spcPts val="16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Incoming Datagrams</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IP software must process incoming datagrams in addition to forwarding datagrams. </a:t>
            </a:r>
            <a:br>
              <a:rPr lang="en" sz="1200"/>
            </a:br>
            <a:br>
              <a:rPr lang="en" sz="1200"/>
            </a:br>
            <a:r>
              <a:rPr b="1" lang="en" sz="1200"/>
              <a:t>When an </a:t>
            </a:r>
            <a:r>
              <a:rPr b="1" lang="en" sz="1200">
                <a:highlight>
                  <a:srgbClr val="FFFF00"/>
                </a:highlight>
              </a:rPr>
              <a:t>IP datagram arrives at a router</a:t>
            </a:r>
            <a:r>
              <a:rPr b="1" lang="en" sz="1200"/>
              <a:t>, two cases arise: </a:t>
            </a:r>
            <a:br>
              <a:rPr lang="en" sz="1200"/>
            </a:br>
            <a:r>
              <a:rPr lang="en" sz="1200"/>
              <a:t>	</a:t>
            </a:r>
            <a:br>
              <a:rPr lang="en" sz="1200"/>
            </a:br>
            <a:r>
              <a:rPr lang="en" sz="1200"/>
              <a:t>	- the datagram must be forwarded</a:t>
            </a:r>
            <a:br>
              <a:rPr lang="en" sz="1200"/>
            </a:br>
            <a:r>
              <a:rPr lang="en" sz="1200"/>
              <a:t>		- uses standard algorithm, destination IP address, and local forwarding table. </a:t>
            </a:r>
            <a:br>
              <a:rPr lang="en" sz="1200"/>
            </a:br>
            <a:r>
              <a:rPr lang="en" sz="1200"/>
              <a:t>	</a:t>
            </a:r>
            <a:br>
              <a:rPr lang="en" sz="1200"/>
            </a:br>
            <a:r>
              <a:rPr lang="en" sz="1200"/>
              <a:t>	- </a:t>
            </a:r>
            <a:r>
              <a:rPr b="1" lang="en" sz="1200"/>
              <a:t>the datagram has reached its final destination intended for an app on the router </a:t>
            </a:r>
            <a:r>
              <a:rPr lang="en" sz="1200"/>
              <a:t> </a:t>
            </a:r>
            <a:br>
              <a:rPr lang="en" sz="1200"/>
            </a:br>
            <a:r>
              <a:rPr lang="en" sz="1200"/>
              <a:t>	  (such as a network management application) </a:t>
            </a:r>
            <a:br>
              <a:rPr lang="en" sz="1200"/>
            </a:br>
            <a:r>
              <a:rPr lang="en" sz="1200"/>
              <a:t>		- IP software on the router accepts &amp; passes it to the appropriate higher-level protocol software</a:t>
            </a:r>
            <a:br>
              <a:rPr lang="en" sz="1200"/>
            </a:br>
            <a:r>
              <a:rPr lang="en" sz="1200"/>
              <a:t>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 Key Concepts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Forwarding in an Internet </a:t>
            </a:r>
            <a:br>
              <a:rPr lang="en" sz="1200"/>
            </a:br>
            <a:r>
              <a:rPr lang="en" sz="1200"/>
              <a:t>Direct and Indirect Delivery</a:t>
            </a:r>
            <a:br>
              <a:rPr lang="en" sz="1200"/>
            </a:br>
            <a:r>
              <a:rPr lang="en" sz="1200"/>
              <a:t>Transmission Across a Single Network</a:t>
            </a:r>
            <a:br>
              <a:rPr lang="en" sz="1200"/>
            </a:br>
            <a:r>
              <a:rPr lang="en" sz="1200"/>
              <a:t>Indirect Delivery </a:t>
            </a:r>
            <a:br>
              <a:rPr lang="en" sz="1200"/>
            </a:br>
            <a:r>
              <a:rPr lang="en" sz="1200"/>
              <a:t>Table-Driven IP Forwarding </a:t>
            </a:r>
            <a:br>
              <a:rPr lang="en" sz="1200"/>
            </a:br>
            <a:r>
              <a:rPr lang="en" sz="1200"/>
              <a:t>Next-Hop Forwarding</a:t>
            </a:r>
            <a:br>
              <a:rPr lang="en" sz="1200"/>
            </a:br>
            <a:r>
              <a:rPr lang="en" sz="1200"/>
              <a:t>Default Routes and a Host Example </a:t>
            </a:r>
            <a:br>
              <a:rPr lang="en" sz="1200"/>
            </a:br>
            <a:r>
              <a:rPr lang="en" sz="1200"/>
              <a:t>Host-Specific Routes </a:t>
            </a:r>
            <a:br>
              <a:rPr lang="en" sz="1200"/>
            </a:br>
            <a:r>
              <a:rPr lang="en" sz="1200"/>
              <a:t>The IP Forwarding Algorithm </a:t>
            </a:r>
            <a:br>
              <a:rPr lang="en" sz="1200"/>
            </a:br>
            <a:r>
              <a:rPr lang="en" sz="1200"/>
              <a:t>Longest-Prefix Match Paradigm </a:t>
            </a:r>
            <a:br>
              <a:rPr lang="en" sz="1200"/>
            </a:br>
            <a:r>
              <a:rPr lang="en" sz="1200"/>
              <a:t>Forwarding Tables and IP Addresses </a:t>
            </a:r>
            <a:br>
              <a:rPr lang="en" sz="1200"/>
            </a:br>
            <a:r>
              <a:rPr lang="en" sz="1200"/>
              <a:t>Handling Incoming Datagrams </a:t>
            </a:r>
            <a:br>
              <a:rPr lang="en" sz="1200"/>
            </a:br>
            <a:endParaRPr sz="12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 Forwarding IP Datagrams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Forwarding in an Internet </a:t>
            </a:r>
            <a:br>
              <a:rPr lang="en" sz="1200"/>
            </a:br>
            <a:r>
              <a:rPr lang="en" sz="1200"/>
              <a:t>Direct and Indirect Delivery</a:t>
            </a:r>
            <a:br>
              <a:rPr lang="en" sz="1200"/>
            </a:br>
            <a:r>
              <a:rPr lang="en" sz="1200"/>
              <a:t>Transmission Across a Single Network</a:t>
            </a:r>
            <a:br>
              <a:rPr lang="en" sz="1200"/>
            </a:br>
            <a:r>
              <a:rPr lang="en" sz="1200"/>
              <a:t>Indirect Delivery </a:t>
            </a:r>
            <a:br>
              <a:rPr lang="en" sz="1200"/>
            </a:br>
            <a:r>
              <a:rPr lang="en" sz="1200"/>
              <a:t>Table-Driven IP Forwarding </a:t>
            </a:r>
            <a:br>
              <a:rPr lang="en" sz="1200"/>
            </a:br>
            <a:r>
              <a:rPr lang="en" sz="1200"/>
              <a:t>Next-Hop Forwarding</a:t>
            </a:r>
            <a:br>
              <a:rPr lang="en" sz="1200"/>
            </a:br>
            <a:r>
              <a:rPr lang="en" sz="1200"/>
              <a:t>Default Routes and a Host Example </a:t>
            </a:r>
            <a:br>
              <a:rPr lang="en" sz="1200"/>
            </a:br>
            <a:r>
              <a:rPr lang="en" sz="1200"/>
              <a:t>Host-Specific Routes </a:t>
            </a:r>
            <a:br>
              <a:rPr lang="en" sz="1200"/>
            </a:br>
            <a:r>
              <a:rPr lang="en" sz="1200"/>
              <a:t>The IP Forwarding Algorithm </a:t>
            </a:r>
            <a:br>
              <a:rPr lang="en" sz="1200"/>
            </a:br>
            <a:r>
              <a:rPr lang="en" sz="1200"/>
              <a:t>Longest-Prefix Match Paradigm </a:t>
            </a:r>
            <a:br>
              <a:rPr lang="en" sz="1200"/>
            </a:br>
            <a:r>
              <a:rPr lang="en" sz="1200"/>
              <a:t>Forwarding Tables and IP Addresses </a:t>
            </a:r>
            <a:br>
              <a:rPr lang="en" sz="1200"/>
            </a:br>
            <a:r>
              <a:rPr lang="en" sz="1200"/>
              <a:t>Handling Incoming Datagrams </a:t>
            </a:r>
            <a:br>
              <a:rPr lang="en" sz="1200"/>
            </a:br>
            <a:br>
              <a:rPr lang="en" sz="1200"/>
            </a:br>
            <a:br>
              <a:rPr lang="en" sz="1200"/>
            </a:br>
            <a:endParaRPr sz="1200"/>
          </a:p>
        </p:txBody>
      </p:sp>
      <p:pic>
        <p:nvPicPr>
          <p:cNvPr id="61" name="Google Shape;61;p14"/>
          <p:cNvPicPr preferRelativeResize="0"/>
          <p:nvPr/>
        </p:nvPicPr>
        <p:blipFill>
          <a:blip r:embed="rId3">
            <a:alphaModFix/>
          </a:blip>
          <a:stretch>
            <a:fillRect/>
          </a:stretch>
        </p:blipFill>
        <p:spPr>
          <a:xfrm>
            <a:off x="4654650" y="1271375"/>
            <a:ext cx="3968850" cy="298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Forwarding in an Internet</a:t>
            </a:r>
            <a:endParaRPr/>
          </a:p>
        </p:txBody>
      </p:sp>
      <p:sp>
        <p:nvSpPr>
          <p:cNvPr id="67" name="Google Shape;67;p15"/>
          <p:cNvSpPr txBox="1"/>
          <p:nvPr>
            <p:ph idx="1" type="body"/>
          </p:nvPr>
        </p:nvSpPr>
        <p:spPr>
          <a:xfrm>
            <a:off x="311700" y="1152475"/>
            <a:ext cx="3765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highlight>
                  <a:srgbClr val="FFFF00"/>
                </a:highlight>
              </a:rPr>
              <a:t>A router performs transit forwarding</a:t>
            </a:r>
            <a:r>
              <a:rPr lang="en" sz="1200"/>
              <a:t>, which means the router will accept incoming  datagrams from any of the networks to which the router attaches, and will forward each datagram on toward its destination. </a:t>
            </a:r>
            <a:br>
              <a:rPr lang="en" sz="1200"/>
            </a:br>
            <a:br>
              <a:rPr lang="en" sz="1200"/>
            </a:br>
            <a:r>
              <a:rPr b="1" lang="en" sz="1200" u="sng"/>
              <a:t>Forwarding</a:t>
            </a:r>
            <a:br>
              <a:rPr lang="en" sz="1200"/>
            </a:br>
            <a:br>
              <a:rPr lang="en" sz="1200"/>
            </a:br>
            <a:r>
              <a:rPr b="1" lang="en" sz="1200">
                <a:highlight>
                  <a:srgbClr val="FFFF00"/>
                </a:highlight>
              </a:rPr>
              <a:t>Direct delivery</a:t>
            </a:r>
            <a:r>
              <a:rPr lang="en" sz="1200"/>
              <a:t>, the transmission of a datagram from one machine across a single physical network directly to another. </a:t>
            </a:r>
            <a:br>
              <a:rPr lang="en" sz="1200"/>
            </a:br>
            <a:br>
              <a:rPr lang="en" sz="1200"/>
            </a:br>
            <a:r>
              <a:rPr b="1" lang="en" sz="1200">
                <a:highlight>
                  <a:srgbClr val="FFFF00"/>
                </a:highlight>
              </a:rPr>
              <a:t>Indirect delivery</a:t>
            </a:r>
            <a:r>
              <a:rPr lang="en" sz="1200"/>
              <a:t> occurs when the destination of a datagram is not on a directly attached network.</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68" name="Google Shape;68;p15"/>
          <p:cNvPicPr preferRelativeResize="0"/>
          <p:nvPr/>
        </p:nvPicPr>
        <p:blipFill>
          <a:blip r:embed="rId3">
            <a:alphaModFix/>
          </a:blip>
          <a:stretch>
            <a:fillRect/>
          </a:stretch>
        </p:blipFill>
        <p:spPr>
          <a:xfrm>
            <a:off x="4277700" y="1152476"/>
            <a:ext cx="4589801" cy="2211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Delivery - Transmission on a Single Network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highlight>
                  <a:srgbClr val="FFFF00"/>
                </a:highlight>
              </a:rPr>
              <a:t>Sender encapsulates the datagram in a physical frame</a:t>
            </a:r>
            <a:r>
              <a:rPr lang="en" sz="1200">
                <a:highlight>
                  <a:srgbClr val="FFFF00"/>
                </a:highlight>
              </a:rPr>
              <a:t> </a:t>
            </a:r>
            <a:br>
              <a:rPr lang="en" sz="1200"/>
            </a:br>
            <a:r>
              <a:rPr lang="en" sz="1200"/>
              <a:t> 	- maps the </a:t>
            </a:r>
            <a:r>
              <a:rPr b="1" lang="en" sz="1200">
                <a:highlight>
                  <a:srgbClr val="FFFF00"/>
                </a:highlight>
              </a:rPr>
              <a:t>next-hop IP address</a:t>
            </a:r>
            <a:r>
              <a:rPr b="1" lang="en" sz="1200"/>
              <a:t> </a:t>
            </a:r>
            <a:r>
              <a:rPr lang="en" sz="1200"/>
              <a:t>to a hardware address </a:t>
            </a:r>
            <a:br>
              <a:rPr lang="en" sz="1200"/>
            </a:br>
            <a:r>
              <a:rPr lang="en" sz="1200"/>
              <a:t>	- places the hardware address in the frame</a:t>
            </a:r>
            <a:br>
              <a:rPr lang="en" sz="1200"/>
            </a:br>
            <a:r>
              <a:rPr lang="en" sz="1200"/>
              <a:t>	- and uses the network hardware to transfer the frame </a:t>
            </a:r>
            <a:br>
              <a:rPr lang="en" sz="1200"/>
            </a:br>
            <a:br>
              <a:rPr lang="en" sz="1200"/>
            </a:br>
            <a:r>
              <a:rPr lang="en" sz="1200"/>
              <a:t>IPv4 typically uses </a:t>
            </a:r>
            <a:r>
              <a:rPr b="1" lang="en" sz="1200"/>
              <a:t>ARP</a:t>
            </a:r>
            <a:r>
              <a:rPr lang="en" sz="1200"/>
              <a:t> </a:t>
            </a:r>
            <a:br>
              <a:rPr lang="en" sz="1200"/>
            </a:br>
            <a:r>
              <a:rPr lang="en" sz="1200"/>
              <a:t>IPv6 uses </a:t>
            </a:r>
            <a:r>
              <a:rPr b="1" lang="en" sz="1200"/>
              <a:t>Neighbor Discovery</a:t>
            </a:r>
            <a:r>
              <a:rPr lang="en" sz="1200"/>
              <a:t> </a:t>
            </a:r>
            <a:endParaRPr sz="1200">
              <a:highlight>
                <a:srgbClr val="FFFF00"/>
              </a:highlight>
            </a:endParaRPr>
          </a:p>
          <a:p>
            <a:pPr indent="0" lvl="0" marL="0" rtl="0" algn="l">
              <a:spcBef>
                <a:spcPts val="1600"/>
              </a:spcBef>
              <a:spcAft>
                <a:spcPts val="0"/>
              </a:spcAft>
              <a:buClr>
                <a:schemeClr val="dk1"/>
              </a:buClr>
              <a:buSzPts val="1100"/>
              <a:buFont typeface="Arial"/>
              <a:buNone/>
            </a:pPr>
            <a:r>
              <a:rPr lang="en" sz="1200"/>
              <a:t>Transmission of an IP datagram between two machines on a single physical network does not involve intermediary routers. The sender encapsulates the datagram in a physical frame, binds the next-hop address to a  physical hardware address, and sends the resulting frame directly to the destination.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Indirect Delivery</a:t>
            </a:r>
            <a:endParaRPr/>
          </a:p>
        </p:txBody>
      </p:sp>
      <p:sp>
        <p:nvSpPr>
          <p:cNvPr id="80" name="Google Shape;80;p17"/>
          <p:cNvSpPr txBox="1"/>
          <p:nvPr>
            <p:ph idx="1" type="body"/>
          </p:nvPr>
        </p:nvSpPr>
        <p:spPr>
          <a:xfrm>
            <a:off x="311700" y="1152475"/>
            <a:ext cx="843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highlight>
                  <a:srgbClr val="FFFF00"/>
                </a:highlight>
              </a:rPr>
              <a:t>Routers form a cooperative, interconnected structure</a:t>
            </a:r>
            <a:r>
              <a:rPr lang="en" sz="1200"/>
              <a:t>. Datagrams pass from router to router until they reach a  router that can deliver the datagram directly. </a:t>
            </a:r>
            <a:endParaRPr sz="1200"/>
          </a:p>
          <a:p>
            <a:pPr indent="-304800" lvl="0" marL="457200" rtl="0" algn="l">
              <a:spcBef>
                <a:spcPts val="1600"/>
              </a:spcBef>
              <a:spcAft>
                <a:spcPts val="0"/>
              </a:spcAft>
              <a:buSzPts val="1200"/>
              <a:buChar char="-"/>
            </a:pPr>
            <a:r>
              <a:rPr lang="en" sz="1200"/>
              <a:t>host only knows about directly-connected networks</a:t>
            </a:r>
            <a:endParaRPr sz="1200"/>
          </a:p>
          <a:p>
            <a:pPr indent="-304800" lvl="0" marL="457200" rtl="0" algn="l">
              <a:spcBef>
                <a:spcPts val="0"/>
              </a:spcBef>
              <a:spcAft>
                <a:spcPts val="0"/>
              </a:spcAft>
              <a:buSzPts val="1200"/>
              <a:buChar char="-"/>
            </a:pPr>
            <a:r>
              <a:rPr lang="en" sz="1200"/>
              <a:t>host relies on routers to transfer datagrams to remote destinations.  </a:t>
            </a:r>
            <a:br>
              <a:rPr lang="en" sz="1200"/>
            </a:br>
            <a:endParaRPr sz="1200"/>
          </a:p>
          <a:p>
            <a:pPr indent="-304800" lvl="0" marL="457200" rtl="0" algn="l">
              <a:spcBef>
                <a:spcPts val="0"/>
              </a:spcBef>
              <a:spcAft>
                <a:spcPts val="0"/>
              </a:spcAft>
              <a:buSzPts val="1200"/>
              <a:buChar char="-"/>
            </a:pPr>
            <a:r>
              <a:rPr lang="en" sz="1200"/>
              <a:t>Routers know how to reach all possible destinations in the internet </a:t>
            </a:r>
            <a:endParaRPr sz="1200"/>
          </a:p>
          <a:p>
            <a:pPr indent="-304800" lvl="0" marL="457200" rtl="0" algn="l">
              <a:spcBef>
                <a:spcPts val="0"/>
              </a:spcBef>
              <a:spcAft>
                <a:spcPts val="0"/>
              </a:spcAft>
              <a:buSzPts val="1200"/>
              <a:buChar char="-"/>
            </a:pPr>
            <a:r>
              <a:rPr lang="en" sz="1200"/>
              <a:t>given a datagram, a router can forward it correctly.</a:t>
            </a:r>
            <a:endParaRPr sz="1200"/>
          </a:p>
          <a:p>
            <a:pPr indent="0" lvl="0" marL="0" rtl="0" algn="l">
              <a:spcBef>
                <a:spcPts val="1600"/>
              </a:spcBef>
              <a:spcAft>
                <a:spcPts val="16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Table-Driven IP Forwarding</a:t>
            </a:r>
            <a:endParaRPr/>
          </a:p>
        </p:txBody>
      </p:sp>
      <p:sp>
        <p:nvSpPr>
          <p:cNvPr id="86" name="Google Shape;86;p18"/>
          <p:cNvSpPr txBox="1"/>
          <p:nvPr>
            <p:ph idx="1" type="body"/>
          </p:nvPr>
        </p:nvSpPr>
        <p:spPr>
          <a:xfrm>
            <a:off x="311700" y="1152475"/>
            <a:ext cx="417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IP forwarding algorithm employs a data structure that stores information about possible destinations and how to reach them. The data structure is known formally as an </a:t>
            </a:r>
            <a:r>
              <a:rPr b="1" lang="en" sz="1200">
                <a:highlight>
                  <a:srgbClr val="FFFF00"/>
                </a:highlight>
              </a:rPr>
              <a:t>Internet Protocol forwarding table</a:t>
            </a:r>
            <a:r>
              <a:rPr lang="en" sz="1200"/>
              <a:t> or IP forwarding table.</a:t>
            </a:r>
            <a:br>
              <a:rPr lang="en" sz="1200"/>
            </a:br>
            <a:br>
              <a:rPr lang="en" sz="1200"/>
            </a:br>
            <a:r>
              <a:rPr lang="en" sz="1200"/>
              <a:t>- both hosts and routers have a forwarding table</a:t>
            </a:r>
            <a:br>
              <a:rPr lang="en" sz="1200"/>
            </a:br>
            <a:br>
              <a:rPr lang="en" sz="1200"/>
            </a:br>
            <a:r>
              <a:rPr lang="en" sz="1200"/>
              <a:t>- </a:t>
            </a:r>
            <a:r>
              <a:rPr lang="en" sz="1200">
                <a:highlight>
                  <a:srgbClr val="FFFF00"/>
                </a:highlight>
              </a:rPr>
              <a:t>forwarding tables use network prefixes. </a:t>
            </a:r>
            <a:br>
              <a:rPr lang="en" sz="1200">
                <a:highlight>
                  <a:srgbClr val="FFFF00"/>
                </a:highlight>
              </a:rPr>
            </a:br>
            <a:r>
              <a:rPr lang="en" sz="1200">
                <a:highlight>
                  <a:srgbClr val="FFFF00"/>
                </a:highlight>
              </a:rPr>
              <a:t>Their design is based on the principle of information hiding</a:t>
            </a:r>
            <a:r>
              <a:rPr lang="en" sz="1200"/>
              <a:t>, enabling machines to make forwarding decisions with minimal information </a:t>
            </a:r>
            <a:br>
              <a:rPr lang="en" sz="1200"/>
            </a:br>
            <a:br>
              <a:rPr lang="en" sz="1200"/>
            </a:b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87" name="Google Shape;87;p18"/>
          <p:cNvPicPr preferRelativeResize="0"/>
          <p:nvPr/>
        </p:nvPicPr>
        <p:blipFill>
          <a:blip r:embed="rId3">
            <a:alphaModFix/>
          </a:blip>
          <a:stretch>
            <a:fillRect/>
          </a:stretch>
        </p:blipFill>
        <p:spPr>
          <a:xfrm>
            <a:off x="5022950" y="573147"/>
            <a:ext cx="3587823" cy="292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Next-Hop Forwarding</a:t>
            </a:r>
            <a:endParaRPr/>
          </a:p>
        </p:txBody>
      </p:sp>
      <p:sp>
        <p:nvSpPr>
          <p:cNvPr id="93" name="Google Shape;93;p1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Forwarding tables contain a set of pairs (N &amp; R) </a:t>
            </a:r>
            <a:br>
              <a:rPr lang="en" sz="1200"/>
            </a:br>
            <a:r>
              <a:rPr lang="en" sz="1200"/>
              <a:t> </a:t>
            </a:r>
            <a:br>
              <a:rPr lang="en" sz="1200"/>
            </a:br>
            <a:r>
              <a:rPr lang="en" sz="1200"/>
              <a:t>	- N: network prefix for a network in the internet</a:t>
            </a:r>
            <a:br>
              <a:rPr lang="en" sz="1200"/>
            </a:br>
            <a:r>
              <a:rPr lang="en" sz="1200"/>
              <a:t>	- R: IP address for the “next” router on the path to N </a:t>
            </a:r>
            <a:br>
              <a:rPr lang="en" sz="1200"/>
            </a:br>
            <a:br>
              <a:rPr lang="en" sz="1200"/>
            </a:br>
            <a:r>
              <a:rPr lang="en" sz="1200"/>
              <a:t>Router R is called the next hop, and the idea of using a forwarding table to store a next hop for each  destination is called </a:t>
            </a:r>
            <a:r>
              <a:rPr b="1" lang="en" sz="1200">
                <a:highlight>
                  <a:srgbClr val="FFFF00"/>
                </a:highlight>
              </a:rPr>
              <a:t>next-hop forwarding</a:t>
            </a:r>
            <a:r>
              <a:rPr lang="en" sz="1200"/>
              <a:t>. </a:t>
            </a:r>
            <a:endParaRPr sz="1200"/>
          </a:p>
          <a:p>
            <a:pPr indent="0" lvl="0" marL="0" rtl="0" algn="l">
              <a:spcBef>
                <a:spcPts val="1600"/>
              </a:spcBef>
              <a:spcAft>
                <a:spcPts val="0"/>
              </a:spcAft>
              <a:buClr>
                <a:schemeClr val="dk1"/>
              </a:buClr>
              <a:buSzPts val="1100"/>
              <a:buFont typeface="Arial"/>
              <a:buNone/>
            </a:pPr>
            <a:r>
              <a:rPr lang="en" sz="1200">
                <a:highlight>
                  <a:srgbClr val="FFFF00"/>
                </a:highlight>
              </a:rPr>
              <a:t>The forwarding table specifies one step along the path towards the destination network</a:t>
            </a:r>
            <a:r>
              <a:rPr lang="en" sz="1200"/>
              <a:t> — the router does not know the complete path to a destination. </a:t>
            </a:r>
            <a:endParaRPr sz="1200"/>
          </a:p>
          <a:p>
            <a:pPr indent="0" lvl="0" marL="0" rtl="0" algn="l">
              <a:spcBef>
                <a:spcPts val="1600"/>
              </a:spcBef>
              <a:spcAft>
                <a:spcPts val="0"/>
              </a:spcAft>
              <a:buNone/>
            </a:pPr>
            <a:r>
              <a:rPr lang="en" sz="1200"/>
              <a:t>Each entry in a forwarding table points to a router that can be reached across a single network.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1600"/>
              </a:spcAft>
              <a:buNone/>
            </a:pPr>
            <a:r>
              <a:t/>
            </a:r>
            <a:endParaRPr sz="1200"/>
          </a:p>
        </p:txBody>
      </p:sp>
      <p:pic>
        <p:nvPicPr>
          <p:cNvPr id="94" name="Google Shape;94;p19"/>
          <p:cNvPicPr preferRelativeResize="0"/>
          <p:nvPr/>
        </p:nvPicPr>
        <p:blipFill>
          <a:blip r:embed="rId3">
            <a:alphaModFix/>
          </a:blip>
          <a:stretch>
            <a:fillRect/>
          </a:stretch>
        </p:blipFill>
        <p:spPr>
          <a:xfrm>
            <a:off x="5022950" y="573147"/>
            <a:ext cx="3587823" cy="292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0"/>
          <p:cNvSpPr txBox="1"/>
          <p:nvPr>
            <p:ph idx="1" type="body"/>
          </p:nvPr>
        </p:nvSpPr>
        <p:spPr>
          <a:xfrm>
            <a:off x="1941200" y="4016725"/>
            <a:ext cx="52092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Because R is connected to network 20.0.0.0 and network 30.0.0.0, it can use </a:t>
            </a:r>
            <a:r>
              <a:rPr b="1" lang="en" sz="1200">
                <a:highlight>
                  <a:srgbClr val="FFFF00"/>
                </a:highlight>
              </a:rPr>
              <a:t>direct delivery</a:t>
            </a:r>
            <a:r>
              <a:rPr lang="en" sz="1200"/>
              <a:t> when sending a datagram to a host on either network.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00" name="Google Shape;100;p20"/>
          <p:cNvPicPr preferRelativeResize="0"/>
          <p:nvPr/>
        </p:nvPicPr>
        <p:blipFill>
          <a:blip r:embed="rId3">
            <a:alphaModFix/>
          </a:blip>
          <a:stretch>
            <a:fillRect/>
          </a:stretch>
        </p:blipFill>
        <p:spPr>
          <a:xfrm>
            <a:off x="2258025" y="224238"/>
            <a:ext cx="4502875" cy="3667476"/>
          </a:xfrm>
          <a:prstGeom prst="rect">
            <a:avLst/>
          </a:prstGeom>
          <a:noFill/>
          <a:ln>
            <a:noFill/>
          </a:ln>
        </p:spPr>
      </p:pic>
      <p:sp>
        <p:nvSpPr>
          <p:cNvPr id="101" name="Google Shape;101;p20"/>
          <p:cNvSpPr/>
          <p:nvPr/>
        </p:nvSpPr>
        <p:spPr>
          <a:xfrm>
            <a:off x="2248649" y="2320049"/>
            <a:ext cx="1086300" cy="326400"/>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sp>
        <p:nvSpPr>
          <p:cNvPr id="106" name="Google Shape;106;p21"/>
          <p:cNvSpPr txBox="1"/>
          <p:nvPr>
            <p:ph idx="1" type="body"/>
          </p:nvPr>
        </p:nvSpPr>
        <p:spPr>
          <a:xfrm>
            <a:off x="1941200" y="4016725"/>
            <a:ext cx="5405700" cy="7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When router R sends a datagram with a destination on network 40.0.0.0 </a:t>
            </a:r>
            <a:r>
              <a:rPr b="1" lang="en" sz="1200">
                <a:highlight>
                  <a:srgbClr val="FFFF00"/>
                </a:highlight>
              </a:rPr>
              <a:t>indirect delivery</a:t>
            </a:r>
            <a:r>
              <a:rPr lang="en" sz="1200"/>
              <a:t> is needed. R forwards the datagram to router S interface address 30.0.0.7, and then S forward the datagram using direct delivery.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07" name="Google Shape;107;p21"/>
          <p:cNvPicPr preferRelativeResize="0"/>
          <p:nvPr/>
        </p:nvPicPr>
        <p:blipFill>
          <a:blip r:embed="rId3">
            <a:alphaModFix/>
          </a:blip>
          <a:stretch>
            <a:fillRect/>
          </a:stretch>
        </p:blipFill>
        <p:spPr>
          <a:xfrm>
            <a:off x="2258025" y="224238"/>
            <a:ext cx="4502875" cy="3667476"/>
          </a:xfrm>
          <a:prstGeom prst="rect">
            <a:avLst/>
          </a:prstGeom>
          <a:noFill/>
          <a:ln>
            <a:noFill/>
          </a:ln>
        </p:spPr>
      </p:pic>
      <p:sp>
        <p:nvSpPr>
          <p:cNvPr id="108" name="Google Shape;108;p21"/>
          <p:cNvSpPr/>
          <p:nvPr/>
        </p:nvSpPr>
        <p:spPr>
          <a:xfrm>
            <a:off x="2258025" y="2873058"/>
            <a:ext cx="1086300" cy="237000"/>
          </a:xfrm>
          <a:prstGeom prst="rightArrow">
            <a:avLst>
              <a:gd fmla="val 50000" name="adj1"/>
              <a:gd fmla="val 50000"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