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711cb8c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711cb8c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711cb8c7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711cb8c7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711cb8c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711cb8c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711cb8c7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711cb8c7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711cb8c7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711cb8c7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711cb8c7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711cb8c7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711cb8c7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711cb8c7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711cb8c7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711cb8c7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711cb8c7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711cb8c7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711cb8c7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711cb8c7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711cb8c7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711cb8c7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711cb8c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711cb8c7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711cb8c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711cb8c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711cb8c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711cb8c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11cb8c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11cb8c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711cb8c7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711cb8c7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711cb8c7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711cb8c7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Internet Protocol: Error &amp; Control messages (ICMP)</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Echo Request and Reply Message Format </a:t>
            </a:r>
            <a:endParaRPr/>
          </a:p>
        </p:txBody>
      </p:sp>
      <p:sp>
        <p:nvSpPr>
          <p:cNvPr id="114" name="Google Shape;114;p22"/>
          <p:cNvSpPr txBox="1"/>
          <p:nvPr>
            <p:ph idx="1" type="body"/>
          </p:nvPr>
        </p:nvSpPr>
        <p:spPr>
          <a:xfrm>
            <a:off x="311700" y="1152475"/>
            <a:ext cx="4260300" cy="3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IPv4 &amp; IPv6 use the </a:t>
            </a:r>
            <a:r>
              <a:rPr b="1" lang="en" sz="1100">
                <a:highlight>
                  <a:srgbClr val="FFFF00"/>
                </a:highlight>
              </a:rPr>
              <a:t>same ICMP Echo Request &amp; Reply format</a:t>
            </a:r>
            <a:r>
              <a:rPr lang="en" sz="1100">
                <a:highlight>
                  <a:srgbClr val="FFFF00"/>
                </a:highlight>
              </a:rPr>
              <a:t> </a:t>
            </a:r>
            <a:br>
              <a:rPr lang="en" sz="1100"/>
            </a:br>
            <a:br>
              <a:rPr lang="en" sz="1100"/>
            </a:br>
            <a:r>
              <a:rPr lang="en" sz="1100" u="sng"/>
              <a:t>IPv4</a:t>
            </a:r>
            <a:br>
              <a:rPr lang="en" sz="1100"/>
            </a:br>
            <a:r>
              <a:rPr b="1" lang="en" sz="1100"/>
              <a:t>TYPE</a:t>
            </a:r>
            <a:r>
              <a:rPr lang="en" sz="1100"/>
              <a:t> is 8 in a request and 0 in a reply. </a:t>
            </a:r>
            <a:br>
              <a:rPr lang="en" sz="1100"/>
            </a:br>
            <a:br>
              <a:rPr lang="en" sz="1100"/>
            </a:br>
            <a:r>
              <a:rPr lang="en" sz="1100" u="sng"/>
              <a:t>IPv6</a:t>
            </a:r>
            <a:r>
              <a:rPr lang="en" sz="1100"/>
              <a:t>  </a:t>
            </a:r>
            <a:br>
              <a:rPr lang="en" sz="1100"/>
            </a:br>
            <a:r>
              <a:rPr b="1" lang="en" sz="1100"/>
              <a:t>TYPE</a:t>
            </a:r>
            <a:r>
              <a:rPr lang="en" sz="1100"/>
              <a:t> is 128 in a request and 129 in a reply. </a:t>
            </a:r>
            <a:br>
              <a:rPr lang="en" sz="1100"/>
            </a:br>
            <a:br>
              <a:rPr lang="en" sz="1100"/>
            </a:br>
            <a:br>
              <a:rPr lang="en" sz="1100"/>
            </a:br>
            <a:r>
              <a:rPr lang="en" sz="1100" u="sng"/>
              <a:t>IPv4 &amp; IPv6</a:t>
            </a:r>
            <a:br>
              <a:rPr lang="en" sz="1100" u="sng"/>
            </a:br>
            <a:r>
              <a:rPr b="1" lang="en" sz="1100"/>
              <a:t>CODE</a:t>
            </a:r>
            <a:r>
              <a:rPr lang="en" sz="1100"/>
              <a:t> is zero </a:t>
            </a:r>
            <a:br>
              <a:rPr lang="en" sz="1100"/>
            </a:br>
            <a:br>
              <a:rPr lang="en" sz="1100"/>
            </a:br>
            <a:r>
              <a:rPr b="1" lang="en" sz="1100"/>
              <a:t>IDENTIFIER</a:t>
            </a:r>
            <a:r>
              <a:rPr lang="en" sz="1100"/>
              <a:t> and </a:t>
            </a:r>
            <a:r>
              <a:rPr b="1" lang="en" sz="1100"/>
              <a:t>SEQUENCE NUMBER</a:t>
            </a:r>
            <a:r>
              <a:rPr lang="en" sz="1100"/>
              <a:t> are used by the sender to match replies to requests. </a:t>
            </a:r>
            <a:br>
              <a:rPr lang="en" sz="1100"/>
            </a:br>
            <a:br>
              <a:rPr lang="en" sz="1100"/>
            </a:br>
            <a:r>
              <a:rPr lang="en" sz="1100"/>
              <a:t>A receiving ICMP does not interpret the two fields, but does return the same values in the reply that were found in the request.</a:t>
            </a: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15" name="Google Shape;115;p22"/>
          <p:cNvPicPr preferRelativeResize="0"/>
          <p:nvPr/>
        </p:nvPicPr>
        <p:blipFill>
          <a:blip r:embed="rId3">
            <a:alphaModFix/>
          </a:blip>
          <a:stretch>
            <a:fillRect/>
          </a:stretch>
        </p:blipFill>
        <p:spPr>
          <a:xfrm>
            <a:off x="4731300" y="1140625"/>
            <a:ext cx="4412702" cy="1381261"/>
          </a:xfrm>
          <a:prstGeom prst="rect">
            <a:avLst/>
          </a:prstGeom>
          <a:noFill/>
          <a:ln>
            <a:noFill/>
          </a:ln>
        </p:spPr>
      </p:pic>
      <p:sp>
        <p:nvSpPr>
          <p:cNvPr id="116" name="Google Shape;116;p22"/>
          <p:cNvSpPr txBox="1"/>
          <p:nvPr>
            <p:ph idx="1" type="body"/>
          </p:nvPr>
        </p:nvSpPr>
        <p:spPr>
          <a:xfrm>
            <a:off x="4731300" y="3024750"/>
            <a:ext cx="4260300" cy="20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OPTIONAL DATA</a:t>
            </a:r>
            <a:r>
              <a:rPr lang="en" sz="1100"/>
              <a:t> is a variable length field. An echo reply always returns exactly the same data as was received in the request.</a:t>
            </a:r>
            <a:br>
              <a:rPr lang="en" sz="1100"/>
            </a:br>
            <a:br>
              <a:rPr lang="en" sz="1100"/>
            </a:br>
            <a:r>
              <a:rPr b="1" lang="en" sz="1100"/>
              <a:t>CHECKSUM</a:t>
            </a:r>
            <a:r>
              <a:rPr lang="en" sz="1100"/>
              <a:t> the receiver must validate the checksum and to discard ICMP messages that have an invalid checksum. </a:t>
            </a:r>
            <a:br>
              <a:rPr lang="en" sz="1100"/>
            </a:br>
            <a:br>
              <a:rPr lang="en" sz="1100"/>
            </a:br>
            <a:r>
              <a:rPr lang="en" sz="1100"/>
              <a:t>While checksum is required for both IPv4 &amp; IPv6, IPv6 adds additional steps. The checksum used with IPv6 also covers fields from the IP base header.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Reports of Unreachable Destinations</a:t>
            </a:r>
            <a:endParaRPr/>
          </a:p>
        </p:txBody>
      </p:sp>
      <p:sp>
        <p:nvSpPr>
          <p:cNvPr id="122" name="Google Shape;122;p23"/>
          <p:cNvSpPr txBox="1"/>
          <p:nvPr>
            <p:ph idx="1" type="body"/>
          </p:nvPr>
        </p:nvSpPr>
        <p:spPr>
          <a:xfrm>
            <a:off x="311700" y="1152475"/>
            <a:ext cx="5344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00"/>
                </a:highlight>
              </a:rPr>
              <a:t>If a router can not forwarding or delivering a datagram, the router: </a:t>
            </a:r>
            <a:br>
              <a:rPr lang="en" sz="1200">
                <a:highlight>
                  <a:srgbClr val="FFFF00"/>
                </a:highlight>
              </a:rPr>
            </a:br>
            <a:r>
              <a:rPr lang="en" sz="1200"/>
              <a:t> 	1. sends an </a:t>
            </a:r>
            <a:r>
              <a:rPr b="1" lang="en" sz="1200"/>
              <a:t>ICMP destination unreachable</a:t>
            </a:r>
            <a:r>
              <a:rPr lang="en" sz="1200"/>
              <a:t> </a:t>
            </a:r>
            <a:br>
              <a:rPr lang="en" sz="1200"/>
            </a:br>
            <a:r>
              <a:rPr lang="en" sz="1200"/>
              <a:t>   	    message back to the source </a:t>
            </a:r>
            <a:br>
              <a:rPr lang="en" sz="1200"/>
            </a:br>
            <a:r>
              <a:rPr lang="en" sz="1200"/>
              <a:t>	2. drops the datagram </a:t>
            </a:r>
            <a:br>
              <a:rPr lang="en" sz="1200"/>
            </a:br>
            <a:br>
              <a:rPr lang="en" sz="1200"/>
            </a:br>
            <a:r>
              <a:rPr b="1" lang="en" sz="1200"/>
              <a:t>Network unreachable errors</a:t>
            </a:r>
            <a:r>
              <a:rPr lang="en" sz="1200"/>
              <a:t> = forwarding failed at an intermediate point </a:t>
            </a:r>
            <a:br>
              <a:rPr lang="en" sz="1200"/>
            </a:br>
            <a:r>
              <a:rPr b="1" lang="en" sz="1200"/>
              <a:t>host unreachable errors </a:t>
            </a:r>
            <a:r>
              <a:rPr lang="en" sz="1200"/>
              <a:t>=  delivery failed at the final hop  </a:t>
            </a:r>
            <a:br>
              <a:rPr lang="en" sz="1200"/>
            </a:br>
            <a:br>
              <a:rPr lang="en" sz="1200"/>
            </a:br>
            <a:br>
              <a:rPr lang="en" sz="1200"/>
            </a:br>
            <a:r>
              <a:rPr lang="en" sz="1200"/>
              <a:t>IPv4 &amp; IPv6 use the same format for destination unreachable messages. </a:t>
            </a:r>
            <a:br>
              <a:rPr lang="en" sz="1200"/>
            </a:br>
            <a:br>
              <a:rPr lang="en" sz="1200"/>
            </a:br>
            <a:r>
              <a:rPr lang="en" sz="1200"/>
              <a:t>IPv4 sets the </a:t>
            </a:r>
            <a:r>
              <a:rPr b="1" lang="en" sz="1200"/>
              <a:t>TYPE </a:t>
            </a:r>
            <a:r>
              <a:rPr lang="en" sz="1200"/>
              <a:t>field to 3 </a:t>
            </a:r>
            <a:br>
              <a:rPr lang="en" sz="1200"/>
            </a:br>
            <a:r>
              <a:rPr lang="en" sz="1200"/>
              <a:t>IPv6 sets the </a:t>
            </a:r>
            <a:r>
              <a:rPr b="1" lang="en" sz="1200"/>
              <a:t>TYPE</a:t>
            </a:r>
            <a:r>
              <a:rPr lang="en" sz="1200"/>
              <a:t> field to 1 </a:t>
            </a:r>
            <a:br>
              <a:rPr lang="en" sz="1200"/>
            </a:br>
            <a:r>
              <a:rPr lang="en" sz="1200"/>
              <a:t> </a:t>
            </a:r>
            <a:br>
              <a:rPr lang="en" sz="1200"/>
            </a:br>
            <a:r>
              <a:rPr b="1" lang="en" sz="1200"/>
              <a:t>CODE</a:t>
            </a:r>
            <a:r>
              <a:rPr lang="en" sz="1200"/>
              <a:t> field contains an integer that further describes the problem </a:t>
            </a:r>
            <a:br>
              <a:rPr lang="en" sz="1200"/>
            </a:br>
            <a:r>
              <a:rPr lang="en" sz="1200"/>
              <a:t>codes for IPv4 and IPv6 differ </a:t>
            </a:r>
            <a:endParaRPr sz="1200"/>
          </a:p>
          <a:p>
            <a:pPr indent="0" lvl="0" marL="0" rtl="0" algn="l">
              <a:spcBef>
                <a:spcPts val="1600"/>
              </a:spcBef>
              <a:spcAft>
                <a:spcPts val="1600"/>
              </a:spcAft>
              <a:buNone/>
            </a:pPr>
            <a:br>
              <a:rPr lang="en" sz="1200"/>
            </a:br>
            <a:endParaRPr sz="1200"/>
          </a:p>
        </p:txBody>
      </p:sp>
      <p:pic>
        <p:nvPicPr>
          <p:cNvPr id="123" name="Google Shape;123;p23"/>
          <p:cNvPicPr preferRelativeResize="0"/>
          <p:nvPr/>
        </p:nvPicPr>
        <p:blipFill>
          <a:blip r:embed="rId3">
            <a:alphaModFix/>
          </a:blip>
          <a:stretch>
            <a:fillRect/>
          </a:stretch>
        </p:blipFill>
        <p:spPr>
          <a:xfrm>
            <a:off x="5688975" y="1152475"/>
            <a:ext cx="3315521" cy="1024059"/>
          </a:xfrm>
          <a:prstGeom prst="rect">
            <a:avLst/>
          </a:prstGeom>
          <a:noFill/>
          <a:ln>
            <a:noFill/>
          </a:ln>
        </p:spPr>
      </p:pic>
      <p:pic>
        <p:nvPicPr>
          <p:cNvPr id="124" name="Google Shape;124;p23"/>
          <p:cNvPicPr preferRelativeResize="0"/>
          <p:nvPr/>
        </p:nvPicPr>
        <p:blipFill>
          <a:blip r:embed="rId4">
            <a:alphaModFix/>
          </a:blip>
          <a:stretch>
            <a:fillRect/>
          </a:stretch>
        </p:blipFill>
        <p:spPr>
          <a:xfrm>
            <a:off x="5688975" y="2230457"/>
            <a:ext cx="3315525" cy="24049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ICMP Error Reports Regarding Fragmentation </a:t>
            </a:r>
            <a:endParaRPr/>
          </a:p>
        </p:txBody>
      </p:sp>
      <p:sp>
        <p:nvSpPr>
          <p:cNvPr id="130" name="Google Shape;130;p2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FFFF00"/>
                </a:highlight>
              </a:rPr>
              <a:t>For both IPv4 &amp; IPv6 routers report an error when a datagram is too large for a network’s </a:t>
            </a:r>
            <a:r>
              <a:rPr b="1" lang="en" sz="1100">
                <a:highlight>
                  <a:srgbClr val="FFFF00"/>
                </a:highlight>
              </a:rPr>
              <a:t>maximum transmission unit (MTU).</a:t>
            </a:r>
            <a:endParaRPr sz="1200"/>
          </a:p>
          <a:p>
            <a:pPr indent="0" lvl="0" marL="0" rtl="0" algn="l">
              <a:spcBef>
                <a:spcPts val="1600"/>
              </a:spcBef>
              <a:spcAft>
                <a:spcPts val="0"/>
              </a:spcAft>
              <a:buClr>
                <a:schemeClr val="dk1"/>
              </a:buClr>
              <a:buSzPts val="1100"/>
              <a:buFont typeface="Arial"/>
              <a:buNone/>
            </a:pPr>
            <a:br>
              <a:rPr lang="en" sz="1200"/>
            </a:br>
            <a:r>
              <a:rPr lang="en" sz="1200"/>
              <a:t>IPv4 sends a destination unreachable message </a:t>
            </a:r>
            <a:br>
              <a:rPr lang="en" sz="1200"/>
            </a:br>
            <a:r>
              <a:rPr b="1" lang="en" sz="1200"/>
              <a:t>CODE</a:t>
            </a:r>
            <a:r>
              <a:rPr lang="en" sz="1200"/>
              <a:t> field set to 4 </a:t>
            </a:r>
            <a:br>
              <a:rPr lang="en" sz="1200"/>
            </a:br>
            <a:br>
              <a:rPr lang="en" sz="1200"/>
            </a:br>
            <a:r>
              <a:rPr lang="en" sz="1200"/>
              <a:t>IPv6 sends a packet too big message</a:t>
            </a:r>
            <a:br>
              <a:rPr lang="en" sz="1200"/>
            </a:br>
            <a:r>
              <a:rPr b="1" lang="en" sz="1200"/>
              <a:t>TYPE</a:t>
            </a:r>
            <a:r>
              <a:rPr lang="en" sz="1200"/>
              <a:t> field set to 2. </a:t>
            </a:r>
            <a:br>
              <a:rPr lang="en" sz="1200"/>
            </a:br>
            <a:br>
              <a:rPr lang="en" sz="1200"/>
            </a:br>
            <a:br>
              <a:rPr lang="en" sz="1200"/>
            </a:br>
            <a:r>
              <a:rPr i="1" lang="en" sz="1200"/>
              <a:t>It may seem that no fragmentation reports are needed for IPv4 because a router can fragment an IPv4 datagram. But IPv4 headers include a “do not fragment” bit, in which case an error message is required.  </a:t>
            </a:r>
            <a:br>
              <a:rPr lang="en" sz="1200"/>
            </a:b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rPr lang="en" sz="1200"/>
              <a:t> </a:t>
            </a:r>
            <a:endParaRPr sz="1200"/>
          </a:p>
          <a:p>
            <a:pPr indent="0" lvl="0" marL="0" rtl="0" algn="l">
              <a:spcBef>
                <a:spcPts val="1600"/>
              </a:spcBef>
              <a:spcAft>
                <a:spcPts val="1600"/>
              </a:spcAft>
              <a:buNone/>
            </a:pPr>
            <a:r>
              <a:t/>
            </a:r>
            <a:endParaRPr sz="1200"/>
          </a:p>
        </p:txBody>
      </p:sp>
      <p:pic>
        <p:nvPicPr>
          <p:cNvPr id="131" name="Google Shape;131;p24"/>
          <p:cNvPicPr preferRelativeResize="0"/>
          <p:nvPr/>
        </p:nvPicPr>
        <p:blipFill>
          <a:blip r:embed="rId3">
            <a:alphaModFix/>
          </a:blip>
          <a:stretch>
            <a:fillRect/>
          </a:stretch>
        </p:blipFill>
        <p:spPr>
          <a:xfrm>
            <a:off x="4666450" y="1228213"/>
            <a:ext cx="4260299" cy="1432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 Change Requests from Routers</a:t>
            </a:r>
            <a:endParaRPr/>
          </a:p>
        </p:txBody>
      </p:sp>
      <p:sp>
        <p:nvSpPr>
          <p:cNvPr id="137" name="Google Shape;137;p25"/>
          <p:cNvSpPr txBox="1"/>
          <p:nvPr>
            <p:ph idx="1" type="body"/>
          </p:nvPr>
        </p:nvSpPr>
        <p:spPr>
          <a:xfrm>
            <a:off x="311700" y="1152475"/>
            <a:ext cx="429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Host forwarding tables usually remain static over long periods of time.</a:t>
            </a:r>
            <a:endParaRPr sz="1200"/>
          </a:p>
          <a:p>
            <a:pPr indent="0" lvl="0" marL="0" rtl="0" algn="l">
              <a:spcBef>
                <a:spcPts val="1600"/>
              </a:spcBef>
              <a:spcAft>
                <a:spcPts val="0"/>
              </a:spcAft>
              <a:buClr>
                <a:schemeClr val="dk1"/>
              </a:buClr>
              <a:buSzPts val="1100"/>
              <a:buFont typeface="Arial"/>
              <a:buNone/>
            </a:pPr>
            <a:r>
              <a:rPr lang="en" sz="1200">
                <a:highlight>
                  <a:srgbClr val="FFFF00"/>
                </a:highlight>
              </a:rPr>
              <a:t>When a router detects a host using a nonoptimal first hop, the router sends the host an</a:t>
            </a:r>
            <a:r>
              <a:rPr b="1" lang="en" sz="1200">
                <a:highlight>
                  <a:srgbClr val="FFFF00"/>
                </a:highlight>
              </a:rPr>
              <a:t> ICMP redirect message</a:t>
            </a:r>
            <a:r>
              <a:rPr lang="en" sz="1200">
                <a:highlight>
                  <a:srgbClr val="FFFF00"/>
                </a:highlight>
              </a:rPr>
              <a:t> that instructs the host to change its forwarding table.</a:t>
            </a:r>
            <a:r>
              <a:rPr b="1" lang="en" sz="1200"/>
              <a:t> </a:t>
            </a:r>
            <a:r>
              <a:rPr lang="en" sz="1200"/>
              <a:t>The router also forwards the original datagram on to its destination. </a:t>
            </a:r>
            <a:endParaRPr sz="1200"/>
          </a:p>
          <a:p>
            <a:pPr indent="0" lvl="0" marL="0" rtl="0" algn="l">
              <a:spcBef>
                <a:spcPts val="1600"/>
              </a:spcBef>
              <a:spcAft>
                <a:spcPts val="0"/>
              </a:spcAft>
              <a:buNone/>
            </a:pPr>
            <a:r>
              <a:rPr lang="en" sz="1200"/>
              <a:t>A router only sends a redirect message if the host sends a datagram along a non-preferred route. Thus, the host forwarding table remains small, but will have optimal routes for all destinations in use. </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pic>
        <p:nvPicPr>
          <p:cNvPr id="138" name="Google Shape;138;p25"/>
          <p:cNvPicPr preferRelativeResize="0"/>
          <p:nvPr/>
        </p:nvPicPr>
        <p:blipFill>
          <a:blip r:embed="rId3">
            <a:alphaModFix/>
          </a:blip>
          <a:stretch>
            <a:fillRect/>
          </a:stretch>
        </p:blipFill>
        <p:spPr>
          <a:xfrm>
            <a:off x="4990525" y="1251800"/>
            <a:ext cx="3607149" cy="1494851"/>
          </a:xfrm>
          <a:prstGeom prst="rect">
            <a:avLst/>
          </a:prstGeom>
          <a:noFill/>
          <a:ln>
            <a:noFill/>
          </a:ln>
        </p:spPr>
      </p:pic>
      <p:pic>
        <p:nvPicPr>
          <p:cNvPr id="139" name="Google Shape;139;p25"/>
          <p:cNvPicPr preferRelativeResize="0"/>
          <p:nvPr/>
        </p:nvPicPr>
        <p:blipFill>
          <a:blip r:embed="rId4">
            <a:alphaModFix/>
          </a:blip>
          <a:stretch>
            <a:fillRect/>
          </a:stretch>
        </p:blipFill>
        <p:spPr>
          <a:xfrm>
            <a:off x="5430000" y="2941675"/>
            <a:ext cx="2781850" cy="1730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Circular or Excessively Long Routes </a:t>
            </a:r>
            <a:endParaRPr/>
          </a:p>
        </p:txBody>
      </p:sp>
      <p:sp>
        <p:nvSpPr>
          <p:cNvPr id="145" name="Google Shape;145;p2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Forwarding errors can produce a cycle known as a </a:t>
            </a:r>
            <a:r>
              <a:rPr b="1" lang="en" sz="1100">
                <a:highlight>
                  <a:srgbClr val="FFFF00"/>
                </a:highlight>
              </a:rPr>
              <a:t>routing loop</a:t>
            </a:r>
            <a:br>
              <a:rPr lang="en" sz="1100"/>
            </a:br>
            <a:br>
              <a:rPr lang="en" sz="1100"/>
            </a:br>
            <a:r>
              <a:rPr lang="en" sz="1100" u="sng"/>
              <a:t>Solution</a:t>
            </a:r>
            <a:br>
              <a:rPr lang="en" sz="1100"/>
            </a:br>
            <a:r>
              <a:rPr b="1" lang="en" sz="1100"/>
              <a:t>Hop limit </a:t>
            </a:r>
            <a:r>
              <a:rPr lang="en" sz="1100"/>
              <a:t>-  whenever a router processes a datagram it decrements the hop limit, an discards the datagram when the count reaches zero.  </a:t>
            </a:r>
            <a:br>
              <a:rPr lang="en" sz="1100"/>
            </a:br>
            <a:br>
              <a:rPr lang="en" sz="1100"/>
            </a:br>
            <a:r>
              <a:rPr lang="en" sz="1100">
                <a:highlight>
                  <a:srgbClr val="FFFF00"/>
                </a:highlight>
              </a:rPr>
              <a:t>Router then send the source an </a:t>
            </a:r>
            <a:r>
              <a:rPr b="1" lang="en" sz="1100">
                <a:highlight>
                  <a:srgbClr val="FFFF00"/>
                </a:highlight>
              </a:rPr>
              <a:t>ICMP time exceeded message</a:t>
            </a:r>
            <a:r>
              <a:rPr lang="en" sz="1100">
                <a:highlight>
                  <a:srgbClr val="FFFF00"/>
                </a:highlight>
              </a:rPr>
              <a:t>.</a:t>
            </a:r>
            <a:r>
              <a:rPr lang="en" sz="1100"/>
              <a:t> </a:t>
            </a:r>
            <a:br>
              <a:rPr lang="en" sz="1100"/>
            </a:br>
            <a:br>
              <a:rPr lang="en" sz="1100"/>
            </a:br>
            <a:r>
              <a:rPr lang="en" sz="1100"/>
              <a:t>IPv4 and IPv6 use the same message format</a:t>
            </a:r>
            <a:br>
              <a:rPr lang="en" sz="1100"/>
            </a:br>
            <a:br>
              <a:rPr lang="en" sz="1100"/>
            </a:br>
            <a:r>
              <a:rPr lang="en" sz="1100"/>
              <a:t>IPv4 </a:t>
            </a:r>
            <a:r>
              <a:rPr b="1" lang="en" sz="1100"/>
              <a:t>TYPE</a:t>
            </a:r>
            <a:r>
              <a:rPr lang="en" sz="1100"/>
              <a:t> to 11</a:t>
            </a:r>
            <a:br>
              <a:rPr lang="en" sz="1100"/>
            </a:br>
            <a:r>
              <a:rPr lang="en" sz="1100"/>
              <a:t>IPv6 </a:t>
            </a:r>
            <a:r>
              <a:rPr b="1" lang="en" sz="1100"/>
              <a:t>TYPE</a:t>
            </a:r>
            <a:r>
              <a:rPr lang="en" sz="1100"/>
              <a:t> to 3 </a:t>
            </a:r>
            <a:br>
              <a:rPr lang="en" sz="1100"/>
            </a:br>
            <a:br>
              <a:rPr lang="en" sz="1100"/>
            </a:br>
            <a:r>
              <a:rPr b="1" lang="en" sz="1100"/>
              <a:t>CODE</a:t>
            </a:r>
            <a:r>
              <a:rPr lang="en" sz="1100"/>
              <a:t> field explains the nature of the timeout being reported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146" name="Google Shape;146;p26"/>
          <p:cNvPicPr preferRelativeResize="0"/>
          <p:nvPr/>
        </p:nvPicPr>
        <p:blipFill>
          <a:blip r:embed="rId3">
            <a:alphaModFix/>
          </a:blip>
          <a:stretch>
            <a:fillRect/>
          </a:stretch>
        </p:blipFill>
        <p:spPr>
          <a:xfrm>
            <a:off x="4724925" y="1273900"/>
            <a:ext cx="4539274" cy="1517350"/>
          </a:xfrm>
          <a:prstGeom prst="rect">
            <a:avLst/>
          </a:prstGeom>
          <a:noFill/>
          <a:ln>
            <a:noFill/>
          </a:ln>
        </p:spPr>
      </p:pic>
      <p:pic>
        <p:nvPicPr>
          <p:cNvPr id="147" name="Google Shape;147;p26"/>
          <p:cNvPicPr preferRelativeResize="0"/>
          <p:nvPr/>
        </p:nvPicPr>
        <p:blipFill>
          <a:blip r:embed="rId4">
            <a:alphaModFix/>
          </a:blip>
          <a:stretch>
            <a:fillRect/>
          </a:stretch>
        </p:blipFill>
        <p:spPr>
          <a:xfrm>
            <a:off x="5279675" y="2977200"/>
            <a:ext cx="3489073" cy="108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other Problems  </a:t>
            </a:r>
            <a:endParaRPr/>
          </a:p>
        </p:txBody>
      </p:sp>
      <p:sp>
        <p:nvSpPr>
          <p:cNvPr id="153" name="Google Shape;153;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highlight>
                  <a:srgbClr val="FFFF00"/>
                </a:highlight>
              </a:rPr>
              <a:t>When a router or host finds problems with a datagram not covered by previous ICMP error messages it sends a </a:t>
            </a:r>
            <a:r>
              <a:rPr b="1" lang="en" sz="1200">
                <a:highlight>
                  <a:srgbClr val="FFFF00"/>
                </a:highlight>
              </a:rPr>
              <a:t>parameter problem message</a:t>
            </a:r>
            <a:r>
              <a:rPr lang="en" sz="1200">
                <a:highlight>
                  <a:srgbClr val="FFFF00"/>
                </a:highlight>
              </a:rPr>
              <a:t> to the original source. </a:t>
            </a:r>
            <a:br>
              <a:rPr lang="en" sz="1200"/>
            </a:br>
            <a:br>
              <a:rPr lang="en" sz="1200"/>
            </a:br>
            <a:r>
              <a:rPr b="1" lang="en" sz="1200"/>
              <a:t>CODE</a:t>
            </a:r>
            <a:r>
              <a:rPr lang="en" sz="1200"/>
              <a:t> field to distinguish among subproblems </a:t>
            </a:r>
            <a:br>
              <a:rPr lang="en" sz="1200"/>
            </a:br>
            <a:br>
              <a:rPr lang="en" sz="1200"/>
            </a:br>
            <a:r>
              <a:rPr lang="en" sz="1200"/>
              <a:t>Such messages are only sent when a problem is so severe that the datagram must be discarded. </a:t>
            </a:r>
            <a:endParaRPr sz="1200"/>
          </a:p>
          <a:p>
            <a:pPr indent="0" lvl="0" marL="0" rtl="0" algn="l">
              <a:spcBef>
                <a:spcPts val="1600"/>
              </a:spcBef>
              <a:spcAft>
                <a:spcPts val="1600"/>
              </a:spcAft>
              <a:buNone/>
            </a:pPr>
            <a:r>
              <a:t/>
            </a:r>
            <a:endParaRPr sz="1200"/>
          </a:p>
        </p:txBody>
      </p:sp>
      <p:pic>
        <p:nvPicPr>
          <p:cNvPr id="154" name="Google Shape;154;p27"/>
          <p:cNvPicPr preferRelativeResize="0"/>
          <p:nvPr/>
        </p:nvPicPr>
        <p:blipFill>
          <a:blip r:embed="rId3">
            <a:alphaModFix/>
          </a:blip>
          <a:stretch>
            <a:fillRect/>
          </a:stretch>
        </p:blipFill>
        <p:spPr>
          <a:xfrm>
            <a:off x="4711250" y="1152474"/>
            <a:ext cx="4121050" cy="1284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Older ICMP Messages used at Startup</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Originally, ICMP defined a set of messages that a host used at startup to determine its IP address, the address of a router, and the address mask used on the network. </a:t>
            </a:r>
            <a:br>
              <a:rPr lang="en" sz="1200"/>
            </a:br>
            <a:br>
              <a:rPr lang="en" sz="1200"/>
            </a:br>
            <a:r>
              <a:rPr lang="en" sz="1200"/>
              <a:t>Eventually, a protocol known as DHCP was introduced that provides an IPv4 host with all  the necessary information in a single exchange. </a:t>
            </a:r>
            <a:br>
              <a:rPr lang="en" sz="1200"/>
            </a:br>
            <a:br>
              <a:rPr lang="en" sz="1200"/>
            </a:br>
            <a:r>
              <a:rPr lang="en" sz="1200"/>
              <a:t>ICMPv6 has returned to one of the ideas that was originally part of ICMPv4: router discovery. At startup, an IPv6 host multicasts an ICMPv6 Router  Discovery message to learn about routers on the local network. There are two conceptual differences between router discovery and DHCP that make it attractive for IPv6.  First, because the information is obtained directly from the router itself, there is never a  third-party error. With DHCP, such errors are possible because a DHCP server must be  configured with information to hand out. If a network manager fails to update the  DHCP configuration after a network changes, hosts may be given out-of-date information. Second, ICMP router discovery uses a soft state technique with timers to prevent  hosts from retaining a forwarding table entry after a router crashes — routers advertise  their information periodically, and a host discards a route if the timer for the route expires. </a:t>
            </a:r>
            <a:endParaRPr sz="1200"/>
          </a:p>
          <a:p>
            <a:pPr indent="0" lvl="0" marL="0" rtl="0" algn="l">
              <a:spcBef>
                <a:spcPts val="1600"/>
              </a:spcBef>
              <a:spcAft>
                <a:spcPts val="1600"/>
              </a:spcAft>
              <a:buClr>
                <a:srgbClr val="000000"/>
              </a:buClr>
              <a:buSzPts val="1100"/>
              <a:buFont typeface="Arial"/>
              <a:buNone/>
            </a:pPr>
            <a:br>
              <a:rPr lang="en" sz="1200"/>
            </a:br>
            <a:br>
              <a:rPr lang="en" sz="1200"/>
            </a:br>
            <a:br>
              <a:rPr lang="en" sz="1200"/>
            </a:br>
            <a:br>
              <a:rPr lang="en" sz="1200"/>
            </a:br>
            <a:br>
              <a:rPr lang="en" sz="1200"/>
            </a:br>
            <a:br>
              <a:rPr lang="en" sz="1200"/>
            </a:br>
            <a:br>
              <a:rPr lang="en" sz="1200"/>
            </a:br>
            <a:br>
              <a:rPr lang="en" sz="1200"/>
            </a:br>
            <a:br>
              <a:rPr lang="en" sz="1200"/>
            </a:br>
            <a:br>
              <a:rPr lang="en" sz="1200"/>
            </a:br>
            <a:br>
              <a:rPr lang="en" sz="1200"/>
            </a:br>
            <a:br>
              <a:rPr lang="en" sz="1200"/>
            </a:br>
            <a:r>
              <a:rPr lang="en" sz="1200"/>
              <a:t> </a:t>
            </a:r>
            <a:br>
              <a:rPr lang="en" sz="1200"/>
            </a:b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ICMP Internet Control Message Protocol</a:t>
            </a:r>
            <a:br>
              <a:rPr lang="en" sz="1200"/>
            </a:br>
            <a:r>
              <a:rPr lang="en" sz="1200"/>
              <a:t>Required part of IP </a:t>
            </a:r>
            <a:br>
              <a:rPr lang="en" sz="1200"/>
            </a:br>
            <a:r>
              <a:rPr lang="en" sz="1200"/>
              <a:t>Conceptual Layering &amp; encapsulation </a:t>
            </a:r>
            <a:br>
              <a:rPr lang="en" sz="1200"/>
            </a:br>
            <a:r>
              <a:rPr lang="en" sz="1200"/>
              <a:t>Message Format </a:t>
            </a:r>
            <a:br>
              <a:rPr lang="en" sz="1200"/>
            </a:br>
            <a:r>
              <a:rPr lang="en" sz="1200"/>
              <a:t>Common uses </a:t>
            </a:r>
            <a:br>
              <a:rPr lang="en" sz="1200"/>
            </a:br>
            <a:r>
              <a:rPr lang="en" sz="1200"/>
              <a:t>Ping</a:t>
            </a:r>
            <a:br>
              <a:rPr lang="en" sz="1200"/>
            </a:br>
            <a:r>
              <a:rPr lang="en" sz="1200"/>
              <a:t>Reports of Unreachable Destinations </a:t>
            </a:r>
            <a:br>
              <a:rPr lang="en" sz="1200"/>
            </a:br>
            <a:r>
              <a:rPr lang="en" sz="1200"/>
              <a:t>ICMP Error Reports Regarding Fragmentation </a:t>
            </a:r>
            <a:br>
              <a:rPr lang="en" sz="1200"/>
            </a:br>
            <a:r>
              <a:rPr lang="en" sz="1200"/>
              <a:t>Route Change Requests from Routers</a:t>
            </a:r>
            <a:br>
              <a:rPr lang="en" sz="1200"/>
            </a:br>
            <a:r>
              <a:rPr lang="en" sz="1200"/>
              <a:t>Detecting Circular or Excessively Long Routes </a:t>
            </a:r>
            <a:br>
              <a:rPr lang="en" sz="1200"/>
            </a:br>
            <a:r>
              <a:rPr lang="en" sz="1200"/>
              <a:t>Reporting other Problems   </a:t>
            </a:r>
            <a:br>
              <a:rPr lang="en" sz="1200"/>
            </a:br>
            <a:endParaRPr sz="12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IP: Error &amp; Control messages (ICMP)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The Internet Control Message Protocol</a:t>
            </a:r>
            <a:br>
              <a:rPr lang="en" sz="1200"/>
            </a:br>
            <a:r>
              <a:rPr lang="en" sz="1200"/>
              <a:t>Error Reporting vs Error Correction </a:t>
            </a:r>
            <a:br>
              <a:rPr lang="en" sz="1200"/>
            </a:br>
            <a:r>
              <a:rPr lang="en" sz="1200"/>
              <a:t>ICMP Message Delivery </a:t>
            </a:r>
            <a:br>
              <a:rPr lang="en" sz="1200"/>
            </a:br>
            <a:r>
              <a:rPr lang="en" sz="1200"/>
              <a:t>Conceptual Layering </a:t>
            </a:r>
            <a:br>
              <a:rPr lang="en" sz="1200"/>
            </a:br>
            <a:r>
              <a:rPr lang="en" sz="1200"/>
              <a:t>ICMP Message Format </a:t>
            </a:r>
            <a:br>
              <a:rPr lang="en" sz="1200"/>
            </a:br>
            <a:r>
              <a:rPr lang="en" sz="1200"/>
              <a:t>Example ICMP Message Types Used with IPv4 &amp; IPv6</a:t>
            </a:r>
            <a:br>
              <a:rPr lang="en" sz="1200"/>
            </a:br>
            <a:r>
              <a:rPr lang="en" sz="1200"/>
              <a:t>Testing Destination Reachability and Status </a:t>
            </a:r>
            <a:br>
              <a:rPr lang="en" sz="1200"/>
            </a:br>
            <a:r>
              <a:rPr lang="en" sz="1200"/>
              <a:t>Echo Request and Reply Message Format </a:t>
            </a:r>
            <a:br>
              <a:rPr lang="en" sz="1200"/>
            </a:br>
            <a:r>
              <a:rPr lang="en" sz="1200"/>
              <a:t>Checksum Computation and the IPv6 Pseudo-Header</a:t>
            </a:r>
            <a:br>
              <a:rPr lang="en" sz="1200"/>
            </a:br>
            <a:r>
              <a:rPr lang="en" sz="1200"/>
              <a:t>Reports of Unreachable Destinations </a:t>
            </a:r>
            <a:br>
              <a:rPr lang="en" sz="1200"/>
            </a:br>
            <a:r>
              <a:rPr lang="en" sz="1200"/>
              <a:t>ICMP Error Reports Regarding Fragmentation </a:t>
            </a:r>
            <a:br>
              <a:rPr lang="en" sz="1200"/>
            </a:br>
            <a:r>
              <a:rPr lang="en" sz="1200"/>
              <a:t>Route Change Requests from Routers</a:t>
            </a:r>
            <a:br>
              <a:rPr lang="en" sz="1200"/>
            </a:br>
            <a:r>
              <a:rPr lang="en" sz="1200"/>
              <a:t>Detecting Circular or Excessively Long Routes </a:t>
            </a:r>
            <a:br>
              <a:rPr lang="en" sz="1200"/>
            </a:br>
            <a:r>
              <a:rPr lang="en" sz="1200"/>
              <a:t>Reporting other Problems   </a:t>
            </a:r>
            <a:br>
              <a:rPr lang="en" sz="1200"/>
            </a:br>
            <a:r>
              <a:rPr lang="en" sz="1200"/>
              <a:t>Older ICMP Messages used at Startup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Internet Control Message Protocol</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FFFF00"/>
                </a:highlight>
              </a:rPr>
              <a:t>Internet Control Message Protocol (ICMP)</a:t>
            </a:r>
            <a:r>
              <a:rPr lang="en" sz="1200"/>
              <a:t> </a:t>
            </a:r>
            <a:r>
              <a:rPr lang="en" sz="1200">
                <a:highlight>
                  <a:srgbClr val="FFFF00"/>
                </a:highlight>
              </a:rPr>
              <a:t>enables routers to send error or control messages </a:t>
            </a:r>
            <a:br>
              <a:rPr lang="en" sz="1200">
                <a:highlight>
                  <a:srgbClr val="FFFF00"/>
                </a:highlight>
              </a:rPr>
            </a:br>
            <a:r>
              <a:rPr lang="en" sz="1200"/>
              <a:t>back to the source of a datagram that caused a problem. </a:t>
            </a:r>
            <a:br>
              <a:rPr lang="en" sz="1200"/>
            </a:br>
            <a:br>
              <a:rPr lang="en" sz="1200"/>
            </a:br>
            <a:r>
              <a:rPr lang="en" sz="1200" u="sng"/>
              <a:t>ICMP is: </a:t>
            </a:r>
            <a:br>
              <a:rPr lang="en" sz="1200" u="sng"/>
            </a:br>
            <a:r>
              <a:rPr lang="en" sz="1200"/>
              <a:t> </a:t>
            </a:r>
            <a:br>
              <a:rPr lang="en" sz="1200"/>
            </a:br>
            <a:r>
              <a:rPr lang="en" sz="1200"/>
              <a:t>- required part of IP </a:t>
            </a:r>
            <a:br>
              <a:rPr lang="en" sz="1200"/>
            </a:br>
            <a:br>
              <a:rPr lang="en" sz="1200"/>
            </a:br>
            <a:r>
              <a:rPr lang="en" sz="1200"/>
              <a:t>- error reporting mechanism: enables routers that encounter an error to communicate that error with the source </a:t>
            </a:r>
            <a:br>
              <a:rPr lang="en" sz="1200"/>
            </a:br>
            <a:br>
              <a:rPr lang="en" sz="1200"/>
            </a:br>
            <a:r>
              <a:rPr lang="en" sz="1200"/>
              <a:t>- communication between ICMP modules on different machines, not applications.  </a:t>
            </a:r>
            <a:br>
              <a:rPr lang="en" sz="1200"/>
            </a:br>
            <a:br>
              <a:rPr lang="en" sz="1200"/>
            </a:br>
            <a:r>
              <a:rPr lang="en" sz="1200" u="sng"/>
              <a:t>Limitations</a:t>
            </a:r>
            <a:br>
              <a:rPr lang="en" sz="1200" u="sng"/>
            </a:br>
            <a:r>
              <a:rPr lang="en" sz="1200"/>
              <a:t>- If the problem comes from a router the original source has no ability control the misbehaving router. </a:t>
            </a:r>
            <a:br>
              <a:rPr lang="en" sz="1200"/>
            </a:br>
            <a:br>
              <a:rPr lang="en" sz="1200"/>
            </a:br>
            <a:br>
              <a:rPr lang="en" sz="1200"/>
            </a:br>
            <a:br>
              <a:rPr lang="en" sz="1200"/>
            </a:br>
            <a:br>
              <a:rPr lang="en" sz="1200"/>
            </a:b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ICMP Message Delivery </a:t>
            </a:r>
            <a:endParaRPr/>
          </a:p>
        </p:txBody>
      </p:sp>
      <p:sp>
        <p:nvSpPr>
          <p:cNvPr id="72" name="Google Shape;72;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highlight>
                  <a:srgbClr val="FFFF00"/>
                </a:highlight>
              </a:rPr>
              <a:t>ICMP messages travel in the payload area of IP datagrams. </a:t>
            </a:r>
            <a:br>
              <a:rPr lang="en" sz="1100"/>
            </a:br>
            <a:br>
              <a:rPr lang="en" sz="1100"/>
            </a:br>
            <a:r>
              <a:rPr lang="en" sz="1100"/>
              <a:t>Two levels of encapsulation are required. </a:t>
            </a:r>
            <a:endParaRPr sz="1100"/>
          </a:p>
          <a:p>
            <a:pPr indent="0" lvl="0" marL="0" rtl="0" algn="l">
              <a:spcBef>
                <a:spcPts val="1600"/>
              </a:spcBef>
              <a:spcAft>
                <a:spcPts val="0"/>
              </a:spcAft>
              <a:buNone/>
            </a:pPr>
            <a:r>
              <a:rPr lang="en" sz="1100" u="sng"/>
              <a:t>Assumption</a:t>
            </a:r>
            <a:br>
              <a:rPr lang="en" sz="1100" u="sng"/>
            </a:br>
            <a:r>
              <a:rPr lang="en" sz="1100"/>
              <a:t>Errors are rare, and datagrams with ICMP messages will be delivered. </a:t>
            </a:r>
            <a:br>
              <a:rPr lang="en" sz="1100"/>
            </a:br>
            <a:br>
              <a:rPr lang="en" sz="1100"/>
            </a:br>
            <a:r>
              <a:rPr lang="en" sz="1100"/>
              <a:t>Errors are indeed rare.  </a:t>
            </a: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73" name="Google Shape;73;p16"/>
          <p:cNvPicPr preferRelativeResize="0"/>
          <p:nvPr/>
        </p:nvPicPr>
        <p:blipFill>
          <a:blip r:embed="rId3">
            <a:alphaModFix/>
          </a:blip>
          <a:stretch>
            <a:fillRect/>
          </a:stretch>
        </p:blipFill>
        <p:spPr>
          <a:xfrm>
            <a:off x="4878125" y="1152475"/>
            <a:ext cx="3883073" cy="2005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ICMP Message Delivery </a:t>
            </a:r>
            <a:endParaRPr/>
          </a:p>
        </p:txBody>
      </p:sp>
      <p:sp>
        <p:nvSpPr>
          <p:cNvPr id="79" name="Google Shape;79;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IPv4 </a:t>
            </a:r>
            <a:br>
              <a:rPr lang="en" sz="1100"/>
            </a:br>
            <a:r>
              <a:rPr b="1" lang="en" sz="1100"/>
              <a:t>PROTOCOL</a:t>
            </a:r>
            <a:r>
              <a:rPr lang="en" sz="1100"/>
              <a:t> field in the datagram header as a type field. </a:t>
            </a:r>
            <a:br>
              <a:rPr lang="en" sz="1100"/>
            </a:br>
            <a:r>
              <a:rPr b="1" lang="en" sz="1100"/>
              <a:t>PROTOCOL</a:t>
            </a:r>
            <a:r>
              <a:rPr lang="en" sz="1100"/>
              <a:t> field is set to 1. </a:t>
            </a:r>
            <a:br>
              <a:rPr lang="en" sz="1100"/>
            </a:br>
            <a:br>
              <a:rPr lang="en" sz="1100"/>
            </a:br>
            <a:br>
              <a:rPr lang="en" sz="1100"/>
            </a:br>
            <a:r>
              <a:rPr lang="en" sz="1100"/>
              <a:t>IPv6 </a:t>
            </a:r>
            <a:br>
              <a:rPr lang="en" sz="1100"/>
            </a:br>
            <a:r>
              <a:rPr b="1" lang="en" sz="1100"/>
              <a:t>NEXT HEADER</a:t>
            </a:r>
            <a:r>
              <a:rPr lang="en" sz="1100"/>
              <a:t> field in the datagram header to specify ICMP</a:t>
            </a:r>
            <a:br>
              <a:rPr lang="en" sz="1100"/>
            </a:br>
            <a:r>
              <a:rPr b="1" lang="en" sz="1100"/>
              <a:t>NEXT HEADER </a:t>
            </a:r>
            <a:r>
              <a:rPr lang="en" sz="1100"/>
              <a:t>field before the ICMP message contains 58.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80" name="Google Shape;80;p17"/>
          <p:cNvPicPr preferRelativeResize="0"/>
          <p:nvPr/>
        </p:nvPicPr>
        <p:blipFill>
          <a:blip r:embed="rId3">
            <a:alphaModFix/>
          </a:blip>
          <a:stretch>
            <a:fillRect/>
          </a:stretch>
        </p:blipFill>
        <p:spPr>
          <a:xfrm>
            <a:off x="4878125" y="1152475"/>
            <a:ext cx="3883073" cy="2005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ICMP Message Delivery </a:t>
            </a:r>
            <a:endParaRPr/>
          </a:p>
        </p:txBody>
      </p:sp>
      <p:sp>
        <p:nvSpPr>
          <p:cNvPr id="86" name="Google Shape;86;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Encapsulation typically involves diff conceptual layers,  </a:t>
            </a:r>
            <a:br>
              <a:rPr lang="en" sz="1200"/>
            </a:br>
            <a:r>
              <a:rPr b="1" lang="en" sz="1200"/>
              <a:t>but ICMP represents an exception.</a:t>
            </a:r>
            <a:r>
              <a:rPr lang="en" sz="1200"/>
              <a:t> </a:t>
            </a:r>
            <a:br>
              <a:rPr lang="en" sz="1200"/>
            </a:br>
            <a:br>
              <a:rPr lang="en" sz="1200"/>
            </a:br>
            <a:br>
              <a:rPr lang="en" sz="1200"/>
            </a:br>
            <a:r>
              <a:rPr lang="en" sz="1200"/>
              <a:t>ICMP is not considered a higher-level protocol. </a:t>
            </a:r>
            <a:br>
              <a:rPr b="1" lang="en" sz="1200">
                <a:highlight>
                  <a:srgbClr val="FFFF00"/>
                </a:highlight>
              </a:rPr>
            </a:br>
            <a:r>
              <a:rPr lang="en" sz="1200"/>
              <a:t>Instead, ICMP is a required part of IP, which means </a:t>
            </a:r>
            <a:br>
              <a:rPr lang="en" sz="1200"/>
            </a:br>
            <a:r>
              <a:rPr lang="en" sz="1200">
                <a:highlight>
                  <a:srgbClr val="FFFF00"/>
                </a:highlight>
              </a:rPr>
              <a:t>ICMP is classified as a Layer 3 protocol. </a:t>
            </a:r>
            <a:endParaRPr sz="1100">
              <a:highlight>
                <a:srgbClr val="FFFF00"/>
              </a:highlight>
            </a:endParaRPr>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87" name="Google Shape;87;p18"/>
          <p:cNvPicPr preferRelativeResize="0"/>
          <p:nvPr/>
        </p:nvPicPr>
        <p:blipFill>
          <a:blip r:embed="rId3">
            <a:alphaModFix/>
          </a:blip>
          <a:stretch>
            <a:fillRect/>
          </a:stretch>
        </p:blipFill>
        <p:spPr>
          <a:xfrm>
            <a:off x="4878125" y="1152475"/>
            <a:ext cx="3883073" cy="2005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ICMP Message Format </a:t>
            </a:r>
            <a:endParaRPr/>
          </a:p>
        </p:txBody>
      </p:sp>
      <p:sp>
        <p:nvSpPr>
          <p:cNvPr id="93" name="Google Shape;93;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Two ICMP formats, one for IPv4 and another for IPv6. </a:t>
            </a:r>
            <a:br>
              <a:rPr lang="en" sz="1100"/>
            </a:br>
            <a:br>
              <a:rPr lang="en" sz="1100"/>
            </a:br>
            <a:r>
              <a:rPr b="1" lang="en" sz="1100">
                <a:highlight>
                  <a:srgbClr val="FFFF00"/>
                </a:highlight>
              </a:rPr>
              <a:t>ICMP IPv4 &amp; IPv6 messages begin with the same three fields: </a:t>
            </a:r>
            <a:br>
              <a:rPr lang="en" sz="1100"/>
            </a:br>
            <a:br>
              <a:rPr lang="en" sz="1100"/>
            </a:br>
            <a:r>
              <a:rPr b="1" lang="en" sz="1100">
                <a:highlight>
                  <a:srgbClr val="FFFF00"/>
                </a:highlight>
              </a:rPr>
              <a:t>TYPE</a:t>
            </a:r>
            <a:r>
              <a:rPr lang="en" sz="1100"/>
              <a:t> field identifies the specific ICMP message that follows, and used by the receiver to know how to parse rest of the message.</a:t>
            </a:r>
            <a:br>
              <a:rPr lang="en" sz="1100"/>
            </a:br>
            <a:br>
              <a:rPr lang="en" sz="1100"/>
            </a:br>
            <a:r>
              <a:rPr b="1" lang="en" sz="1100">
                <a:highlight>
                  <a:srgbClr val="FFFF00"/>
                </a:highlight>
              </a:rPr>
              <a:t>CODE</a:t>
            </a:r>
            <a:r>
              <a:rPr lang="en" sz="1100"/>
              <a:t> field provides further information about the  message type. </a:t>
            </a:r>
            <a:br>
              <a:rPr lang="en" sz="1100"/>
            </a:br>
            <a:br>
              <a:rPr lang="en" sz="1100"/>
            </a:br>
            <a:r>
              <a:rPr i="1" lang="en" sz="900"/>
              <a:t>For example, ICMP TIME EXCEEDED message can have a code value to indicate that the hop count (TTL) of the datagram reached zero or that reassembly timed out before all fragments arrived. </a:t>
            </a:r>
            <a:br>
              <a:rPr i="1" lang="en" sz="1100"/>
            </a:br>
            <a:br>
              <a:rPr lang="en" sz="1100"/>
            </a:br>
            <a:r>
              <a:rPr b="1" lang="en" sz="1100">
                <a:highlight>
                  <a:srgbClr val="FFFF00"/>
                </a:highlight>
              </a:rPr>
              <a:t>CHECKSUM</a:t>
            </a:r>
            <a:r>
              <a:rPr lang="en" sz="1100"/>
              <a:t> checking for errors. </a:t>
            </a: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94" name="Google Shape;94;p19"/>
          <p:cNvPicPr preferRelativeResize="0"/>
          <p:nvPr/>
        </p:nvPicPr>
        <p:blipFill>
          <a:blip r:embed="rId3">
            <a:alphaModFix/>
          </a:blip>
          <a:stretch>
            <a:fillRect/>
          </a:stretch>
        </p:blipFill>
        <p:spPr>
          <a:xfrm>
            <a:off x="4858375" y="1152475"/>
            <a:ext cx="4048625" cy="118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ICMP Message Types Used IPv4 &amp; v6 </a:t>
            </a:r>
            <a:endParaRPr/>
          </a:p>
        </p:txBody>
      </p:sp>
      <p:pic>
        <p:nvPicPr>
          <p:cNvPr id="100" name="Google Shape;100;p20"/>
          <p:cNvPicPr preferRelativeResize="0"/>
          <p:nvPr/>
        </p:nvPicPr>
        <p:blipFill>
          <a:blip r:embed="rId3">
            <a:alphaModFix/>
          </a:blip>
          <a:stretch>
            <a:fillRect/>
          </a:stretch>
        </p:blipFill>
        <p:spPr>
          <a:xfrm>
            <a:off x="202700" y="1179968"/>
            <a:ext cx="4209210" cy="2591555"/>
          </a:xfrm>
          <a:prstGeom prst="rect">
            <a:avLst/>
          </a:prstGeom>
          <a:noFill/>
          <a:ln>
            <a:noFill/>
          </a:ln>
        </p:spPr>
      </p:pic>
      <p:pic>
        <p:nvPicPr>
          <p:cNvPr id="101" name="Google Shape;101;p20"/>
          <p:cNvPicPr preferRelativeResize="0"/>
          <p:nvPr/>
        </p:nvPicPr>
        <p:blipFill>
          <a:blip r:embed="rId4">
            <a:alphaModFix/>
          </a:blip>
          <a:stretch>
            <a:fillRect/>
          </a:stretch>
        </p:blipFill>
        <p:spPr>
          <a:xfrm>
            <a:off x="4619662" y="1154100"/>
            <a:ext cx="4103639" cy="2376084"/>
          </a:xfrm>
          <a:prstGeom prst="rect">
            <a:avLst/>
          </a:prstGeom>
          <a:noFill/>
          <a:ln>
            <a:noFill/>
          </a:ln>
        </p:spPr>
      </p:pic>
      <p:sp>
        <p:nvSpPr>
          <p:cNvPr id="102" name="Google Shape;102;p20"/>
          <p:cNvSpPr txBox="1"/>
          <p:nvPr>
            <p:ph idx="1" type="body"/>
          </p:nvPr>
        </p:nvSpPr>
        <p:spPr>
          <a:xfrm>
            <a:off x="356100" y="3793250"/>
            <a:ext cx="8426400" cy="12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IPv4 ICMP messages were designed to </a:t>
            </a:r>
            <a:r>
              <a:rPr lang="en" sz="1100">
                <a:highlight>
                  <a:srgbClr val="FFFF00"/>
                </a:highlight>
              </a:rPr>
              <a:t>carry information rather than error messages</a:t>
            </a:r>
            <a:r>
              <a:rPr lang="en" sz="1100"/>
              <a:t> </a:t>
            </a:r>
            <a:br>
              <a:rPr lang="en" sz="1100"/>
            </a:br>
            <a:br>
              <a:rPr lang="en" sz="1100"/>
            </a:br>
            <a:r>
              <a:rPr lang="en" sz="1100">
                <a:highlight>
                  <a:srgbClr val="FFFF00"/>
                </a:highlight>
              </a:rPr>
              <a:t>IPv6 distinguishes between </a:t>
            </a:r>
            <a:r>
              <a:rPr b="1" lang="en" sz="1100">
                <a:highlight>
                  <a:srgbClr val="FFFF00"/>
                </a:highlight>
              </a:rPr>
              <a:t>error &amp; informational messages</a:t>
            </a:r>
            <a:r>
              <a:rPr b="1" lang="en" sz="1100"/>
              <a:t> </a:t>
            </a:r>
            <a:r>
              <a:rPr lang="en" sz="1100"/>
              <a:t>by dividing the type values: </a:t>
            </a:r>
            <a:r>
              <a:rPr b="1" lang="en" sz="1100">
                <a:highlight>
                  <a:srgbClr val="FFFF00"/>
                </a:highlight>
              </a:rPr>
              <a:t>1-128 error &amp;  128 - 255 information</a:t>
            </a:r>
            <a:r>
              <a:rPr lang="en" sz="1100">
                <a:highlight>
                  <a:srgbClr val="FFFF00"/>
                </a:highlight>
              </a:rPr>
              <a:t> </a:t>
            </a:r>
            <a:br>
              <a:rPr lang="en" sz="1100"/>
            </a:br>
            <a:br>
              <a:rPr lang="en" sz="1100"/>
            </a:br>
            <a:r>
              <a:rPr lang="en" sz="1100"/>
              <a:t>IPv6 ICMP messages are defined for three major subsystems: Neighbor Discovery Protocol, Multicast, and IP mobility.</a:t>
            </a:r>
            <a:br>
              <a:rPr lang="en" sz="1100"/>
            </a:br>
            <a:br>
              <a:rPr lang="en" sz="1100"/>
            </a:br>
            <a:endParaRPr sz="1100"/>
          </a:p>
          <a:p>
            <a:pPr indent="0" lvl="0" marL="0" rtl="0" algn="l">
              <a:spcBef>
                <a:spcPts val="1600"/>
              </a:spcBef>
              <a:spcAft>
                <a:spcPts val="160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Destination Reachability and Status (Ping)</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00"/>
                </a:highlight>
              </a:rPr>
              <a:t>The ping program verifies that major pieces of the IP transport system are working correctly.</a:t>
            </a:r>
            <a:r>
              <a:rPr lang="en" sz="1200"/>
              <a:t> </a:t>
            </a:r>
            <a:br>
              <a:rPr lang="en" sz="1200"/>
            </a:br>
            <a:r>
              <a:rPr lang="en" sz="1200"/>
              <a:t>Ping is perhaps the most widely used internet diagnostic tool, for both IPv4 &amp; v6 </a:t>
            </a:r>
            <a:br>
              <a:rPr lang="en" sz="1200"/>
            </a:br>
            <a:br>
              <a:rPr lang="en" sz="1200"/>
            </a:br>
            <a:r>
              <a:rPr lang="en" sz="1200"/>
              <a:t>Ping sends an ICMP Echo Request message to a remote computer. </a:t>
            </a:r>
            <a:br>
              <a:rPr lang="en" sz="1200"/>
            </a:br>
            <a:r>
              <a:rPr lang="en" sz="1200"/>
              <a:t>The computer receiving an </a:t>
            </a:r>
            <a:r>
              <a:rPr b="1" lang="en" sz="1200">
                <a:highlight>
                  <a:srgbClr val="FFFF00"/>
                </a:highlight>
              </a:rPr>
              <a:t>ICMP Echo Request</a:t>
            </a:r>
            <a:r>
              <a:rPr lang="en" sz="1200"/>
              <a:t> creates an </a:t>
            </a:r>
            <a:r>
              <a:rPr b="1" lang="en" sz="1200">
                <a:highlight>
                  <a:srgbClr val="FFFF00"/>
                </a:highlight>
              </a:rPr>
              <a:t>ICMP Echo Reply</a:t>
            </a:r>
            <a:r>
              <a:rPr lang="en" sz="1200"/>
              <a:t> that is sent to the original sender.</a:t>
            </a:r>
            <a:br>
              <a:rPr lang="en" sz="1200"/>
            </a:br>
            <a:br>
              <a:rPr lang="en" sz="1200"/>
            </a:br>
            <a:r>
              <a:rPr lang="en" sz="1200"/>
              <a:t>Most versions of ping also allow a user to specify the amount of data being sent in each request. Sending a large ping packet is useful for testing fragmentation and reassembly. </a:t>
            </a:r>
            <a:r>
              <a:rPr lang="en" sz="1200">
                <a:highlight>
                  <a:srgbClr val="FFFF00"/>
                </a:highlight>
              </a:rPr>
              <a:t>Large packets also force IPv6 to engage in path MTU discovery.</a:t>
            </a:r>
            <a:r>
              <a:rPr lang="en" sz="1200"/>
              <a:t> Thus, a  seemingly trivial application has several uses. </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