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570db1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570db1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570db16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570db16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570db16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570db16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70db16b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570db16b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570db16b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570db16b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570db16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570db16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570db16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570db16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570db16b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570db16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570db16b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570db16b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570db16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570db16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570db16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570db16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70db16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70db16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570db16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570db16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570db16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570db16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CSC I367 Computer Networking</a:t>
            </a:r>
            <a:br>
              <a:rPr lang="en" sz="2300"/>
            </a:br>
            <a:r>
              <a:rPr lang="en" sz="2300"/>
              <a:t> </a:t>
            </a:r>
            <a:br>
              <a:rPr lang="en" sz="2300"/>
            </a:br>
            <a:r>
              <a:rPr lang="en" sz="2300"/>
              <a:t>User Datagram Protocol (UDP)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Encapsulation and Protocol Layering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29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highlight>
                  <a:srgbClr val="FFFF00"/>
                </a:highlight>
              </a:rPr>
              <a:t>UDP is a </a:t>
            </a:r>
            <a:r>
              <a:rPr b="1" lang="en" sz="1100">
                <a:highlight>
                  <a:srgbClr val="FFFF00"/>
                </a:highlight>
              </a:rPr>
              <a:t>transport protocol.</a:t>
            </a:r>
            <a:r>
              <a:rPr lang="en" sz="1100">
                <a:highlight>
                  <a:srgbClr val="FFFF00"/>
                </a:highlight>
              </a:rPr>
              <a:t> </a:t>
            </a:r>
            <a:br>
              <a:rPr lang="en" sz="1100">
                <a:highlight>
                  <a:srgbClr val="FFFF00"/>
                </a:highlight>
              </a:rPr>
            </a:br>
            <a:r>
              <a:rPr lang="en" sz="900"/>
              <a:t>But the use of IP addresses in the UDP header requires close </a:t>
            </a:r>
            <a:br>
              <a:rPr lang="en" sz="900"/>
            </a:br>
            <a:r>
              <a:rPr lang="en" sz="900"/>
              <a:t>interactions that challenge the clear boundaries of layered functionality.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/>
              <a:t>UPD messages are </a:t>
            </a:r>
            <a:r>
              <a:rPr b="1" lang="en" sz="1100"/>
              <a:t>encapsulated</a:t>
            </a:r>
            <a:r>
              <a:rPr lang="en" sz="1100"/>
              <a:t> in an IP datagram </a:t>
            </a:r>
            <a:br>
              <a:rPr lang="en" sz="1100"/>
            </a:br>
            <a:r>
              <a:rPr lang="en" sz="1100"/>
              <a:t>and IP datagrams are then encapsulated into network frames.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 u="sng"/>
              <a:t>Applications use UDP, and UDP uses IP </a:t>
            </a:r>
            <a:br>
              <a:rPr lang="en" sz="1100"/>
            </a:br>
            <a:r>
              <a:rPr lang="en" sz="1100"/>
              <a:t>- IP is responsible for transferring data between hosts </a:t>
            </a:r>
            <a:br>
              <a:rPr lang="en" sz="1100"/>
            </a:br>
            <a:r>
              <a:rPr lang="en" sz="1100"/>
              <a:t>- UDP differentiates multiple sources &amp; destinations on one host. </a:t>
            </a:r>
            <a:br>
              <a:rPr lang="en" sz="1100"/>
            </a:br>
            <a:r>
              <a:rPr lang="en" sz="1100"/>
              <a:t>   </a:t>
            </a:r>
            <a:r>
              <a:rPr lang="en" sz="900"/>
              <a:t>(multiplexing and demultiplexing when sending &amp; receiving UDP messages)</a:t>
            </a:r>
            <a:r>
              <a:rPr lang="en" sz="1100"/>
              <a:t> </a:t>
            </a:r>
            <a:endParaRPr sz="16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502" y="1185403"/>
            <a:ext cx="2528774" cy="26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Encapsulation and Protocol Layering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429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UDP is a </a:t>
            </a:r>
            <a:r>
              <a:rPr b="1" lang="en" sz="1100"/>
              <a:t>transport protocol.</a:t>
            </a:r>
            <a:r>
              <a:rPr lang="en" sz="1100"/>
              <a:t> </a:t>
            </a:r>
            <a:br>
              <a:rPr lang="en" sz="1100">
                <a:highlight>
                  <a:srgbClr val="FFFF00"/>
                </a:highlight>
              </a:rPr>
            </a:br>
            <a:r>
              <a:rPr lang="en" sz="900"/>
              <a:t>But the use of IP addresses in the UDP header requires close </a:t>
            </a:r>
            <a:br>
              <a:rPr lang="en" sz="900"/>
            </a:br>
            <a:r>
              <a:rPr lang="en" sz="900"/>
              <a:t>interactions that challenge the clear boundaries of layered functionality.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>
                <a:highlight>
                  <a:srgbClr val="FFFF00"/>
                </a:highlight>
              </a:rPr>
              <a:t>UPD messages are </a:t>
            </a:r>
            <a:r>
              <a:rPr b="1" lang="en" sz="1100">
                <a:highlight>
                  <a:srgbClr val="FFFF00"/>
                </a:highlight>
              </a:rPr>
              <a:t>encapsulated</a:t>
            </a:r>
            <a:r>
              <a:rPr lang="en" sz="1100">
                <a:highlight>
                  <a:srgbClr val="FFFF00"/>
                </a:highlight>
              </a:rPr>
              <a:t> in an IP datagram </a:t>
            </a:r>
            <a:br>
              <a:rPr lang="en" sz="1100">
                <a:highlight>
                  <a:srgbClr val="FFFF00"/>
                </a:highlight>
              </a:rPr>
            </a:br>
            <a:r>
              <a:rPr lang="en" sz="1100">
                <a:highlight>
                  <a:srgbClr val="FFFF00"/>
                </a:highlight>
              </a:rPr>
              <a:t>and IP datagrams are then encapsulated into network frames.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 u="sng"/>
              <a:t>Applications use UDP, and UDP uses IP </a:t>
            </a:r>
            <a:br>
              <a:rPr lang="en" sz="1100"/>
            </a:br>
            <a:r>
              <a:rPr lang="en" sz="1100"/>
              <a:t>- IP is responsible for transferring data between hosts </a:t>
            </a:r>
            <a:br>
              <a:rPr lang="en" sz="1100"/>
            </a:br>
            <a:r>
              <a:rPr lang="en" sz="1100"/>
              <a:t>- UDP differentiates multiple sources &amp; destinations on one host</a:t>
            </a:r>
            <a:br>
              <a:rPr lang="en" sz="1100"/>
            </a:br>
            <a:r>
              <a:rPr lang="en" sz="1100"/>
              <a:t>   </a:t>
            </a:r>
            <a:r>
              <a:rPr lang="en" sz="900"/>
              <a:t>(multiplexing and demultiplexing when sending &amp; receiving UDP messages)</a:t>
            </a:r>
            <a:r>
              <a:rPr lang="en" sz="1100"/>
              <a:t> 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475" y="1258300"/>
            <a:ext cx="4070201" cy="222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and Available UDP Port Numbers 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FFFF00"/>
                </a:highlight>
              </a:rPr>
              <a:t>Two fundamental approaches to port assignment.</a:t>
            </a:r>
            <a:r>
              <a:rPr lang="en" sz="1100"/>
              <a:t> </a:t>
            </a:r>
            <a:br>
              <a:rPr lang="en" sz="1100"/>
            </a:br>
            <a:br>
              <a:rPr lang="en" sz="1100"/>
            </a:br>
            <a:r>
              <a:rPr b="1" lang="en" sz="1100"/>
              <a:t>1)</a:t>
            </a:r>
            <a:r>
              <a:rPr lang="en" sz="1100"/>
              <a:t> </a:t>
            </a:r>
            <a:r>
              <a:rPr b="1" lang="en" sz="1100"/>
              <a:t>Universal Assignment</a:t>
            </a:r>
            <a:r>
              <a:rPr lang="en" sz="1100"/>
              <a:t> - involves a central authority that assigns port numbers as needed and to publish &amp; list of all assignments.  </a:t>
            </a:r>
            <a:br>
              <a:rPr lang="en" sz="1100"/>
            </a:br>
            <a:br>
              <a:rPr lang="en" sz="1100"/>
            </a:br>
            <a:r>
              <a:rPr b="1" lang="en" sz="1100"/>
              <a:t>2) Dynamic Binding </a:t>
            </a:r>
            <a:r>
              <a:rPr lang="en" sz="1100"/>
              <a:t>- Ports are not globally known. whenever an application program needs a protocol port number, protocol software in the operating system chooses an unused number and assigns it to the application. 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950" y="1152475"/>
            <a:ext cx="331717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and Available UDP Port Numbers 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00"/>
                </a:highlight>
              </a:rPr>
              <a:t>TCP/IP involves a hybrid scheme</a:t>
            </a:r>
            <a:r>
              <a:rPr lang="en" sz="1100">
                <a:highlight>
                  <a:srgbClr val="FFFF00"/>
                </a:highlight>
              </a:rPr>
              <a:t> </a:t>
            </a:r>
            <a:br>
              <a:rPr lang="en" sz="1100">
                <a:highlight>
                  <a:srgbClr val="FFFF00"/>
                </a:highlight>
              </a:rPr>
            </a:br>
            <a:br>
              <a:rPr lang="en" sz="1100"/>
            </a:br>
            <a:r>
              <a:rPr b="1" lang="en" sz="1100"/>
              <a:t>Assigned Port Numbers</a:t>
            </a:r>
            <a:br>
              <a:rPr lang="en" sz="1100"/>
            </a:br>
            <a:r>
              <a:rPr lang="en" sz="1100"/>
              <a:t>Well-known port numbers assigned by the central authority begin at low values and extend upward.  </a:t>
            </a:r>
            <a:br>
              <a:rPr lang="en" sz="1100"/>
            </a:br>
            <a:br>
              <a:rPr lang="en" sz="1100"/>
            </a:br>
            <a:r>
              <a:rPr b="1" lang="en" sz="1100"/>
              <a:t>Unassigned Port Numbers</a:t>
            </a:r>
            <a:br>
              <a:rPr lang="en" sz="1100"/>
            </a:br>
            <a:r>
              <a:rPr lang="en" sz="1100"/>
              <a:t>Larger integer values are left available for dynamic assignment.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950" y="1152475"/>
            <a:ext cx="331717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/ Key Concepts 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Protocol Ports</a:t>
            </a:r>
            <a:br>
              <a:rPr lang="en" sz="1600"/>
            </a:br>
            <a:r>
              <a:rPr lang="en" sz="1600"/>
              <a:t>User Datagram Protocol (UDP)</a:t>
            </a:r>
            <a:br>
              <a:rPr lang="en" sz="1600"/>
            </a:br>
            <a:r>
              <a:rPr lang="en" sz="1600"/>
              <a:t>Part of the transport layer  </a:t>
            </a:r>
            <a:br>
              <a:rPr lang="en" sz="1600"/>
            </a:br>
            <a:r>
              <a:rPr lang="en" sz="1600"/>
              <a:t>Message Format </a:t>
            </a:r>
            <a:br>
              <a:rPr lang="en" sz="1600"/>
            </a:br>
            <a:r>
              <a:rPr lang="en" sz="1600"/>
              <a:t>Checksum &amp; Pseudo-Header </a:t>
            </a:r>
            <a:br>
              <a:rPr lang="en" sz="1600"/>
            </a:br>
            <a:r>
              <a:rPr lang="en" sz="1600"/>
              <a:t>UDP Encapsulation and Protocol Layering </a:t>
            </a:r>
            <a:br>
              <a:rPr lang="en" sz="1600"/>
            </a:br>
            <a:r>
              <a:rPr lang="en" sz="1600"/>
              <a:t>Hybrid Scheme of Reserved and Available UDP Port Numbers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User Datagram Protocol (UDP)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Using a Protocol Port as an Ultimate Destination </a:t>
            </a:r>
            <a:br>
              <a:rPr lang="en" sz="1600"/>
            </a:br>
            <a:r>
              <a:rPr lang="en" sz="1600"/>
              <a:t>The User Datagram Protocol </a:t>
            </a:r>
            <a:br>
              <a:rPr lang="en" sz="1600"/>
            </a:br>
            <a:r>
              <a:rPr lang="en" sz="1600"/>
              <a:t>UDP Message Format </a:t>
            </a:r>
            <a:br>
              <a:rPr lang="en" sz="1600"/>
            </a:br>
            <a:r>
              <a:rPr lang="en" sz="1600"/>
              <a:t>UDP Checksum Computation and the Pseudo-Header </a:t>
            </a:r>
            <a:br>
              <a:rPr lang="en" sz="1600"/>
            </a:br>
            <a:r>
              <a:rPr lang="en" sz="1600"/>
              <a:t>IPv4 UDP Pseudo-Header Format </a:t>
            </a:r>
            <a:br>
              <a:rPr lang="en" sz="1600"/>
            </a:br>
            <a:r>
              <a:rPr lang="en" sz="1600"/>
              <a:t>IPv6 UDP Pseudo-Header Format </a:t>
            </a:r>
            <a:br>
              <a:rPr lang="en" sz="1600"/>
            </a:br>
            <a:r>
              <a:rPr lang="en" sz="1600"/>
              <a:t>UDP Encapsulation and Protocol Layering </a:t>
            </a:r>
            <a:br>
              <a:rPr lang="en" sz="1600"/>
            </a:br>
            <a:r>
              <a:rPr lang="en" sz="1600"/>
              <a:t>Layering and the UDP Checksum Computation </a:t>
            </a:r>
            <a:br>
              <a:rPr lang="en" sz="1600"/>
            </a:br>
            <a:r>
              <a:rPr lang="en" sz="1600"/>
              <a:t>UDP Multiplexing, Demultiplexing, and Protocol Ports </a:t>
            </a:r>
            <a:br>
              <a:rPr lang="en" sz="1600"/>
            </a:br>
            <a:r>
              <a:rPr lang="en" sz="1600"/>
              <a:t>Reserved and Available UDP Port Numbers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Protocol Port as an Ultimate Destination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 help manage the heterogeneous nature of different operating systems, </a:t>
            </a:r>
            <a:br>
              <a:rPr lang="en" sz="1300"/>
            </a:br>
            <a:r>
              <a:rPr lang="en" sz="1300">
                <a:highlight>
                  <a:srgbClr val="FFFF00"/>
                </a:highlight>
              </a:rPr>
              <a:t>each machine contains a set of abstract destination points called </a:t>
            </a:r>
            <a:r>
              <a:rPr b="1" lang="en" sz="1300">
                <a:highlight>
                  <a:srgbClr val="FFFF00"/>
                </a:highlight>
              </a:rPr>
              <a:t>protocol ports</a:t>
            </a:r>
            <a:r>
              <a:rPr lang="en" sz="1300"/>
              <a:t>. </a:t>
            </a:r>
            <a:br>
              <a:rPr lang="en" sz="1300"/>
            </a:br>
            <a:br>
              <a:rPr lang="en" sz="1300"/>
            </a:br>
            <a:br>
              <a:rPr lang="en" sz="1300"/>
            </a:br>
            <a:br>
              <a:rPr lang="en" sz="1300"/>
            </a:br>
            <a:r>
              <a:rPr lang="en" sz="1300">
                <a:highlight>
                  <a:srgbClr val="FFFF00"/>
                </a:highlight>
              </a:rPr>
              <a:t>If data arrives before an application is ready</a:t>
            </a:r>
            <a:r>
              <a:rPr lang="en" sz="1300"/>
              <a:t> to accept the data, the protocol software will hold the data </a:t>
            </a:r>
            <a:br>
              <a:rPr lang="en" sz="1300"/>
            </a:br>
            <a:r>
              <a:rPr lang="en" sz="1300">
                <a:highlight>
                  <a:srgbClr val="FFFF00"/>
                </a:highlight>
              </a:rPr>
              <a:t>the port acts as a queue, holding packets until the application extracts them. </a:t>
            </a:r>
            <a:br>
              <a:rPr lang="en" sz="1300"/>
            </a:br>
            <a:br>
              <a:rPr lang="en" sz="1300">
                <a:highlight>
                  <a:srgbClr val="FFFF00"/>
                </a:highlight>
              </a:rPr>
            </a:br>
            <a:br>
              <a:rPr lang="en" sz="1300">
                <a:highlight>
                  <a:srgbClr val="FFFF00"/>
                </a:highlight>
              </a:rPr>
            </a:b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200"/>
            </a:br>
            <a:br>
              <a:rPr lang="en" sz="1200"/>
            </a:b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Datagram Protocol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FF00"/>
                </a:highlight>
              </a:rPr>
              <a:t>User Datagram Protocol (UDP) </a:t>
            </a:r>
            <a:r>
              <a:rPr lang="en" sz="1400"/>
              <a:t>uses IP to carry messages, but adds the  ability to distinguish among multiple destinations within a given host computer. </a:t>
            </a:r>
            <a:br>
              <a:rPr lang="en" sz="1400"/>
            </a:br>
            <a:br>
              <a:rPr lang="en" sz="1400"/>
            </a:br>
            <a:r>
              <a:rPr lang="en" sz="1300"/>
              <a:t>- part of the transport layer</a:t>
            </a:r>
            <a:br>
              <a:rPr lang="en" sz="1300"/>
            </a:br>
            <a:br>
              <a:rPr lang="en" sz="1300"/>
            </a:br>
            <a:r>
              <a:rPr lang="en" sz="1300"/>
              <a:t>- facilitates application specific communications </a:t>
            </a:r>
            <a:br>
              <a:rPr lang="en" sz="1300"/>
            </a:br>
            <a:br>
              <a:rPr lang="en" sz="1300"/>
            </a:br>
            <a:r>
              <a:rPr lang="en" sz="1300"/>
              <a:t>- distinguishes among multiple applications on the same computer  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endParaRPr sz="14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Datagram Protocol 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highlight>
                  <a:srgbClr val="FFFF00"/>
                </a:highlight>
              </a:rPr>
              <a:t>UDP comes with additional responsibilities for application designers</a:t>
            </a:r>
            <a:br>
              <a:rPr lang="en" sz="1400"/>
            </a:br>
            <a:r>
              <a:rPr lang="en" sz="1400"/>
              <a:t>   message loss </a:t>
            </a:r>
            <a:br>
              <a:rPr lang="en" sz="1400"/>
            </a:br>
            <a:r>
              <a:rPr lang="en" sz="1400"/>
              <a:t>   duplication</a:t>
            </a:r>
            <a:br>
              <a:rPr lang="en" sz="1400"/>
            </a:br>
            <a:r>
              <a:rPr lang="en" sz="1400"/>
              <a:t>   delay</a:t>
            </a:r>
            <a:br>
              <a:rPr lang="en" sz="1400"/>
            </a:br>
            <a:r>
              <a:rPr lang="en" sz="1400"/>
              <a:t>   out-of-order delivery </a:t>
            </a:r>
            <a:br>
              <a:rPr lang="en" sz="1400"/>
            </a:br>
            <a:r>
              <a:rPr lang="en" sz="1400"/>
              <a:t>   Loss of connectivity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>
                <a:highlight>
                  <a:srgbClr val="FFD966"/>
                </a:highlight>
              </a:rPr>
              <a:t>Testing across local area networks can conceal potential failures.</a:t>
            </a:r>
            <a:r>
              <a:rPr lang="en" sz="1400"/>
              <a:t>  </a:t>
            </a:r>
            <a:br>
              <a:rPr lang="en" sz="1400"/>
            </a:br>
            <a:br>
              <a:rPr lang="en" sz="1400"/>
            </a:b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Message Format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user datagram consists of two parts: </a:t>
            </a:r>
            <a:br>
              <a:rPr lang="en" sz="1300"/>
            </a:br>
            <a:br>
              <a:rPr lang="en" sz="1300"/>
            </a:br>
            <a:r>
              <a:rPr b="1" lang="en" sz="1300"/>
              <a:t>header</a:t>
            </a:r>
            <a:r>
              <a:rPr lang="en" sz="1300"/>
              <a:t> </a:t>
            </a:r>
            <a:br>
              <a:rPr lang="en" sz="1300"/>
            </a:br>
            <a:r>
              <a:rPr lang="en" sz="1300"/>
              <a:t>- </a:t>
            </a:r>
            <a:r>
              <a:rPr lang="en" sz="1300">
                <a:highlight>
                  <a:srgbClr val="FFFF00"/>
                </a:highlight>
              </a:rPr>
              <a:t>source protocol port number </a:t>
            </a:r>
            <a:br>
              <a:rPr lang="en" sz="1300"/>
            </a:br>
            <a:r>
              <a:rPr lang="en" sz="1000"/>
              <a:t>  </a:t>
            </a:r>
            <a:r>
              <a:rPr i="1" lang="en" sz="1000"/>
              <a:t> (optional for one-way communication)</a:t>
            </a:r>
            <a:br>
              <a:rPr lang="en" sz="1300"/>
            </a:br>
            <a:r>
              <a:rPr lang="en" sz="1300"/>
              <a:t>- </a:t>
            </a:r>
            <a:r>
              <a:rPr lang="en" sz="1300">
                <a:highlight>
                  <a:srgbClr val="FFFF00"/>
                </a:highlight>
              </a:rPr>
              <a:t>destination protocol port number</a:t>
            </a:r>
            <a:br>
              <a:rPr lang="en" sz="1300"/>
            </a:br>
            <a:r>
              <a:rPr lang="en" sz="1300"/>
              <a:t>- </a:t>
            </a:r>
            <a:r>
              <a:rPr lang="en" sz="1300">
                <a:highlight>
                  <a:srgbClr val="FFFF00"/>
                </a:highlight>
              </a:rPr>
              <a:t>message length</a:t>
            </a:r>
            <a:r>
              <a:rPr lang="en" sz="1300">
                <a:highlight>
                  <a:srgbClr val="FFE599"/>
                </a:highlight>
              </a:rPr>
              <a:t> </a:t>
            </a:r>
            <a:br>
              <a:rPr lang="en" sz="1300"/>
            </a:br>
            <a:r>
              <a:rPr lang="en" sz="1300"/>
              <a:t>- </a:t>
            </a:r>
            <a:r>
              <a:rPr lang="en" sz="1300">
                <a:highlight>
                  <a:srgbClr val="FFFF00"/>
                </a:highlight>
              </a:rPr>
              <a:t>checksum</a:t>
            </a:r>
            <a:br>
              <a:rPr lang="en" sz="1300"/>
            </a:br>
            <a:r>
              <a:rPr lang="en" sz="1300"/>
              <a:t>  (</a:t>
            </a:r>
            <a:r>
              <a:rPr i="1" lang="en" sz="1000"/>
              <a:t>involves info from datagram header, creating a pseudo-header) </a:t>
            </a:r>
            <a:r>
              <a:rPr lang="en" sz="1300"/>
              <a:t>   </a:t>
            </a:r>
            <a:br>
              <a:rPr lang="en" sz="1300"/>
            </a:br>
            <a:br>
              <a:rPr lang="en" sz="1300"/>
            </a:br>
            <a:r>
              <a:rPr i="1" lang="en" sz="1000"/>
              <a:t>Each field is 16-bits long, which means the entire header occupies a total of only eight octets.</a:t>
            </a:r>
            <a:br>
              <a:rPr i="1" lang="en" sz="1300"/>
            </a:br>
            <a:br>
              <a:rPr lang="en" sz="1300"/>
            </a:br>
            <a:r>
              <a:rPr b="1" lang="en" sz="1300"/>
              <a:t>payload</a:t>
            </a:r>
            <a:r>
              <a:rPr lang="en" sz="1300"/>
              <a:t> </a:t>
            </a:r>
            <a:br>
              <a:rPr lang="en" sz="1300"/>
            </a:br>
            <a:r>
              <a:rPr lang="en" sz="1300"/>
              <a:t>- contains the data being sent.</a:t>
            </a:r>
            <a:br>
              <a:rPr lang="en" sz="1300"/>
            </a:br>
            <a:br>
              <a:rPr lang="en" sz="1300"/>
            </a:b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400" y="1152475"/>
            <a:ext cx="4067999" cy="12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Checksum Computation &amp; the Pseudo-Header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UDP checksum involves</a:t>
            </a:r>
            <a:br>
              <a:rPr lang="en" sz="1100"/>
            </a:br>
            <a:r>
              <a:rPr lang="en" sz="1100"/>
              <a:t>- information is extracted from the IP header </a:t>
            </a:r>
            <a:br>
              <a:rPr lang="en" sz="1100"/>
            </a:br>
            <a:r>
              <a:rPr lang="en" sz="1100"/>
              <a:t>- UDP header</a:t>
            </a:r>
            <a:br>
              <a:rPr lang="en" sz="1100"/>
            </a:br>
            <a:r>
              <a:rPr lang="en" sz="1100"/>
              <a:t>- UDP payload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>
                <a:highlight>
                  <a:srgbClr val="FFFF00"/>
                </a:highlight>
              </a:rPr>
              <a:t>Use the term </a:t>
            </a:r>
            <a:r>
              <a:rPr b="1" lang="en" sz="1100">
                <a:highlight>
                  <a:srgbClr val="FFFF00"/>
                </a:highlight>
              </a:rPr>
              <a:t>pseudo-header</a:t>
            </a:r>
            <a:r>
              <a:rPr lang="en" sz="1100">
                <a:highlight>
                  <a:srgbClr val="FFFF00"/>
                </a:highlight>
              </a:rPr>
              <a:t> to refer to the extra information. </a:t>
            </a:r>
            <a:endParaRPr sz="11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100"/>
            </a:b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550" y="1076275"/>
            <a:ext cx="3929026" cy="124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524" y="2429096"/>
            <a:ext cx="3929034" cy="2536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Checksum Computation &amp; the Pseudo-Header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/>
              <a:t>IPv4</a:t>
            </a:r>
            <a:br>
              <a:rPr b="1" lang="en" sz="1100"/>
            </a:br>
            <a:br>
              <a:rPr b="1" lang="en" sz="1100"/>
            </a:br>
            <a:r>
              <a:rPr b="1" lang="en" sz="1100"/>
              <a:t>SOURCE IP ADDRESS &amp; DESTINATION IP ADDRESS </a:t>
            </a:r>
            <a:br>
              <a:rPr lang="en" sz="1100"/>
            </a:br>
            <a:br>
              <a:rPr lang="en" sz="1100"/>
            </a:br>
            <a:r>
              <a:rPr b="1" lang="en" sz="1100"/>
              <a:t>PROTO</a:t>
            </a:r>
            <a:r>
              <a:rPr lang="en" sz="1100"/>
              <a:t> contains the IPv4 protocol type code (17 for UDP),</a:t>
            </a:r>
            <a:br>
              <a:rPr lang="en" sz="1100"/>
            </a:br>
            <a:br>
              <a:rPr lang="en" sz="1100"/>
            </a:br>
            <a:r>
              <a:rPr b="1" lang="en" sz="1100"/>
              <a:t>UDP LENGTH</a:t>
            </a:r>
            <a:r>
              <a:rPr lang="en" sz="1100"/>
              <a:t> contains the length of the UDP datagram (not including the pseudo-header). </a:t>
            </a:r>
            <a:br>
              <a:rPr lang="en" sz="1100"/>
            </a:br>
            <a:br>
              <a:rPr lang="en" sz="1100"/>
            </a:br>
            <a:r>
              <a:rPr lang="en" sz="1100"/>
              <a:t>To verify the  checksum, the receiver must extract these fields from the IPv4 header, assemble them into the pseudo-header format, and compute the checksum. 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550" y="1076275"/>
            <a:ext cx="3929026" cy="124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524" y="2429096"/>
            <a:ext cx="3929034" cy="253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/>
          <p:nvPr/>
        </p:nvSpPr>
        <p:spPr>
          <a:xfrm rot="1590">
            <a:off x="4381777" y="1330250"/>
            <a:ext cx="648600" cy="153300"/>
          </a:xfrm>
          <a:prstGeom prst="rightArrow">
            <a:avLst>
              <a:gd fmla="val 48234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Checksum Computation &amp; the Pseudo-Header 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/>
              <a:t>IPv6</a:t>
            </a:r>
            <a:br>
              <a:rPr b="1" lang="en" sz="1100"/>
            </a:br>
            <a:br>
              <a:rPr b="1" lang="en" sz="1100"/>
            </a:br>
            <a:r>
              <a:rPr b="1" lang="en" sz="1100"/>
              <a:t>SOURCE IP ADDRESS &amp; DESTINATION IP ADDRESS</a:t>
            </a:r>
            <a:br>
              <a:rPr lang="en" sz="1100"/>
            </a:br>
            <a:br>
              <a:rPr lang="en" sz="1100"/>
            </a:br>
            <a:r>
              <a:rPr b="1" lang="en" sz="1100"/>
              <a:t>UDP LENGTH</a:t>
            </a:r>
            <a:r>
              <a:rPr lang="en" sz="1100"/>
              <a:t> contains the length of the UDP datagram 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b="1" lang="en" sz="1100"/>
              <a:t>NEXT HEADER</a:t>
            </a:r>
            <a:r>
              <a:rPr lang="en" sz="1100"/>
              <a:t> field replaces </a:t>
            </a:r>
            <a:r>
              <a:rPr b="1" lang="en" sz="1100"/>
              <a:t>PROTO</a:t>
            </a:r>
            <a:r>
              <a:rPr lang="en" sz="1100"/>
              <a:t> field and the order of fields has changed.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550" y="1076275"/>
            <a:ext cx="3929026" cy="1242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524" y="2429096"/>
            <a:ext cx="3929034" cy="2536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 rot="297645">
            <a:off x="3884477" y="3181786"/>
            <a:ext cx="1158740" cy="153269"/>
          </a:xfrm>
          <a:prstGeom prst="rightArrow">
            <a:avLst>
              <a:gd fmla="val 26819" name="adj1"/>
              <a:gd fmla="val 50000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