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9032c790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9032c790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b66535ec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b66535ec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b66535ec8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66535ec8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b66535ec8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b66535ec8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b66535ec8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b66535ec8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b66535ec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66535ec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b66535ec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66535ec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66535ec8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66535ec8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b66535ec8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66535ec8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bbb7020f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bbb7020f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b66535ec8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b66535ec8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b66535ec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b66535ec8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bbb7020f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bbb7020f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9032c790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9032c790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9032c791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032c791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bbb7020f9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bbb7020f9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bbb7020f9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bbb7020f9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9032c791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9032c791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b66535ec8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b66535ec8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bbb7020f9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bbb7020f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bbb7020f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bbb7020f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bbb7020f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bbb7020f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b66535ec8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b66535ec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b66535ec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b66535ec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b66535ec8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b66535ec8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b66535ec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66535ec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b66535ec8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b66535ec8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b66535ec8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b66535ec8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b66535ec8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b66535ec8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b66535ec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b66535ec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b66535ec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b66535ec8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b66535ec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b66535ec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9032c791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9032c791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9032c79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9032c79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b66535ec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b66535ec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b66535ec8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b66535ec8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b66535ec8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b66535ec8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b66535ec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b66535ec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b66535ec8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66535ec8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Reliable Stream Transport Service (TCP) - part 1</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Transmission Control Protocol </a:t>
            </a:r>
            <a:endParaRPr/>
          </a:p>
        </p:txBody>
      </p:sp>
      <p:sp>
        <p:nvSpPr>
          <p:cNvPr id="110" name="Google Shape;110;p22"/>
          <p:cNvSpPr txBox="1"/>
          <p:nvPr>
            <p:ph idx="1" type="body"/>
          </p:nvPr>
        </p:nvSpPr>
        <p:spPr>
          <a:xfrm>
            <a:off x="311700" y="1152475"/>
            <a:ext cx="476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u="sng"/>
              <a:t>TCP </a:t>
            </a:r>
            <a:r>
              <a:rPr b="1" lang="en" sz="900" u="sng"/>
              <a:t>specifies:  </a:t>
            </a:r>
            <a:br>
              <a:rPr lang="en" sz="900"/>
            </a:br>
            <a:r>
              <a:rPr lang="en" sz="900"/>
              <a:t>- format of the data</a:t>
            </a:r>
            <a:br>
              <a:rPr lang="en" sz="900"/>
            </a:br>
            <a:r>
              <a:rPr lang="en" sz="900"/>
              <a:t>- acknowledgements that two computers exchange to achieve a reliable transfer </a:t>
            </a:r>
            <a:br>
              <a:rPr lang="en" sz="900"/>
            </a:br>
            <a:r>
              <a:rPr lang="en" sz="900"/>
              <a:t>- the procedures the computers use to ensure that the data arrives correctly </a:t>
            </a:r>
            <a:br>
              <a:rPr lang="en" sz="900"/>
            </a:br>
            <a:br>
              <a:rPr lang="en" sz="900"/>
            </a:br>
            <a:r>
              <a:rPr b="1" lang="en" sz="900" u="sng"/>
              <a:t>Including:</a:t>
            </a:r>
            <a:r>
              <a:rPr lang="en" sz="900"/>
              <a:t>  </a:t>
            </a:r>
            <a:br>
              <a:rPr lang="en" sz="900"/>
            </a:br>
            <a:r>
              <a:rPr lang="en" sz="900"/>
              <a:t>- how TCP </a:t>
            </a:r>
            <a:r>
              <a:rPr lang="en" sz="900"/>
              <a:t>software </a:t>
            </a:r>
            <a:r>
              <a:rPr lang="en" sz="900"/>
              <a:t>distinguishes among multiple destinations on a given machine </a:t>
            </a:r>
            <a:br>
              <a:rPr lang="en" sz="900"/>
            </a:br>
            <a:r>
              <a:rPr lang="en" sz="900"/>
              <a:t>- how communicating machines recover from errors like lost or duplicated packets. </a:t>
            </a:r>
            <a:br>
              <a:rPr lang="en" sz="900"/>
            </a:br>
            <a:r>
              <a:rPr lang="en" sz="900"/>
              <a:t>- how two computers initiate a TCP connection </a:t>
            </a:r>
            <a:br>
              <a:rPr lang="en" sz="900"/>
            </a:br>
            <a:r>
              <a:rPr lang="en" sz="900"/>
              <a:t>- how they agree when it is complete</a:t>
            </a:r>
            <a:endParaRPr sz="900"/>
          </a:p>
          <a:p>
            <a:pPr indent="0" lvl="0" marL="0" rtl="0" algn="l">
              <a:spcBef>
                <a:spcPts val="1600"/>
              </a:spcBef>
              <a:spcAft>
                <a:spcPts val="0"/>
              </a:spcAft>
              <a:buNone/>
            </a:pPr>
            <a:r>
              <a:rPr b="1" lang="en" sz="900" u="sng"/>
              <a:t>Does not include: </a:t>
            </a:r>
            <a:br>
              <a:rPr lang="en" sz="900"/>
            </a:br>
            <a:r>
              <a:rPr lang="en" sz="900"/>
              <a:t>it does not dictate the details of the interface between an application program and TCP</a:t>
            </a:r>
            <a:br>
              <a:rPr lang="en" sz="900"/>
            </a:br>
            <a:r>
              <a:rPr lang="en" sz="900"/>
              <a:t>it does not specify the exact procedures that applications invoke to access the operations </a:t>
            </a:r>
            <a:br>
              <a:rPr lang="en" sz="900"/>
            </a:br>
            <a:r>
              <a:rPr lang="en" sz="900"/>
              <a:t>This </a:t>
            </a:r>
            <a:r>
              <a:rPr lang="en" sz="900"/>
              <a:t>provides flexibility for TCP implementations across different operating systems. </a:t>
            </a: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rPr lang="en" sz="900"/>
              <a:t> </a:t>
            </a:r>
            <a:br>
              <a:rPr lang="en" sz="900"/>
            </a:br>
            <a:endParaRPr sz="900"/>
          </a:p>
          <a:p>
            <a:pPr indent="0" lvl="0" marL="0" rtl="0" algn="l">
              <a:spcBef>
                <a:spcPts val="1600"/>
              </a:spcBef>
              <a:spcAft>
                <a:spcPts val="0"/>
              </a:spcAft>
              <a:buNone/>
            </a:pPr>
            <a:r>
              <a:t/>
            </a:r>
            <a:endParaRPr sz="9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sz="900"/>
          </a:p>
        </p:txBody>
      </p:sp>
      <p:pic>
        <p:nvPicPr>
          <p:cNvPr id="111" name="Google Shape;111;p22"/>
          <p:cNvPicPr preferRelativeResize="0"/>
          <p:nvPr/>
        </p:nvPicPr>
        <p:blipFill>
          <a:blip r:embed="rId3">
            <a:alphaModFix/>
          </a:blip>
          <a:stretch>
            <a:fillRect/>
          </a:stretch>
        </p:blipFill>
        <p:spPr>
          <a:xfrm>
            <a:off x="5336175" y="1170125"/>
            <a:ext cx="3655424" cy="2869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a:t>
            </a:r>
            <a:r>
              <a:rPr lang="en"/>
              <a:t>Connections </a:t>
            </a:r>
            <a:endParaRPr/>
          </a:p>
        </p:txBody>
      </p:sp>
      <p:sp>
        <p:nvSpPr>
          <p:cNvPr id="117" name="Google Shape;117;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Similar to User Datagram Protocol (UDP), TCP uses protocol port numbers to identify application programs. TCP ports are conceptually independent of UDP ports.  </a:t>
            </a:r>
            <a:br>
              <a:rPr lang="en" sz="1000"/>
            </a:br>
            <a:br>
              <a:rPr lang="en" sz="1000"/>
            </a:br>
            <a:r>
              <a:rPr lang="en" sz="1100">
                <a:highlight>
                  <a:srgbClr val="FFFF00"/>
                </a:highlight>
              </a:rPr>
              <a:t>TCP uses the</a:t>
            </a:r>
            <a:r>
              <a:rPr b="1" lang="en" sz="1100">
                <a:highlight>
                  <a:srgbClr val="FFFF00"/>
                </a:highlight>
              </a:rPr>
              <a:t> connection</a:t>
            </a:r>
            <a:r>
              <a:rPr lang="en" sz="1100">
                <a:highlight>
                  <a:srgbClr val="FFFF00"/>
                </a:highlight>
              </a:rPr>
              <a:t>,</a:t>
            </a:r>
            <a:r>
              <a:rPr b="1" lang="en" sz="1100">
                <a:highlight>
                  <a:srgbClr val="FFFF00"/>
                </a:highlight>
              </a:rPr>
              <a:t> </a:t>
            </a:r>
            <a:r>
              <a:rPr lang="en" sz="1100">
                <a:highlight>
                  <a:srgbClr val="FFFF00"/>
                </a:highlight>
              </a:rPr>
              <a:t>not the protocol port, as its fundamental  abstraction; connections are identified by a pair of endpoints. </a:t>
            </a:r>
            <a:r>
              <a:rPr b="1" lang="en" sz="1100">
                <a:highlight>
                  <a:srgbClr val="FFFF00"/>
                </a:highlight>
              </a:rPr>
              <a:t> </a:t>
            </a:r>
            <a:br>
              <a:rPr b="1" lang="en" sz="1100"/>
            </a:br>
            <a:endParaRPr sz="1100"/>
          </a:p>
          <a:p>
            <a:pPr indent="-298450" lvl="0" marL="457200" rtl="0" algn="l">
              <a:spcBef>
                <a:spcPts val="1600"/>
              </a:spcBef>
              <a:spcAft>
                <a:spcPts val="0"/>
              </a:spcAft>
              <a:buSzPts val="1100"/>
              <a:buChar char="-"/>
            </a:pPr>
            <a:r>
              <a:rPr b="1" lang="en" sz="1100">
                <a:highlight>
                  <a:srgbClr val="FFFF00"/>
                </a:highlight>
              </a:rPr>
              <a:t>TCP</a:t>
            </a:r>
            <a:r>
              <a:rPr lang="en" sz="1100">
                <a:highlight>
                  <a:srgbClr val="FFFF00"/>
                </a:highlight>
              </a:rPr>
              <a:t> </a:t>
            </a:r>
            <a:r>
              <a:rPr b="1" lang="en" sz="1100">
                <a:highlight>
                  <a:srgbClr val="FFFF00"/>
                </a:highlight>
              </a:rPr>
              <a:t>connections</a:t>
            </a:r>
            <a:r>
              <a:rPr lang="en" sz="1100"/>
              <a:t> are specified by a pair of endpoints </a:t>
            </a:r>
            <a:br>
              <a:rPr lang="en" sz="1100"/>
            </a:br>
            <a:r>
              <a:rPr lang="en" sz="1100"/>
              <a:t>that correspond with a pair of communicating applications. </a:t>
            </a:r>
            <a:br>
              <a:rPr lang="en" sz="1100"/>
            </a:br>
            <a:br>
              <a:rPr lang="en" sz="1100"/>
            </a:br>
            <a:r>
              <a:rPr lang="en" sz="1100"/>
              <a:t>(18.26.0.36, 1069) and (128.10.2.3, 25)</a:t>
            </a:r>
            <a:br>
              <a:rPr lang="en" sz="1100"/>
            </a:br>
            <a:endParaRPr sz="1100"/>
          </a:p>
          <a:p>
            <a:pPr indent="-298450" lvl="0" marL="457200" rtl="0" algn="l">
              <a:spcBef>
                <a:spcPts val="0"/>
              </a:spcBef>
              <a:spcAft>
                <a:spcPts val="0"/>
              </a:spcAft>
              <a:buSzPts val="1100"/>
              <a:buChar char="-"/>
            </a:pPr>
            <a:r>
              <a:rPr lang="en" sz="1100"/>
              <a:t>Because TCP identifies a connection by a pair of endpoints, a given TCP port number can be shared by multiple connections on the same machine. </a:t>
            </a:r>
            <a:endParaRPr sz="11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1600"/>
              </a:spcAft>
              <a:buNone/>
            </a:pPr>
            <a:r>
              <a:t/>
            </a:r>
            <a:endParaRPr sz="1000"/>
          </a:p>
        </p:txBody>
      </p:sp>
      <p:pic>
        <p:nvPicPr>
          <p:cNvPr id="118" name="Google Shape;118;p23"/>
          <p:cNvPicPr preferRelativeResize="0"/>
          <p:nvPr/>
        </p:nvPicPr>
        <p:blipFill>
          <a:blip r:embed="rId3">
            <a:alphaModFix/>
          </a:blip>
          <a:stretch>
            <a:fillRect/>
          </a:stretch>
        </p:blipFill>
        <p:spPr>
          <a:xfrm>
            <a:off x="5336175" y="1170125"/>
            <a:ext cx="3655424" cy="2869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Passive and Active Opens</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 TCP connection requires </a:t>
            </a:r>
            <a:r>
              <a:rPr lang="en" sz="1100">
                <a:highlight>
                  <a:srgbClr val="FFFF00"/>
                </a:highlight>
              </a:rPr>
              <a:t> both endpoints to agree to participate. </a:t>
            </a:r>
            <a:r>
              <a:rPr lang="en" sz="1000"/>
              <a:t> </a:t>
            </a:r>
            <a:r>
              <a:rPr lang="en" sz="1000"/>
              <a:t>  </a:t>
            </a:r>
            <a:br>
              <a:rPr lang="en" sz="1000"/>
            </a:br>
            <a:br>
              <a:rPr lang="en" sz="1000"/>
            </a:br>
            <a:br>
              <a:rPr b="1" lang="en" sz="1000"/>
            </a:br>
            <a:r>
              <a:rPr b="1" lang="en" sz="1100" u="sng"/>
              <a:t>To do so:</a:t>
            </a:r>
            <a:br>
              <a:rPr lang="en" sz="1100"/>
            </a:br>
            <a:r>
              <a:rPr lang="en" sz="1100"/>
              <a:t>The application program on one end performs a </a:t>
            </a:r>
            <a:r>
              <a:rPr b="1" lang="en" sz="1100">
                <a:highlight>
                  <a:srgbClr val="FFFF00"/>
                </a:highlight>
              </a:rPr>
              <a:t>passive open</a:t>
            </a:r>
            <a:r>
              <a:rPr lang="en" sz="1100"/>
              <a:t> by contacting the local operating system and indicating that it will accept an incoming connection for a specific port number. </a:t>
            </a:r>
            <a:br>
              <a:rPr lang="en" sz="1100"/>
            </a:br>
            <a:br>
              <a:rPr lang="en" sz="1100"/>
            </a:br>
            <a:r>
              <a:rPr lang="en" sz="1100"/>
              <a:t>The application program on the other end can then perform an </a:t>
            </a:r>
            <a:r>
              <a:rPr b="1" lang="en" sz="1100">
                <a:highlight>
                  <a:srgbClr val="FFFF00"/>
                </a:highlight>
              </a:rPr>
              <a:t>active open</a:t>
            </a:r>
            <a:r>
              <a:rPr lang="en" sz="1100"/>
              <a:t> by requesting that a TCP connection be established. </a:t>
            </a:r>
            <a:br>
              <a:rPr lang="en" sz="1100"/>
            </a:br>
            <a:br>
              <a:rPr lang="en" sz="1100"/>
            </a:br>
            <a:br>
              <a:rPr lang="en" sz="1100"/>
            </a:br>
            <a:r>
              <a:rPr lang="en" sz="1100"/>
              <a:t>The two TCP software modules communicate to establish and verify a connection. Once a connection has been created, application programs can begin to pass data; the TCP software modules at each end exchange messages that guarantee reliable delivery. </a:t>
            </a:r>
            <a:endParaRPr sz="1100"/>
          </a:p>
          <a:p>
            <a:pPr indent="0" lvl="0" marL="0" rtl="0" algn="l">
              <a:spcBef>
                <a:spcPts val="1600"/>
              </a:spcBef>
              <a:spcAft>
                <a:spcPts val="0"/>
              </a:spcAft>
              <a:buNone/>
            </a:pPr>
            <a:r>
              <a:t/>
            </a:r>
            <a:endParaRPr b="1"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pic>
        <p:nvPicPr>
          <p:cNvPr id="125" name="Google Shape;125;p24"/>
          <p:cNvPicPr preferRelativeResize="0"/>
          <p:nvPr/>
        </p:nvPicPr>
        <p:blipFill>
          <a:blip r:embed="rId3">
            <a:alphaModFix/>
          </a:blip>
          <a:stretch>
            <a:fillRect/>
          </a:stretch>
        </p:blipFill>
        <p:spPr>
          <a:xfrm>
            <a:off x="5336175" y="1170125"/>
            <a:ext cx="3655424" cy="2869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Segments, Streams, and Sequence Numbers</a:t>
            </a:r>
            <a:endParaRPr/>
          </a:p>
        </p:txBody>
      </p:sp>
      <p:sp>
        <p:nvSpPr>
          <p:cNvPr id="131" name="Google Shape;131;p25"/>
          <p:cNvSpPr txBox="1"/>
          <p:nvPr>
            <p:ph idx="1" type="body"/>
          </p:nvPr>
        </p:nvSpPr>
        <p:spPr>
          <a:xfrm>
            <a:off x="311700" y="1152475"/>
            <a:ext cx="42603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TCP views the data stream as a sequence of octets that it divides into segments for transmission. </a:t>
            </a:r>
            <a:br>
              <a:rPr lang="en" sz="1100"/>
            </a:br>
            <a:br>
              <a:rPr lang="en" sz="1100"/>
            </a:br>
            <a:r>
              <a:rPr lang="en" sz="1100">
                <a:highlight>
                  <a:srgbClr val="FFFF00"/>
                </a:highlight>
              </a:rPr>
              <a:t>TCP uses a </a:t>
            </a:r>
            <a:r>
              <a:rPr b="1" lang="en" sz="1100">
                <a:highlight>
                  <a:srgbClr val="FFFF00"/>
                </a:highlight>
              </a:rPr>
              <a:t>sliding window</a:t>
            </a:r>
            <a:r>
              <a:rPr lang="en" sz="1100">
                <a:highlight>
                  <a:srgbClr val="FFFF00"/>
                </a:highlight>
              </a:rPr>
              <a:t> mechanism that makes it possible to send multiple segments before an acknowledgement arrives.  </a:t>
            </a:r>
            <a:br>
              <a:rPr lang="en" sz="1100">
                <a:highlight>
                  <a:srgbClr val="FFFF00"/>
                </a:highlight>
              </a:rPr>
            </a:br>
            <a:br>
              <a:rPr lang="en" sz="1100">
                <a:highlight>
                  <a:srgbClr val="FFFF00"/>
                </a:highlight>
              </a:rPr>
            </a:br>
            <a:br>
              <a:rPr lang="en" sz="1100">
                <a:highlight>
                  <a:srgbClr val="FFFF00"/>
                </a:highlight>
              </a:rPr>
            </a:br>
            <a:r>
              <a:rPr lang="en" sz="1100"/>
              <a:t>- Octets of the</a:t>
            </a:r>
            <a:r>
              <a:rPr lang="en" sz="1100"/>
              <a:t> </a:t>
            </a:r>
            <a:r>
              <a:rPr b="1" lang="en" sz="1100"/>
              <a:t>data stream are numbered sequentially </a:t>
            </a:r>
            <a:br>
              <a:rPr lang="en" sz="1100"/>
            </a:br>
            <a:br>
              <a:rPr lang="en" sz="1100"/>
            </a:br>
            <a:br>
              <a:rPr lang="en" sz="1100"/>
            </a:br>
            <a:r>
              <a:rPr lang="en" sz="1100"/>
              <a:t>- The </a:t>
            </a:r>
            <a:r>
              <a:rPr b="1" lang="en" sz="1100"/>
              <a:t>sliding window is defined by three pointers</a:t>
            </a:r>
            <a:br>
              <a:rPr lang="en" sz="1100"/>
            </a:br>
            <a:r>
              <a:rPr lang="en" sz="1100"/>
              <a:t>   	that </a:t>
            </a:r>
            <a:r>
              <a:rPr lang="en" sz="1100"/>
              <a:t>distinguish</a:t>
            </a:r>
            <a:r>
              <a:rPr lang="en" sz="1100"/>
              <a:t> between data segments that have been: </a:t>
            </a:r>
            <a:br>
              <a:rPr lang="en" sz="1100"/>
            </a:br>
            <a:r>
              <a:rPr lang="en" sz="1100"/>
              <a:t>   	- Send &amp; Acknowledged</a:t>
            </a:r>
            <a:br>
              <a:rPr lang="en" sz="1100"/>
            </a:br>
            <a:r>
              <a:rPr lang="en" sz="1100"/>
              <a:t>   	- Sent &amp; Unacknowledged </a:t>
            </a:r>
            <a:br>
              <a:rPr lang="en" sz="1100"/>
            </a:br>
            <a:r>
              <a:rPr lang="en" sz="1100"/>
              <a:t>	- Not sent </a:t>
            </a:r>
            <a:br>
              <a:rPr lang="en" sz="1100"/>
            </a:br>
            <a:r>
              <a:rPr lang="en" sz="1100"/>
              <a:t>	- Waiting for the window  </a:t>
            </a:r>
            <a:br>
              <a:rPr lang="en" sz="1100"/>
            </a:br>
            <a:br>
              <a:rPr lang="en" sz="1100"/>
            </a:br>
            <a:br>
              <a:rPr lang="en" sz="1100"/>
            </a:br>
            <a:endParaRPr sz="1100"/>
          </a:p>
          <a:p>
            <a:pPr indent="0" lvl="0" marL="0" rtl="0" algn="l">
              <a:spcBef>
                <a:spcPts val="1600"/>
              </a:spcBef>
              <a:spcAft>
                <a:spcPts val="0"/>
              </a:spcAft>
              <a:buNone/>
            </a:pPr>
            <a:r>
              <a:rPr lang="en" sz="1100"/>
              <a:t>  </a:t>
            </a:r>
            <a:br>
              <a:rPr lang="en" sz="1100"/>
            </a:br>
            <a:r>
              <a:rPr lang="en" sz="1100"/>
              <a:t> </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32" name="Google Shape;132;p25"/>
          <p:cNvPicPr preferRelativeResize="0"/>
          <p:nvPr/>
        </p:nvPicPr>
        <p:blipFill rotWithShape="1">
          <a:blip r:embed="rId3">
            <a:alphaModFix/>
          </a:blip>
          <a:srcRect b="40137" l="9079" r="14880" t="0"/>
          <a:stretch/>
        </p:blipFill>
        <p:spPr>
          <a:xfrm>
            <a:off x="4889050" y="1170125"/>
            <a:ext cx="4007651" cy="1632675"/>
          </a:xfrm>
          <a:prstGeom prst="rect">
            <a:avLst/>
          </a:prstGeom>
          <a:noFill/>
          <a:ln>
            <a:noFill/>
          </a:ln>
        </p:spPr>
      </p:pic>
      <p:sp>
        <p:nvSpPr>
          <p:cNvPr id="133" name="Google Shape;133;p25"/>
          <p:cNvSpPr txBox="1"/>
          <p:nvPr/>
        </p:nvSpPr>
        <p:spPr>
          <a:xfrm>
            <a:off x="4793000" y="2280088"/>
            <a:ext cx="9837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highlight>
                  <a:srgbClr val="FFFF00"/>
                </a:highlight>
              </a:rPr>
              <a:t>Sent and                  </a:t>
            </a:r>
            <a:br>
              <a:rPr lang="en" sz="800">
                <a:solidFill>
                  <a:schemeClr val="dk2"/>
                </a:solidFill>
                <a:highlight>
                  <a:srgbClr val="FFFF00"/>
                </a:highlight>
              </a:rPr>
            </a:br>
            <a:r>
              <a:rPr lang="en" sz="800">
                <a:solidFill>
                  <a:schemeClr val="dk2"/>
                </a:solidFill>
                <a:highlight>
                  <a:srgbClr val="FFFF00"/>
                </a:highlight>
              </a:rPr>
              <a:t>Acknowledged </a:t>
            </a:r>
            <a:r>
              <a:rPr lang="en" sz="800">
                <a:solidFill>
                  <a:schemeClr val="dk2"/>
                </a:solidFill>
              </a:rPr>
              <a:t>   </a:t>
            </a:r>
            <a:endParaRPr sz="1300">
              <a:highlight>
                <a:srgbClr val="FFD966"/>
              </a:highlight>
            </a:endParaRPr>
          </a:p>
        </p:txBody>
      </p:sp>
      <p:sp>
        <p:nvSpPr>
          <p:cNvPr id="134" name="Google Shape;134;p25"/>
          <p:cNvSpPr txBox="1"/>
          <p:nvPr/>
        </p:nvSpPr>
        <p:spPr>
          <a:xfrm>
            <a:off x="6971096" y="2280088"/>
            <a:ext cx="625500" cy="3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chemeClr val="dk2"/>
                </a:solidFill>
              </a:rPr>
              <a:t> </a:t>
            </a:r>
            <a:r>
              <a:rPr lang="en" sz="800">
                <a:solidFill>
                  <a:schemeClr val="dk2"/>
                </a:solidFill>
                <a:highlight>
                  <a:srgbClr val="FFD966"/>
                </a:highlight>
              </a:rPr>
              <a:t>Not Sent </a:t>
            </a:r>
            <a:endParaRPr sz="1300">
              <a:highlight>
                <a:srgbClr val="FFD966"/>
              </a:highlight>
            </a:endParaRPr>
          </a:p>
        </p:txBody>
      </p:sp>
      <p:sp>
        <p:nvSpPr>
          <p:cNvPr id="135" name="Google Shape;135;p25"/>
          <p:cNvSpPr txBox="1"/>
          <p:nvPr/>
        </p:nvSpPr>
        <p:spPr>
          <a:xfrm>
            <a:off x="5733275" y="2286430"/>
            <a:ext cx="10341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highlight>
                  <a:srgbClr val="FFFF00"/>
                </a:highlight>
              </a:rPr>
              <a:t>Sent and  </a:t>
            </a:r>
            <a:br>
              <a:rPr lang="en" sz="800">
                <a:solidFill>
                  <a:schemeClr val="dk2"/>
                </a:solidFill>
                <a:highlight>
                  <a:srgbClr val="FFFF00"/>
                </a:highlight>
              </a:rPr>
            </a:br>
            <a:r>
              <a:rPr lang="en" sz="800">
                <a:solidFill>
                  <a:schemeClr val="dk2"/>
                </a:solidFill>
                <a:highlight>
                  <a:srgbClr val="FFFF00"/>
                </a:highlight>
              </a:rPr>
              <a:t>Unacknowledged</a:t>
            </a:r>
            <a:endParaRPr sz="1300">
              <a:highlight>
                <a:srgbClr val="FFFF00"/>
              </a:highlight>
            </a:endParaRPr>
          </a:p>
        </p:txBody>
      </p:sp>
      <p:sp>
        <p:nvSpPr>
          <p:cNvPr id="136" name="Google Shape;136;p25"/>
          <p:cNvSpPr txBox="1"/>
          <p:nvPr/>
        </p:nvSpPr>
        <p:spPr>
          <a:xfrm>
            <a:off x="7735306" y="2273750"/>
            <a:ext cx="9837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rPr>
              <a:t> </a:t>
            </a:r>
            <a:r>
              <a:rPr lang="en" sz="800">
                <a:solidFill>
                  <a:schemeClr val="dk2"/>
                </a:solidFill>
                <a:highlight>
                  <a:srgbClr val="FFD966"/>
                </a:highlight>
              </a:rPr>
              <a:t>Waiting for the </a:t>
            </a:r>
            <a:br>
              <a:rPr lang="en" sz="800">
                <a:solidFill>
                  <a:schemeClr val="dk2"/>
                </a:solidFill>
                <a:highlight>
                  <a:srgbClr val="FFD966"/>
                </a:highlight>
              </a:rPr>
            </a:br>
            <a:r>
              <a:rPr lang="en" sz="800">
                <a:solidFill>
                  <a:schemeClr val="dk2"/>
                </a:solidFill>
                <a:highlight>
                  <a:srgbClr val="FFD966"/>
                </a:highlight>
              </a:rPr>
              <a:t>Window to move </a:t>
            </a:r>
            <a:endParaRPr sz="1300">
              <a:highlight>
                <a:srgbClr val="FFD966"/>
              </a:highlight>
            </a:endParaRPr>
          </a:p>
        </p:txBody>
      </p:sp>
      <p:sp>
        <p:nvSpPr>
          <p:cNvPr id="137" name="Google Shape;137;p25"/>
          <p:cNvSpPr txBox="1"/>
          <p:nvPr/>
        </p:nvSpPr>
        <p:spPr>
          <a:xfrm>
            <a:off x="4908075" y="3043775"/>
            <a:ext cx="4007700" cy="14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138" name="Google Shape;138;p25"/>
          <p:cNvSpPr txBox="1"/>
          <p:nvPr>
            <p:ph idx="1" type="body"/>
          </p:nvPr>
        </p:nvSpPr>
        <p:spPr>
          <a:xfrm>
            <a:off x="4743200" y="3059575"/>
            <a:ext cx="4356300" cy="14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Receiver must maintain a similar window to recreate the stream. </a:t>
            </a:r>
            <a:br>
              <a:rPr lang="en" sz="1100"/>
            </a:br>
            <a:r>
              <a:rPr lang="en" sz="1100"/>
              <a:t>  Both the sender and receiver have a buffer that holds segments. </a:t>
            </a:r>
            <a:br>
              <a:rPr lang="en" sz="1100"/>
            </a:br>
            <a:br>
              <a:rPr lang="en" sz="1100"/>
            </a:br>
            <a:r>
              <a:rPr lang="en" sz="1100"/>
              <a:t>- </a:t>
            </a:r>
            <a:r>
              <a:rPr b="1" lang="en" sz="1100"/>
              <a:t>Full duplex</a:t>
            </a:r>
            <a:r>
              <a:rPr lang="en" sz="1100"/>
              <a:t> or two way transfers involved with TCP means </a:t>
            </a:r>
            <a:br>
              <a:rPr lang="en" sz="1100"/>
            </a:br>
            <a:r>
              <a:rPr lang="en" sz="1100"/>
              <a:t>  </a:t>
            </a:r>
            <a:r>
              <a:rPr b="1" lang="en" sz="1100"/>
              <a:t>each computer maintains two windows per connection:</a:t>
            </a:r>
            <a:r>
              <a:rPr lang="en" sz="1100"/>
              <a:t> </a:t>
            </a:r>
            <a:br>
              <a:rPr lang="en" sz="1100"/>
            </a:br>
            <a:r>
              <a:rPr lang="en" sz="1100"/>
              <a:t>                  1. window for the data stream being sent </a:t>
            </a:r>
            <a:br>
              <a:rPr lang="en" sz="1100"/>
            </a:br>
            <a:r>
              <a:rPr lang="en" sz="1100"/>
              <a:t>                  2. </a:t>
            </a:r>
            <a:r>
              <a:rPr lang="en" sz="1100"/>
              <a:t>w</a:t>
            </a:r>
            <a:r>
              <a:rPr lang="en" sz="1100"/>
              <a:t>indow for the data that is received </a:t>
            </a:r>
            <a:endParaRPr sz="1100"/>
          </a:p>
          <a:p>
            <a:pPr indent="0" lvl="0" marL="0" rtl="0" algn="l">
              <a:spcBef>
                <a:spcPts val="1600"/>
              </a:spcBef>
              <a:spcAft>
                <a:spcPts val="0"/>
              </a:spcAft>
              <a:buNone/>
            </a:pPr>
            <a:r>
              <a:rPr lang="en" sz="1100"/>
              <a:t>  </a:t>
            </a:r>
            <a:br>
              <a:rPr lang="en" sz="1100"/>
            </a:br>
            <a:r>
              <a:rPr lang="en" sz="1100"/>
              <a:t> </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Variable Window Size and Flow Control</a:t>
            </a:r>
            <a:endParaRPr/>
          </a:p>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42603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TCP allows the window size to vary over time. </a:t>
            </a:r>
            <a:br>
              <a:rPr lang="en" sz="1100"/>
            </a:br>
            <a:br>
              <a:rPr lang="en" sz="1100"/>
            </a:br>
            <a:r>
              <a:rPr lang="en" sz="1100"/>
              <a:t>Each acknowledgement contains a </a:t>
            </a:r>
            <a:r>
              <a:rPr b="1" lang="en" sz="1100"/>
              <a:t>window advertisement</a:t>
            </a:r>
            <a:r>
              <a:rPr lang="en" sz="1100"/>
              <a:t> that specifies how many additional octets of data the receiver is prepared to accept beyond the data being acknowledged. </a:t>
            </a:r>
            <a:br>
              <a:rPr lang="en" sz="1100"/>
            </a:br>
            <a:br>
              <a:rPr lang="en" sz="1100"/>
            </a:br>
            <a:br>
              <a:rPr lang="en" sz="1100"/>
            </a:br>
            <a:r>
              <a:rPr lang="en" sz="1100"/>
              <a:t>Variable size window provides the ability to handle </a:t>
            </a:r>
            <a:r>
              <a:rPr b="1" lang="en" sz="1100"/>
              <a:t>flow control. </a:t>
            </a:r>
            <a:br>
              <a:rPr b="1" lang="en" sz="1100"/>
            </a:br>
            <a:br>
              <a:rPr b="1" lang="en" sz="1100"/>
            </a:br>
            <a:r>
              <a:rPr lang="en" sz="1100"/>
              <a:t>Having a mechanism for flow control is essential in an environment where computers of various speeds and sizes communicate through networks and routers of various speeds and capacities. </a:t>
            </a:r>
            <a:br>
              <a:rPr lang="en" sz="1000"/>
            </a:br>
            <a:br>
              <a:rPr lang="en" sz="1000"/>
            </a:br>
            <a:br>
              <a:rPr lang="en" sz="1000"/>
            </a:br>
            <a:endParaRPr sz="1000"/>
          </a:p>
          <a:p>
            <a:pPr indent="0" lvl="0" marL="0" rtl="0" algn="l">
              <a:spcBef>
                <a:spcPts val="1600"/>
              </a:spcBef>
              <a:spcAft>
                <a:spcPts val="0"/>
              </a:spcAft>
              <a:buNone/>
            </a:pPr>
            <a:r>
              <a:rPr lang="en" sz="1000"/>
              <a:t>  </a:t>
            </a:r>
            <a:br>
              <a:rPr lang="en" sz="1000"/>
            </a:br>
            <a:r>
              <a:rPr lang="en" sz="1000"/>
              <a:t> </a:t>
            </a:r>
            <a:br>
              <a:rPr lang="en" sz="1000"/>
            </a:br>
            <a:br>
              <a:rPr lang="en" sz="1000"/>
            </a:b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pic>
        <p:nvPicPr>
          <p:cNvPr id="145" name="Google Shape;145;p26"/>
          <p:cNvPicPr preferRelativeResize="0"/>
          <p:nvPr/>
        </p:nvPicPr>
        <p:blipFill rotWithShape="1">
          <a:blip r:embed="rId3">
            <a:alphaModFix/>
          </a:blip>
          <a:srcRect b="40137" l="9079" r="14880" t="0"/>
          <a:stretch/>
        </p:blipFill>
        <p:spPr>
          <a:xfrm>
            <a:off x="4889050" y="1170125"/>
            <a:ext cx="4007651" cy="1632675"/>
          </a:xfrm>
          <a:prstGeom prst="rect">
            <a:avLst/>
          </a:prstGeom>
          <a:noFill/>
          <a:ln>
            <a:noFill/>
          </a:ln>
        </p:spPr>
      </p:pic>
      <p:sp>
        <p:nvSpPr>
          <p:cNvPr id="146" name="Google Shape;146;p26"/>
          <p:cNvSpPr txBox="1"/>
          <p:nvPr/>
        </p:nvSpPr>
        <p:spPr>
          <a:xfrm>
            <a:off x="4793000" y="2280088"/>
            <a:ext cx="9837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highlight>
                  <a:srgbClr val="FFFF00"/>
                </a:highlight>
              </a:rPr>
              <a:t>Sent and                  </a:t>
            </a:r>
            <a:br>
              <a:rPr lang="en" sz="800">
                <a:solidFill>
                  <a:schemeClr val="dk2"/>
                </a:solidFill>
                <a:highlight>
                  <a:srgbClr val="FFFF00"/>
                </a:highlight>
              </a:rPr>
            </a:br>
            <a:r>
              <a:rPr lang="en" sz="800">
                <a:solidFill>
                  <a:schemeClr val="dk2"/>
                </a:solidFill>
                <a:highlight>
                  <a:srgbClr val="FFFF00"/>
                </a:highlight>
              </a:rPr>
              <a:t>Acknowledged </a:t>
            </a:r>
            <a:r>
              <a:rPr lang="en" sz="800">
                <a:solidFill>
                  <a:schemeClr val="dk2"/>
                </a:solidFill>
              </a:rPr>
              <a:t>   </a:t>
            </a:r>
            <a:endParaRPr sz="1300">
              <a:highlight>
                <a:srgbClr val="FFD966"/>
              </a:highlight>
            </a:endParaRPr>
          </a:p>
        </p:txBody>
      </p:sp>
      <p:sp>
        <p:nvSpPr>
          <p:cNvPr id="147" name="Google Shape;147;p26"/>
          <p:cNvSpPr txBox="1"/>
          <p:nvPr/>
        </p:nvSpPr>
        <p:spPr>
          <a:xfrm>
            <a:off x="6971096" y="2280088"/>
            <a:ext cx="625500" cy="3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chemeClr val="dk2"/>
                </a:solidFill>
              </a:rPr>
              <a:t> </a:t>
            </a:r>
            <a:r>
              <a:rPr lang="en" sz="800">
                <a:solidFill>
                  <a:schemeClr val="dk2"/>
                </a:solidFill>
                <a:highlight>
                  <a:srgbClr val="FFD966"/>
                </a:highlight>
              </a:rPr>
              <a:t>Not Sent </a:t>
            </a:r>
            <a:endParaRPr sz="1300">
              <a:highlight>
                <a:srgbClr val="FFD966"/>
              </a:highlight>
            </a:endParaRPr>
          </a:p>
        </p:txBody>
      </p:sp>
      <p:sp>
        <p:nvSpPr>
          <p:cNvPr id="148" name="Google Shape;148;p26"/>
          <p:cNvSpPr txBox="1"/>
          <p:nvPr/>
        </p:nvSpPr>
        <p:spPr>
          <a:xfrm>
            <a:off x="5733275" y="2286430"/>
            <a:ext cx="10341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highlight>
                  <a:srgbClr val="FFFF00"/>
                </a:highlight>
              </a:rPr>
              <a:t>Sent and  </a:t>
            </a:r>
            <a:br>
              <a:rPr lang="en" sz="800">
                <a:solidFill>
                  <a:schemeClr val="dk2"/>
                </a:solidFill>
                <a:highlight>
                  <a:srgbClr val="FFFF00"/>
                </a:highlight>
              </a:rPr>
            </a:br>
            <a:r>
              <a:rPr lang="en" sz="800">
                <a:solidFill>
                  <a:schemeClr val="dk2"/>
                </a:solidFill>
                <a:highlight>
                  <a:srgbClr val="FFFF00"/>
                </a:highlight>
              </a:rPr>
              <a:t>Unacknowledged</a:t>
            </a:r>
            <a:endParaRPr sz="1300">
              <a:highlight>
                <a:srgbClr val="FFFF00"/>
              </a:highlight>
            </a:endParaRPr>
          </a:p>
        </p:txBody>
      </p:sp>
      <p:sp>
        <p:nvSpPr>
          <p:cNvPr id="149" name="Google Shape;149;p26"/>
          <p:cNvSpPr txBox="1"/>
          <p:nvPr/>
        </p:nvSpPr>
        <p:spPr>
          <a:xfrm>
            <a:off x="7735306" y="2273750"/>
            <a:ext cx="983700" cy="32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rPr>
              <a:t> </a:t>
            </a:r>
            <a:r>
              <a:rPr lang="en" sz="800">
                <a:solidFill>
                  <a:schemeClr val="dk2"/>
                </a:solidFill>
                <a:highlight>
                  <a:srgbClr val="FFD966"/>
                </a:highlight>
              </a:rPr>
              <a:t>Waiting for the </a:t>
            </a:r>
            <a:br>
              <a:rPr lang="en" sz="800">
                <a:solidFill>
                  <a:schemeClr val="dk2"/>
                </a:solidFill>
                <a:highlight>
                  <a:srgbClr val="FFD966"/>
                </a:highlight>
              </a:rPr>
            </a:br>
            <a:r>
              <a:rPr lang="en" sz="800">
                <a:solidFill>
                  <a:schemeClr val="dk2"/>
                </a:solidFill>
                <a:highlight>
                  <a:srgbClr val="FFD966"/>
                </a:highlight>
              </a:rPr>
              <a:t>Window to move </a:t>
            </a:r>
            <a:endParaRPr sz="1300">
              <a:highlight>
                <a:srgbClr val="FFD966"/>
              </a:highlight>
            </a:endParaRPr>
          </a:p>
        </p:txBody>
      </p:sp>
      <p:sp>
        <p:nvSpPr>
          <p:cNvPr id="150" name="Google Shape;150;p26"/>
          <p:cNvSpPr txBox="1"/>
          <p:nvPr/>
        </p:nvSpPr>
        <p:spPr>
          <a:xfrm>
            <a:off x="4908075" y="3043775"/>
            <a:ext cx="4007700" cy="14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Segment Format </a:t>
            </a:r>
            <a:endParaRPr/>
          </a:p>
        </p:txBody>
      </p:sp>
      <p:sp>
        <p:nvSpPr>
          <p:cNvPr id="156" name="Google Shape;156;p27"/>
          <p:cNvSpPr txBox="1"/>
          <p:nvPr>
            <p:ph idx="1" type="body"/>
          </p:nvPr>
        </p:nvSpPr>
        <p:spPr>
          <a:xfrm>
            <a:off x="311700" y="1152475"/>
            <a:ext cx="4168800" cy="37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Header Fields </a:t>
            </a:r>
            <a:br>
              <a:rPr b="1" lang="en" sz="1100" u="sng"/>
            </a:br>
            <a:br>
              <a:rPr lang="en" sz="1100"/>
            </a:br>
            <a:r>
              <a:rPr b="1" lang="en" sz="1100"/>
              <a:t>SOURCE PORT</a:t>
            </a:r>
            <a:r>
              <a:rPr lang="en" sz="1100"/>
              <a:t> &amp; </a:t>
            </a:r>
            <a:r>
              <a:rPr b="1" lang="en" sz="1100"/>
              <a:t>DESTINATION PORT</a:t>
            </a:r>
            <a:r>
              <a:rPr lang="en" sz="1100"/>
              <a:t> - TCP Port Numbers </a:t>
            </a:r>
            <a:br>
              <a:rPr lang="en" sz="1100"/>
            </a:br>
            <a:br>
              <a:rPr lang="en" sz="1100"/>
            </a:br>
            <a:r>
              <a:rPr b="1" lang="en" sz="1100"/>
              <a:t>SEQUENCE NUMBER </a:t>
            </a:r>
            <a:r>
              <a:rPr lang="en" sz="1100"/>
              <a:t>- position in the sender’s octet stream  </a:t>
            </a:r>
            <a:br>
              <a:rPr lang="en" sz="1100"/>
            </a:br>
            <a:br>
              <a:rPr lang="en" sz="1100"/>
            </a:br>
            <a:r>
              <a:rPr b="1" lang="en" sz="1100"/>
              <a:t>ACKNOWLEDGEMENT NUMBER </a:t>
            </a:r>
            <a:r>
              <a:rPr lang="en" sz="1100"/>
              <a:t>- the number of the octet that the source expects to receive next. Referring to the stream flowing in the opposite direction from the segment.</a:t>
            </a:r>
            <a:br>
              <a:rPr lang="en" sz="1100"/>
            </a:br>
            <a:br>
              <a:rPr lang="en" sz="1100"/>
            </a:br>
            <a:r>
              <a:rPr b="1" lang="en" sz="1100"/>
              <a:t>HLEN</a:t>
            </a:r>
            <a:r>
              <a:rPr lang="en" sz="1100"/>
              <a:t> - segment header length</a:t>
            </a:r>
            <a:br>
              <a:rPr lang="en" sz="1100"/>
            </a:br>
            <a:r>
              <a:rPr b="1" lang="en" sz="1100"/>
              <a:t>RESERVED </a:t>
            </a:r>
            <a:r>
              <a:rPr lang="en" sz="1100"/>
              <a:t>-</a:t>
            </a:r>
            <a:r>
              <a:rPr b="1" lang="en" sz="1100"/>
              <a:t> </a:t>
            </a:r>
            <a:r>
              <a:rPr lang="en" sz="1100"/>
              <a:t>reserved for future use </a:t>
            </a:r>
            <a:br>
              <a:rPr lang="en" sz="1100"/>
            </a:br>
            <a:br>
              <a:rPr lang="en" sz="1100"/>
            </a:br>
            <a:r>
              <a:rPr b="1" lang="en" sz="1100"/>
              <a:t>CODE BITS </a:t>
            </a:r>
            <a:r>
              <a:rPr lang="en" sz="1100"/>
              <a:t>-  provides interpretation of other fields and determines the purpose and contents of the segment.</a:t>
            </a:r>
            <a:br>
              <a:rPr lang="en" sz="1100"/>
            </a:br>
            <a:r>
              <a:rPr lang="en" sz="1100"/>
              <a:t>(such establishing or ending a connection)</a:t>
            </a:r>
            <a:br>
              <a:rPr lang="en" sz="1100"/>
            </a:br>
            <a:br>
              <a:rPr lang="en" sz="600"/>
            </a:br>
            <a:r>
              <a:rPr lang="en" sz="1100"/>
              <a:t> </a:t>
            </a: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0" rtl="0" algn="l">
              <a:spcBef>
                <a:spcPts val="1600"/>
              </a:spcBef>
              <a:spcAft>
                <a:spcPts val="1600"/>
              </a:spcAft>
              <a:buNone/>
            </a:pPr>
            <a:r>
              <a:t/>
            </a:r>
            <a:endParaRPr sz="1100"/>
          </a:p>
        </p:txBody>
      </p:sp>
      <p:pic>
        <p:nvPicPr>
          <p:cNvPr id="157" name="Google Shape;157;p27"/>
          <p:cNvPicPr preferRelativeResize="0"/>
          <p:nvPr/>
        </p:nvPicPr>
        <p:blipFill rotWithShape="1">
          <a:blip r:embed="rId3">
            <a:alphaModFix/>
          </a:blip>
          <a:srcRect b="16422" l="0" r="0" t="0"/>
          <a:stretch/>
        </p:blipFill>
        <p:spPr>
          <a:xfrm>
            <a:off x="4724400" y="1170125"/>
            <a:ext cx="4267199" cy="1863626"/>
          </a:xfrm>
          <a:prstGeom prst="rect">
            <a:avLst/>
          </a:prstGeom>
          <a:noFill/>
          <a:ln>
            <a:noFill/>
          </a:ln>
        </p:spPr>
      </p:pic>
      <p:sp>
        <p:nvSpPr>
          <p:cNvPr id="158" name="Google Shape;158;p27"/>
          <p:cNvSpPr txBox="1"/>
          <p:nvPr/>
        </p:nvSpPr>
        <p:spPr>
          <a:xfrm>
            <a:off x="4803950" y="3229100"/>
            <a:ext cx="3796800" cy="16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100">
                <a:solidFill>
                  <a:schemeClr val="dk2"/>
                </a:solidFill>
              </a:rPr>
              <a:t>WINDOW</a:t>
            </a:r>
            <a:r>
              <a:rPr lang="en" sz="1100">
                <a:solidFill>
                  <a:schemeClr val="dk2"/>
                </a:solidFill>
              </a:rPr>
              <a:t> - specifying the sliding window buffer size </a:t>
            </a:r>
            <a:br>
              <a:rPr b="1" lang="en" sz="1100">
                <a:solidFill>
                  <a:schemeClr val="dk2"/>
                </a:solidFill>
              </a:rPr>
            </a:br>
            <a:br>
              <a:rPr b="1" lang="en" sz="1100">
                <a:solidFill>
                  <a:schemeClr val="dk2"/>
                </a:solidFill>
              </a:rPr>
            </a:br>
            <a:r>
              <a:rPr b="1" lang="en" sz="1100">
                <a:solidFill>
                  <a:schemeClr val="dk2"/>
                </a:solidFill>
              </a:rPr>
              <a:t>URGENT POINTER </a:t>
            </a:r>
            <a:r>
              <a:rPr lang="en" sz="1100">
                <a:solidFill>
                  <a:schemeClr val="dk2"/>
                </a:solidFill>
              </a:rPr>
              <a:t>- specifies data as urgent, and accommodates out-of-band signaling. The receiving application should be notified of its arrival as quickly as possible, regardless of its position in the stream. </a:t>
            </a:r>
            <a:br>
              <a:rPr lang="en" sz="1100">
                <a:solidFill>
                  <a:schemeClr val="dk2"/>
                </a:solidFill>
              </a:rPr>
            </a:br>
            <a:endParaRPr/>
          </a:p>
        </p:txBody>
      </p:sp>
      <p:sp>
        <p:nvSpPr>
          <p:cNvPr id="159" name="Google Shape;159;p27"/>
          <p:cNvSpPr txBox="1"/>
          <p:nvPr/>
        </p:nvSpPr>
        <p:spPr>
          <a:xfrm>
            <a:off x="4572000" y="848275"/>
            <a:ext cx="4352700" cy="4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900">
                <a:solidFill>
                  <a:schemeClr val="dk2"/>
                </a:solidFill>
              </a:rPr>
              <a:t>TCP unit of transfer is called a </a:t>
            </a:r>
            <a:r>
              <a:rPr b="1" lang="en" sz="900">
                <a:solidFill>
                  <a:schemeClr val="dk2"/>
                </a:solidFill>
              </a:rPr>
              <a:t>segment</a:t>
            </a:r>
            <a:r>
              <a:rPr lang="en" sz="900">
                <a:solidFill>
                  <a:schemeClr val="dk2"/>
                </a:solidFill>
              </a:rPr>
              <a:t>, they include a header &amp; payload</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Segment Format </a:t>
            </a:r>
            <a:endParaRPr/>
          </a:p>
        </p:txBody>
      </p:sp>
      <p:sp>
        <p:nvSpPr>
          <p:cNvPr id="165" name="Google Shape;165;p28"/>
          <p:cNvSpPr txBox="1"/>
          <p:nvPr>
            <p:ph idx="1" type="body"/>
          </p:nvPr>
        </p:nvSpPr>
        <p:spPr>
          <a:xfrm>
            <a:off x="311700" y="1152475"/>
            <a:ext cx="4168800" cy="37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Header Fields </a:t>
            </a:r>
            <a:br>
              <a:rPr b="1" lang="en" sz="1100" u="sng"/>
            </a:br>
            <a:br>
              <a:rPr lang="en" sz="1100"/>
            </a:br>
            <a:r>
              <a:rPr b="1" lang="en" sz="1100"/>
              <a:t>OPTIONS: </a:t>
            </a:r>
            <a:r>
              <a:rPr lang="en" sz="1100"/>
              <a:t> </a:t>
            </a:r>
            <a:br>
              <a:rPr lang="en" sz="1100"/>
            </a:br>
            <a:br>
              <a:rPr lang="en" sz="1100"/>
            </a:br>
            <a:r>
              <a:rPr b="1" lang="en" sz="1100"/>
              <a:t>maximum segment size (MSS) </a:t>
            </a:r>
            <a:br>
              <a:rPr b="1" lang="en" sz="1100"/>
            </a:br>
            <a:r>
              <a:rPr lang="en" sz="1100"/>
              <a:t>Both ends of TCP connection agree on the </a:t>
            </a:r>
            <a:r>
              <a:rPr lang="en" sz="1100"/>
              <a:t>amount of data that is placed in each segment. </a:t>
            </a:r>
            <a:br>
              <a:rPr lang="en" sz="1100"/>
            </a:br>
            <a:br>
              <a:rPr lang="en" sz="1100"/>
            </a:br>
            <a:r>
              <a:rPr lang="en" sz="900"/>
              <a:t>When the segment size is small, network utilization remains low.</a:t>
            </a:r>
            <a:br>
              <a:rPr lang="en" sz="900"/>
            </a:br>
            <a:r>
              <a:rPr lang="en" sz="900"/>
              <a:t>Large segments result in large IP datagrams that might lead to fragmentation to match network MTU, which can increase the likelihood of retransmission.  </a:t>
            </a:r>
            <a:br>
              <a:rPr lang="en" sz="1100"/>
            </a:br>
            <a:br>
              <a:rPr b="1" lang="en" sz="1100"/>
            </a:br>
            <a:r>
              <a:rPr b="1" lang="en" sz="1100"/>
              <a:t>Window Scaling Option </a:t>
            </a:r>
            <a:r>
              <a:rPr b="1" lang="en" sz="1100"/>
              <a:t> </a:t>
            </a:r>
            <a:r>
              <a:rPr lang="en" sz="1100"/>
              <a:t> </a:t>
            </a:r>
            <a:br>
              <a:rPr lang="en" sz="1100"/>
            </a:br>
            <a:r>
              <a:rPr lang="en" sz="1100"/>
              <a:t>Expand the sliding window size.  </a:t>
            </a:r>
            <a:br>
              <a:rPr lang="en" sz="1100"/>
            </a:br>
            <a:br>
              <a:rPr lang="en" sz="1100"/>
            </a:br>
            <a:r>
              <a:rPr b="1" lang="en" sz="1100"/>
              <a:t>Timestamp Option</a:t>
            </a:r>
            <a:br>
              <a:rPr b="1" lang="en" sz="1100"/>
            </a:br>
            <a:r>
              <a:rPr lang="en" sz="1100"/>
              <a:t>Helps compute the delay on the underlying network. </a:t>
            </a:r>
            <a:br>
              <a:rPr lang="en" sz="1100"/>
            </a:br>
            <a:r>
              <a:rPr lang="en" sz="1100"/>
              <a:t>Includes two values: a timestamp value &amp; an echo reply timestamp value.</a:t>
            </a:r>
            <a:endParaRPr sz="1100"/>
          </a:p>
          <a:p>
            <a:pPr indent="0" lvl="0" marL="0" rtl="0" algn="l">
              <a:spcBef>
                <a:spcPts val="1600"/>
              </a:spcBef>
              <a:spcAft>
                <a:spcPts val="0"/>
              </a:spcAft>
              <a:buNone/>
            </a:pPr>
            <a:br>
              <a:rPr lang="en" sz="1100"/>
            </a:br>
            <a:br>
              <a:rPr lang="en" sz="600"/>
            </a:br>
            <a:br>
              <a:rPr lang="en" sz="700"/>
            </a:br>
            <a:r>
              <a:rPr lang="en" sz="1100"/>
              <a:t> </a:t>
            </a: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0" rtl="0" algn="l">
              <a:spcBef>
                <a:spcPts val="1600"/>
              </a:spcBef>
              <a:spcAft>
                <a:spcPts val="1600"/>
              </a:spcAft>
              <a:buNone/>
            </a:pPr>
            <a:r>
              <a:t/>
            </a:r>
            <a:endParaRPr sz="1100"/>
          </a:p>
        </p:txBody>
      </p:sp>
      <p:pic>
        <p:nvPicPr>
          <p:cNvPr id="166" name="Google Shape;166;p28"/>
          <p:cNvPicPr preferRelativeResize="0"/>
          <p:nvPr/>
        </p:nvPicPr>
        <p:blipFill rotWithShape="1">
          <a:blip r:embed="rId3">
            <a:alphaModFix/>
          </a:blip>
          <a:srcRect b="16422" l="0" r="0" t="0"/>
          <a:stretch/>
        </p:blipFill>
        <p:spPr>
          <a:xfrm>
            <a:off x="4724400" y="1170125"/>
            <a:ext cx="4267199" cy="1863626"/>
          </a:xfrm>
          <a:prstGeom prst="rect">
            <a:avLst/>
          </a:prstGeom>
          <a:noFill/>
          <a:ln>
            <a:noFill/>
          </a:ln>
        </p:spPr>
      </p:pic>
      <p:sp>
        <p:nvSpPr>
          <p:cNvPr id="167" name="Google Shape;167;p28"/>
          <p:cNvSpPr txBox="1"/>
          <p:nvPr/>
        </p:nvSpPr>
        <p:spPr>
          <a:xfrm>
            <a:off x="4803950" y="3229100"/>
            <a:ext cx="3796800" cy="16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168" name="Google Shape;168;p28"/>
          <p:cNvSpPr txBox="1"/>
          <p:nvPr/>
        </p:nvSpPr>
        <p:spPr>
          <a:xfrm>
            <a:off x="4572000" y="848275"/>
            <a:ext cx="4352700" cy="4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chemeClr val="dk2"/>
                </a:solidFill>
                <a:highlight>
                  <a:srgbClr val="FFFF00"/>
                </a:highlight>
              </a:rPr>
              <a:t>TCP unit of transfer is called a </a:t>
            </a:r>
            <a:r>
              <a:rPr b="1" lang="en" sz="900">
                <a:solidFill>
                  <a:schemeClr val="dk2"/>
                </a:solidFill>
                <a:highlight>
                  <a:srgbClr val="FFFF00"/>
                </a:highlight>
              </a:rPr>
              <a:t>segment</a:t>
            </a:r>
            <a:r>
              <a:rPr lang="en" sz="900">
                <a:solidFill>
                  <a:schemeClr val="dk2"/>
                </a:solidFill>
                <a:highlight>
                  <a:srgbClr val="FFFF00"/>
                </a:highlight>
              </a:rPr>
              <a:t>, they include a header &amp; payload</a:t>
            </a:r>
            <a:endParaRPr sz="120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Checksum Computation </a:t>
            </a:r>
            <a:endParaRPr/>
          </a:p>
        </p:txBody>
      </p:sp>
      <p:sp>
        <p:nvSpPr>
          <p:cNvPr id="174" name="Google Shape;174;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purpose of using a TCP pseudo-header is exactly the same as in UDP. It allows the receiver to verify that the segment has reached the correct endpoint, which includes both an IP address and a protocol port number. </a:t>
            </a:r>
            <a:br>
              <a:rPr lang="en" sz="1100"/>
            </a:br>
            <a:br>
              <a:rPr lang="en" sz="1100"/>
            </a:br>
            <a:r>
              <a:rPr lang="en" sz="1100">
                <a:highlight>
                  <a:srgbClr val="FFFF00"/>
                </a:highlight>
              </a:rPr>
              <a:t>Both the </a:t>
            </a:r>
            <a:r>
              <a:rPr b="1" lang="en" sz="1100">
                <a:highlight>
                  <a:srgbClr val="FFFF00"/>
                </a:highlight>
              </a:rPr>
              <a:t>source and destination IP addresses are important to TCP </a:t>
            </a:r>
            <a:r>
              <a:rPr lang="en" sz="1100">
                <a:highlight>
                  <a:srgbClr val="FFFF00"/>
                </a:highlight>
              </a:rPr>
              <a:t>because it must use them to </a:t>
            </a:r>
            <a:r>
              <a:rPr b="1" lang="en" sz="1100">
                <a:highlight>
                  <a:srgbClr val="FFFF00"/>
                </a:highlight>
              </a:rPr>
              <a:t>identify the connection</a:t>
            </a:r>
            <a:r>
              <a:rPr lang="en" sz="1100">
                <a:highlight>
                  <a:srgbClr val="FFFF00"/>
                </a:highlight>
              </a:rPr>
              <a:t> to which the segment belongs. </a:t>
            </a:r>
            <a:br>
              <a:rPr lang="en" sz="1100">
                <a:highlight>
                  <a:srgbClr val="FFFF00"/>
                </a:highlight>
              </a:rPr>
            </a:br>
            <a:br>
              <a:rPr lang="en" sz="1100"/>
            </a:br>
            <a:endParaRPr sz="11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1600"/>
              </a:spcAft>
              <a:buNone/>
            </a:pPr>
            <a:r>
              <a:t/>
            </a:r>
            <a:endParaRPr sz="1000"/>
          </a:p>
        </p:txBody>
      </p:sp>
      <p:pic>
        <p:nvPicPr>
          <p:cNvPr id="175" name="Google Shape;175;p29"/>
          <p:cNvPicPr preferRelativeResize="0"/>
          <p:nvPr/>
        </p:nvPicPr>
        <p:blipFill>
          <a:blip r:embed="rId3">
            <a:alphaModFix/>
          </a:blip>
          <a:stretch>
            <a:fillRect/>
          </a:stretch>
        </p:blipFill>
        <p:spPr>
          <a:xfrm>
            <a:off x="4800600" y="1152475"/>
            <a:ext cx="3979962"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 Retransmission, and Timeouts </a:t>
            </a:r>
            <a:endParaRPr/>
          </a:p>
        </p:txBody>
      </p:sp>
      <p:sp>
        <p:nvSpPr>
          <p:cNvPr id="181" name="Google Shape;181;p30"/>
          <p:cNvSpPr txBox="1"/>
          <p:nvPr>
            <p:ph idx="1" type="body"/>
          </p:nvPr>
        </p:nvSpPr>
        <p:spPr>
          <a:xfrm>
            <a:off x="356100" y="1051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TCP timeout and retransmission. </a:t>
            </a:r>
            <a:br>
              <a:rPr lang="en" sz="1100"/>
            </a:br>
            <a:br>
              <a:rPr lang="en" sz="1100"/>
            </a:br>
            <a:r>
              <a:rPr b="1" lang="en" sz="1100"/>
              <a:t>A segment is sent, and then TCP starts a timer. </a:t>
            </a:r>
            <a:br>
              <a:rPr lang="en" sz="1100"/>
            </a:br>
            <a:r>
              <a:rPr lang="en" sz="1100"/>
              <a:t> </a:t>
            </a:r>
            <a:br>
              <a:rPr lang="en" sz="1100"/>
            </a:br>
            <a:r>
              <a:rPr b="1" lang="en" sz="1100"/>
              <a:t>If</a:t>
            </a:r>
            <a:r>
              <a:rPr lang="en" sz="1100"/>
              <a:t> an acknowledgement arrives before the timer expires, </a:t>
            </a:r>
            <a:br>
              <a:rPr lang="en" sz="1100"/>
            </a:br>
            <a:r>
              <a:rPr b="1" lang="en" sz="1100"/>
              <a:t>then</a:t>
            </a:r>
            <a:r>
              <a:rPr lang="en" sz="1100"/>
              <a:t> the sender cancels the timer &amp; then sends subsequent segments from the data stream.   </a:t>
            </a:r>
            <a:br>
              <a:rPr lang="en" sz="1100"/>
            </a:br>
            <a:br>
              <a:rPr lang="en" sz="1100"/>
            </a:br>
            <a:r>
              <a:rPr b="1" lang="en" sz="1100"/>
              <a:t>If</a:t>
            </a:r>
            <a:r>
              <a:rPr lang="en" sz="1100"/>
              <a:t> the timer expires before an acknowledgement arrives, </a:t>
            </a:r>
            <a:br>
              <a:rPr lang="en" sz="1100"/>
            </a:br>
            <a:r>
              <a:rPr b="1" lang="en" sz="1100"/>
              <a:t>then</a:t>
            </a:r>
            <a:r>
              <a:rPr lang="en" sz="1100"/>
              <a:t> the sender retransmits the segments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highlight>
                <a:srgbClr val="FFFF00"/>
              </a:highlight>
            </a:endParaRPr>
          </a:p>
          <a:p>
            <a:pPr indent="0" lvl="0" marL="0" rtl="0" algn="l">
              <a:spcBef>
                <a:spcPts val="1600"/>
              </a:spcBef>
              <a:spcAft>
                <a:spcPts val="0"/>
              </a:spcAft>
              <a:buNone/>
            </a:pPr>
            <a:r>
              <a:t/>
            </a:r>
            <a:endParaRPr sz="1100"/>
          </a:p>
          <a:p>
            <a:pPr indent="0" lvl="0" marL="0" rtl="0" algn="l">
              <a:spcBef>
                <a:spcPts val="1600"/>
              </a:spcBef>
              <a:spcAft>
                <a:spcPts val="0"/>
              </a:spcAft>
              <a:buNone/>
            </a:pPr>
            <a:br>
              <a:rPr lang="en" sz="1100"/>
            </a:br>
            <a:br>
              <a:rPr lang="en" sz="1100"/>
            </a:br>
            <a:br>
              <a:rPr lang="en" sz="1100"/>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 </a:t>
            </a:r>
            <a:r>
              <a:rPr lang="en"/>
              <a:t>Retransmission</a:t>
            </a:r>
            <a:r>
              <a:rPr lang="en"/>
              <a:t>, and Timeouts </a:t>
            </a:r>
            <a:endParaRPr/>
          </a:p>
        </p:txBody>
      </p:sp>
      <p:sp>
        <p:nvSpPr>
          <p:cNvPr id="187" name="Google Shape;187;p31"/>
          <p:cNvSpPr txBox="1"/>
          <p:nvPr>
            <p:ph idx="1" type="body"/>
          </p:nvPr>
        </p:nvSpPr>
        <p:spPr>
          <a:xfrm>
            <a:off x="356100" y="1051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An </a:t>
            </a:r>
            <a:r>
              <a:rPr b="1" lang="en" sz="1100">
                <a:highlight>
                  <a:srgbClr val="FFFF00"/>
                </a:highlight>
              </a:rPr>
              <a:t>acknowledgement</a:t>
            </a:r>
            <a:r>
              <a:rPr lang="en" sz="1100">
                <a:highlight>
                  <a:srgbClr val="FFFF00"/>
                </a:highlight>
              </a:rPr>
              <a:t> refers to a position in the stream using the stream sequence numbers.</a:t>
            </a:r>
            <a:r>
              <a:rPr lang="en" sz="1100"/>
              <a:t> </a:t>
            </a:r>
            <a:br>
              <a:rPr lang="en" sz="1100"/>
            </a:br>
            <a:r>
              <a:rPr lang="en" sz="1100"/>
              <a:t>The receiver reconstructs an exact copy of the stream being sent.</a:t>
            </a:r>
            <a:br>
              <a:rPr lang="en" sz="1100"/>
            </a:br>
            <a:br>
              <a:rPr lang="en" sz="1100"/>
            </a:br>
            <a:r>
              <a:rPr lang="en" sz="1100">
                <a:highlight>
                  <a:srgbClr val="FFD966"/>
                </a:highlight>
              </a:rPr>
              <a:t>The TCP acknowledgement scheme is called </a:t>
            </a:r>
            <a:r>
              <a:rPr b="1" lang="en" sz="1100">
                <a:highlight>
                  <a:srgbClr val="FFD966"/>
                </a:highlight>
              </a:rPr>
              <a:t>cumulative</a:t>
            </a:r>
            <a:r>
              <a:rPr lang="en" sz="1100"/>
              <a:t> because it reports how much of the stream has accumulated. </a:t>
            </a:r>
            <a:br>
              <a:rPr lang="en" sz="1100"/>
            </a:br>
            <a:br>
              <a:rPr lang="en" sz="1100"/>
            </a:br>
            <a:r>
              <a:rPr lang="en" sz="1100"/>
              <a:t>A</a:t>
            </a:r>
            <a:r>
              <a:rPr lang="en" sz="1100"/>
              <a:t>dvantage - </a:t>
            </a:r>
            <a:r>
              <a:rPr lang="en" sz="1100"/>
              <a:t>acknowledgements are both easy to generate and unambiguous </a:t>
            </a:r>
            <a:br>
              <a:rPr lang="en" sz="1100"/>
            </a:br>
            <a:r>
              <a:rPr lang="en" sz="1100"/>
              <a:t>                  - lost acknowledgements do not  necessarily force retransmission</a:t>
            </a:r>
            <a:endParaRPr sz="1100"/>
          </a:p>
          <a:p>
            <a:pPr indent="0" lvl="0" marL="0" rtl="0" algn="l">
              <a:spcBef>
                <a:spcPts val="1600"/>
              </a:spcBef>
              <a:spcAft>
                <a:spcPts val="0"/>
              </a:spcAft>
              <a:buClr>
                <a:schemeClr val="dk1"/>
              </a:buClr>
              <a:buSzPts val="1100"/>
              <a:buFont typeface="Arial"/>
              <a:buNone/>
            </a:pPr>
            <a:r>
              <a:rPr lang="en" sz="1100"/>
              <a:t>Disadvantage - the sender does not receive information about all successful transmissions. </a:t>
            </a:r>
            <a:br>
              <a:rPr lang="en" sz="1100"/>
            </a:br>
            <a:br>
              <a:rPr lang="en" sz="1100"/>
            </a:br>
            <a:br>
              <a:rPr lang="en" sz="1100"/>
            </a:br>
            <a:endParaRPr sz="1100"/>
          </a:p>
          <a:p>
            <a:pPr indent="0" lvl="0" marL="0" rtl="0" algn="l">
              <a:spcBef>
                <a:spcPts val="1600"/>
              </a:spcBef>
              <a:spcAft>
                <a:spcPts val="0"/>
              </a:spcAft>
              <a:buNone/>
            </a:pPr>
            <a:br>
              <a:rPr lang="en" sz="1100"/>
            </a:br>
            <a:br>
              <a:rPr lang="en" sz="1100"/>
            </a:br>
            <a:br>
              <a:rPr lang="en" sz="1100"/>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0" y="1034025"/>
            <a:ext cx="9144000" cy="3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8000"/>
              <a:t>Transmission Control Protocol</a:t>
            </a:r>
            <a:endParaRPr b="1" sz="8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 </a:t>
            </a:r>
            <a:r>
              <a:rPr lang="en"/>
              <a:t>Retransmission</a:t>
            </a:r>
            <a:r>
              <a:rPr lang="en"/>
              <a:t>, and Timeouts </a:t>
            </a:r>
            <a:endParaRPr/>
          </a:p>
        </p:txBody>
      </p:sp>
      <p:sp>
        <p:nvSpPr>
          <p:cNvPr id="193" name="Google Shape;193;p32"/>
          <p:cNvSpPr txBox="1"/>
          <p:nvPr>
            <p:ph idx="1" type="body"/>
          </p:nvPr>
        </p:nvSpPr>
        <p:spPr>
          <a:xfrm>
            <a:off x="356100" y="1051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u="sng"/>
              <a:t>Problem</a:t>
            </a:r>
            <a:r>
              <a:rPr lang="en" sz="1100"/>
              <a:t> </a:t>
            </a:r>
            <a:br>
              <a:rPr lang="en" sz="1100"/>
            </a:br>
            <a:r>
              <a:rPr lang="en" sz="1100"/>
              <a:t>Given the heterogeneous quality of the internet, </a:t>
            </a:r>
            <a:r>
              <a:rPr lang="en" sz="1100">
                <a:highlight>
                  <a:srgbClr val="FFFF00"/>
                </a:highlight>
              </a:rPr>
              <a:t>it is impossible to know in advance how quickly </a:t>
            </a:r>
            <a:r>
              <a:rPr b="1" lang="en" sz="1100">
                <a:highlight>
                  <a:srgbClr val="FFFF00"/>
                </a:highlight>
              </a:rPr>
              <a:t>acknowledgements</a:t>
            </a:r>
            <a:r>
              <a:rPr lang="en" sz="1100">
                <a:highlight>
                  <a:srgbClr val="FFFF00"/>
                </a:highlight>
              </a:rPr>
              <a:t> will return.</a:t>
            </a:r>
            <a:endParaRPr sz="1100">
              <a:highlight>
                <a:srgbClr val="FFFF00"/>
              </a:highlight>
            </a:endParaRPr>
          </a:p>
          <a:p>
            <a:pPr indent="0" lvl="0" marL="0" rtl="0" algn="l">
              <a:spcBef>
                <a:spcPts val="1600"/>
              </a:spcBef>
              <a:spcAft>
                <a:spcPts val="0"/>
              </a:spcAft>
              <a:buClr>
                <a:schemeClr val="dk1"/>
              </a:buClr>
              <a:buSzPts val="1100"/>
              <a:buFont typeface="Arial"/>
              <a:buNone/>
            </a:pPr>
            <a:r>
              <a:rPr lang="en" sz="1100"/>
              <a:t> </a:t>
            </a:r>
            <a:br>
              <a:rPr lang="en" sz="1100"/>
            </a:br>
            <a:r>
              <a:rPr b="1" lang="en" sz="1100" u="sng"/>
              <a:t>Solution</a:t>
            </a:r>
            <a:br>
              <a:rPr b="1" lang="en" sz="1100" u="sng"/>
            </a:br>
            <a:br>
              <a:rPr lang="en" sz="1100"/>
            </a:br>
            <a:r>
              <a:rPr b="1" lang="en" sz="1100">
                <a:highlight>
                  <a:srgbClr val="FFFF00"/>
                </a:highlight>
              </a:rPr>
              <a:t>A</a:t>
            </a:r>
            <a:r>
              <a:rPr b="1" lang="en" sz="1100">
                <a:highlight>
                  <a:srgbClr val="FFFF00"/>
                </a:highlight>
              </a:rPr>
              <a:t>daptive retransmission algorithm</a:t>
            </a:r>
            <a:r>
              <a:rPr lang="en" sz="1100"/>
              <a:t>  - TCP monitors the round trip time on each connection and computes reasonable values for timeouts. As the performance of a connection changes, TCP revises its timeout value (i.e., it adapts to the change). </a:t>
            </a:r>
            <a:endParaRPr sz="1100"/>
          </a:p>
          <a:p>
            <a:pPr indent="0" lvl="0" marL="0" rtl="0" algn="l">
              <a:spcBef>
                <a:spcPts val="1600"/>
              </a:spcBef>
              <a:spcAft>
                <a:spcPts val="0"/>
              </a:spcAft>
              <a:buNone/>
            </a:pPr>
            <a:br>
              <a:rPr b="1" lang="en" sz="1100" u="sng"/>
            </a:br>
            <a:br>
              <a:rPr b="1" lang="en" sz="1100" u="sng"/>
            </a:br>
            <a:r>
              <a:rPr lang="en" sz="1100" u="sng"/>
              <a:t>Challenges with Round Trip Estimates </a:t>
            </a:r>
            <a:endParaRPr sz="1100" u="sng"/>
          </a:p>
          <a:p>
            <a:pPr indent="0" lvl="0" marL="0" rtl="0" algn="l">
              <a:spcBef>
                <a:spcPts val="1600"/>
              </a:spcBef>
              <a:spcAft>
                <a:spcPts val="0"/>
              </a:spcAft>
              <a:buNone/>
            </a:pPr>
            <a:r>
              <a:rPr i="1" lang="en" sz="1100"/>
              <a:t>Acknowledgement ambiguity</a:t>
            </a:r>
            <a:r>
              <a:rPr lang="en" sz="1100"/>
              <a:t> - If retransmission is required, does the time on the acknowledgement reflect the 1st attempt or 2nd?</a:t>
            </a:r>
            <a:br>
              <a:rPr lang="en" sz="1100"/>
            </a:br>
            <a:br>
              <a:rPr lang="en" sz="1100"/>
            </a:br>
            <a:r>
              <a:rPr lang="en" sz="1100"/>
              <a:t>Solution - Karn’s Algorithm - when computing the round trip estimate, ignore samples that correspond to retransmitted segments...</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None/>
            </a:pPr>
            <a:br>
              <a:rPr lang="en" sz="1100"/>
            </a:br>
            <a:br>
              <a:rPr lang="en" sz="1100"/>
            </a:br>
            <a:br>
              <a:rPr lang="en" sz="1100"/>
            </a:br>
            <a:br>
              <a:rPr lang="en" sz="1100"/>
            </a:br>
            <a:br>
              <a:rPr lang="en" sz="1100"/>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TCP Connections</a:t>
            </a:r>
            <a:br>
              <a:rPr lang="en"/>
            </a:br>
            <a:r>
              <a:rPr lang="en"/>
              <a:t>Acknowledgements &amp; timers </a:t>
            </a:r>
            <a:br>
              <a:rPr lang="en"/>
            </a:br>
            <a:r>
              <a:rPr lang="en"/>
              <a:t>Sliding Window</a:t>
            </a:r>
            <a:br>
              <a:rPr lang="en"/>
            </a:br>
            <a:r>
              <a:rPr lang="en"/>
              <a:t>Segment format</a:t>
            </a:r>
            <a:br>
              <a:rPr lang="en"/>
            </a:br>
            <a:r>
              <a:rPr lang="en"/>
              <a:t>Checksum &amp; pseudo-header    </a:t>
            </a:r>
            <a:br>
              <a:rPr lang="en"/>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03" name="Shape 203"/>
        <p:cNvGrpSpPr/>
        <p:nvPr/>
      </p:nvGrpSpPr>
      <p:grpSpPr>
        <a:xfrm>
          <a:off x="0" y="0"/>
          <a:ext cx="0" cy="0"/>
          <a:chOff x="0" y="0"/>
          <a:chExt cx="0" cy="0"/>
        </a:xfrm>
      </p:grpSpPr>
      <p:sp>
        <p:nvSpPr>
          <p:cNvPr id="204" name="Google Shape;204;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Reliable Stream Transport Service (TCP) - part 2</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08" name="Shape 208"/>
        <p:cNvGrpSpPr/>
        <p:nvPr/>
      </p:nvGrpSpPr>
      <p:grpSpPr>
        <a:xfrm>
          <a:off x="0" y="0"/>
          <a:ext cx="0" cy="0"/>
          <a:chOff x="0" y="0"/>
          <a:chExt cx="0" cy="0"/>
        </a:xfrm>
      </p:grpSpPr>
      <p:sp>
        <p:nvSpPr>
          <p:cNvPr id="209" name="Google Shape;209;p35"/>
          <p:cNvSpPr txBox="1"/>
          <p:nvPr>
            <p:ph type="title"/>
          </p:nvPr>
        </p:nvSpPr>
        <p:spPr>
          <a:xfrm>
            <a:off x="0" y="1034025"/>
            <a:ext cx="9144000" cy="3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8000"/>
              <a:t>Transmission Control Protocol</a:t>
            </a:r>
            <a:endParaRPr b="1" sz="8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13" name="Shape 213"/>
        <p:cNvGrpSpPr/>
        <p:nvPr/>
      </p:nvGrpSpPr>
      <p:grpSpPr>
        <a:xfrm>
          <a:off x="0" y="0"/>
          <a:ext cx="0" cy="0"/>
          <a:chOff x="0" y="0"/>
          <a:chExt cx="0" cy="0"/>
        </a:xfrm>
      </p:grpSpPr>
      <p:sp>
        <p:nvSpPr>
          <p:cNvPr id="214" name="Google Shape;214;p36"/>
          <p:cNvSpPr txBox="1"/>
          <p:nvPr>
            <p:ph type="title"/>
          </p:nvPr>
        </p:nvSpPr>
        <p:spPr>
          <a:xfrm>
            <a:off x="0" y="521225"/>
            <a:ext cx="9144000" cy="38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0"/>
              <a:t>TCP</a:t>
            </a:r>
            <a:endParaRPr b="1" sz="25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Reliable Stream Transport Service (TCP) </a:t>
            </a:r>
            <a:endParaRPr/>
          </a:p>
        </p:txBody>
      </p:sp>
      <p:sp>
        <p:nvSpPr>
          <p:cNvPr id="220" name="Google Shape;220;p37"/>
          <p:cNvSpPr txBox="1"/>
          <p:nvPr>
            <p:ph idx="1" type="body"/>
          </p:nvPr>
        </p:nvSpPr>
        <p:spPr>
          <a:xfrm>
            <a:off x="311700" y="1152475"/>
            <a:ext cx="375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Need for Reliable Service </a:t>
            </a:r>
            <a:br>
              <a:rPr lang="en" sz="1100"/>
            </a:br>
            <a:r>
              <a:rPr lang="en" sz="1100"/>
              <a:t>Properties of the Reliable Delivery Service</a:t>
            </a:r>
            <a:br>
              <a:rPr lang="en" sz="1100"/>
            </a:br>
            <a:r>
              <a:rPr lang="en" sz="1100"/>
              <a:t>Reliability: Acknowledgement and Retransmission </a:t>
            </a:r>
            <a:br>
              <a:rPr lang="en" sz="1100"/>
            </a:br>
            <a:r>
              <a:rPr lang="en" sz="1100"/>
              <a:t>The Sliding Window Paradigm </a:t>
            </a:r>
            <a:br>
              <a:rPr lang="en" sz="1100"/>
            </a:br>
            <a:r>
              <a:rPr lang="en" sz="1100"/>
              <a:t>The Transmission Control Protocol </a:t>
            </a:r>
            <a:br>
              <a:rPr lang="en" sz="1100"/>
            </a:br>
            <a:r>
              <a:rPr lang="en" sz="1100"/>
              <a:t>Layering, Ports, Connections, and Endpoints </a:t>
            </a:r>
            <a:br>
              <a:rPr lang="en" sz="1100"/>
            </a:br>
            <a:r>
              <a:rPr lang="en" sz="1100"/>
              <a:t>Passive and Active Opens </a:t>
            </a:r>
            <a:br>
              <a:rPr lang="en" sz="1100"/>
            </a:br>
            <a:r>
              <a:rPr lang="en" sz="1100"/>
              <a:t>Segments, Streams, and Sequence Numbers</a:t>
            </a:r>
            <a:br>
              <a:rPr lang="en" sz="1100"/>
            </a:br>
            <a:r>
              <a:rPr lang="en" sz="1100"/>
              <a:t>Variable Window Size and Flow Control</a:t>
            </a:r>
            <a:br>
              <a:rPr lang="en" sz="1100"/>
            </a:br>
            <a:r>
              <a:rPr lang="en" sz="1100"/>
              <a:t>TCP Segment Format </a:t>
            </a:r>
            <a:br>
              <a:rPr lang="en" sz="1100"/>
            </a:br>
            <a:r>
              <a:rPr lang="en" sz="1100"/>
              <a:t>Out of Band Data </a:t>
            </a:r>
            <a:br>
              <a:rPr lang="en" sz="1100"/>
            </a:br>
            <a:r>
              <a:rPr lang="en" sz="1100"/>
              <a:t>TCP Options </a:t>
            </a:r>
            <a:br>
              <a:rPr lang="en" sz="1100"/>
            </a:br>
            <a:r>
              <a:rPr lang="en" sz="1100"/>
              <a:t>TCP Checksum Computation </a:t>
            </a:r>
            <a:br>
              <a:rPr lang="en" sz="1100"/>
            </a:br>
            <a:r>
              <a:rPr lang="en" sz="1100"/>
              <a:t>Acknowledgement, Retranission, and Timeouts </a:t>
            </a:r>
            <a:br>
              <a:rPr lang="en" sz="1100"/>
            </a:br>
            <a:r>
              <a:rPr lang="en" sz="1100"/>
              <a:t>Accurate Measurement of Round Trip Samples</a:t>
            </a:r>
            <a:br>
              <a:rPr lang="en" sz="1100"/>
            </a:br>
            <a:r>
              <a:rPr lang="en" sz="1100"/>
              <a:t>Karn’s Algorithm &amp; Timer Backoff </a:t>
            </a:r>
            <a:br>
              <a:rPr lang="en" sz="1100"/>
            </a:br>
            <a:r>
              <a:rPr lang="en" sz="1100"/>
              <a:t> </a:t>
            </a:r>
            <a:br>
              <a:rPr lang="en" sz="1100"/>
            </a:br>
            <a:endParaRPr sz="1100"/>
          </a:p>
        </p:txBody>
      </p:sp>
      <p:sp>
        <p:nvSpPr>
          <p:cNvPr id="221" name="Google Shape;221;p37"/>
          <p:cNvSpPr txBox="1"/>
          <p:nvPr>
            <p:ph idx="1" type="body"/>
          </p:nvPr>
        </p:nvSpPr>
        <p:spPr>
          <a:xfrm>
            <a:off x="4426500" y="1152475"/>
            <a:ext cx="375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Responding to High Variance in Delay</a:t>
            </a:r>
            <a:br>
              <a:rPr b="1" lang="en" sz="1100"/>
            </a:br>
            <a:r>
              <a:rPr b="1" lang="en" sz="1100"/>
              <a:t>Response to Congestion </a:t>
            </a:r>
            <a:br>
              <a:rPr b="1" lang="en" sz="1100"/>
            </a:br>
            <a:r>
              <a:rPr b="1" lang="en" sz="1100"/>
              <a:t>Fast Recovery and Other Response Modifications </a:t>
            </a:r>
            <a:br>
              <a:rPr b="1" lang="en" sz="1100"/>
            </a:br>
            <a:r>
              <a:rPr b="1" lang="en" sz="1100"/>
              <a:t>Explicit Feedback Mechanisms (SACK &amp; ECN)</a:t>
            </a:r>
            <a:br>
              <a:rPr b="1" lang="en" sz="1100"/>
            </a:br>
            <a:r>
              <a:rPr b="1" lang="en" sz="1100"/>
              <a:t>Congestion, Trail Drop, and TCP </a:t>
            </a:r>
            <a:br>
              <a:rPr b="1" lang="en" sz="1100"/>
            </a:br>
            <a:r>
              <a:rPr b="1" lang="en" sz="1100"/>
              <a:t>Random Early Detection (RED)</a:t>
            </a:r>
            <a:br>
              <a:rPr b="1" lang="en" sz="1100"/>
            </a:br>
            <a:r>
              <a:rPr b="1" lang="en" sz="1100"/>
              <a:t>Establishing A TCP Connection </a:t>
            </a:r>
            <a:br>
              <a:rPr b="1" lang="en" sz="1100"/>
            </a:br>
            <a:r>
              <a:rPr b="1" lang="en" sz="1100"/>
              <a:t>Initial Sequence Numbers </a:t>
            </a:r>
            <a:br>
              <a:rPr b="1" lang="en" sz="1100"/>
            </a:br>
            <a:r>
              <a:rPr b="1" lang="en" sz="1100"/>
              <a:t>Closing a TCP Connection</a:t>
            </a:r>
            <a:br>
              <a:rPr b="1" lang="en" sz="1100"/>
            </a:br>
            <a:r>
              <a:rPr b="1" lang="en" sz="1100"/>
              <a:t>TCP Connection Reset </a:t>
            </a:r>
            <a:br>
              <a:rPr b="1" lang="en" sz="1100"/>
            </a:br>
            <a:r>
              <a:rPr b="1" lang="en" sz="1100"/>
              <a:t>TCP State Machine </a:t>
            </a:r>
            <a:br>
              <a:rPr b="1" lang="en" sz="1100"/>
            </a:br>
            <a:r>
              <a:rPr b="1" lang="en" sz="1100"/>
              <a:t>Force Data Delivery </a:t>
            </a:r>
            <a:br>
              <a:rPr b="1" lang="en" sz="1100"/>
            </a:br>
            <a:r>
              <a:rPr b="1" lang="en" sz="1100"/>
              <a:t>Reserved TCP Port Numbers </a:t>
            </a:r>
            <a:br>
              <a:rPr b="1" lang="en" sz="1100"/>
            </a:br>
            <a:r>
              <a:rPr b="1" lang="en" sz="1100"/>
              <a:t>Silly Window Syndrome and Small Packets </a:t>
            </a:r>
            <a:br>
              <a:rPr b="1" lang="en" sz="1100"/>
            </a:br>
            <a:r>
              <a:rPr b="1" lang="en" sz="1100"/>
              <a:t>Avoiding Silly Window Syndrome </a:t>
            </a:r>
            <a:br>
              <a:rPr b="1" lang="en" sz="1100"/>
            </a:br>
            <a:r>
              <a:rPr b="1" lang="en" sz="1100"/>
              <a:t>Buffer Bloat and Its Effect on Latency  </a:t>
            </a:r>
            <a:br>
              <a:rPr b="1" lang="en" sz="1100"/>
            </a:br>
            <a:r>
              <a:rPr b="1" lang="en" sz="1100"/>
              <a:t> </a:t>
            </a:r>
            <a:br>
              <a:rPr b="1" lang="en" sz="1100"/>
            </a:br>
            <a:endParaRPr b="1"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to Congestion </a:t>
            </a:r>
            <a:endParaRPr/>
          </a:p>
        </p:txBody>
      </p:sp>
      <p:sp>
        <p:nvSpPr>
          <p:cNvPr id="227" name="Google Shape;227;p38"/>
          <p:cNvSpPr txBox="1"/>
          <p:nvPr>
            <p:ph idx="1" type="body"/>
          </p:nvPr>
        </p:nvSpPr>
        <p:spPr>
          <a:xfrm>
            <a:off x="311700" y="1152475"/>
            <a:ext cx="4380900" cy="30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 addition to managing the interaction of endpoints and their delays, TCP software must also react to congestion in an internet.  </a:t>
            </a:r>
            <a:br>
              <a:rPr lang="en" sz="1100"/>
            </a:br>
            <a:br>
              <a:rPr lang="en" sz="1100"/>
            </a:br>
            <a:r>
              <a:rPr b="1" lang="en" sz="1100">
                <a:highlight>
                  <a:srgbClr val="FFFF00"/>
                </a:highlight>
              </a:rPr>
              <a:t>Congestion</a:t>
            </a:r>
            <a:r>
              <a:rPr lang="en" sz="1100">
                <a:highlight>
                  <a:srgbClr val="FFFF00"/>
                </a:highlight>
              </a:rPr>
              <a:t> is a condition of severe delay caused by an overload of datagrams at one or more switching points (routers). </a:t>
            </a:r>
            <a:br>
              <a:rPr lang="en" sz="1100"/>
            </a:br>
            <a:br>
              <a:rPr lang="en" sz="1100"/>
            </a:br>
            <a:r>
              <a:rPr lang="en" sz="1100"/>
              <a:t>- Each router has finite storage capacity and that datagrams compete for that storage. </a:t>
            </a:r>
            <a:br>
              <a:rPr lang="en" sz="1100"/>
            </a:br>
            <a:br>
              <a:rPr lang="en" sz="1100"/>
            </a:br>
            <a:r>
              <a:rPr lang="en" sz="1100"/>
              <a:t>- Datagrams begin to be dropped if the total number of datagrams arriving at the congested router exceeds router capacity.  </a:t>
            </a:r>
            <a:br>
              <a:rPr lang="en" sz="1100"/>
            </a:br>
            <a:br>
              <a:rPr lang="en" sz="1100"/>
            </a:br>
            <a:r>
              <a:rPr lang="en" sz="1100"/>
              <a:t>- Endpoints do not usually know the details of where congestion has occurred or why. </a:t>
            </a:r>
            <a:br>
              <a:rPr lang="en" sz="1100"/>
            </a:br>
            <a:br>
              <a:rPr lang="en" sz="1100"/>
            </a:br>
            <a:br>
              <a:rPr lang="en" sz="1100"/>
            </a:br>
            <a:br>
              <a:rPr lang="en" sz="1100"/>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228" name="Google Shape;228;p38"/>
          <p:cNvPicPr preferRelativeResize="0"/>
          <p:nvPr/>
        </p:nvPicPr>
        <p:blipFill>
          <a:blip r:embed="rId3">
            <a:alphaModFix/>
          </a:blip>
          <a:stretch>
            <a:fillRect/>
          </a:stretch>
        </p:blipFill>
        <p:spPr>
          <a:xfrm>
            <a:off x="4889075" y="941850"/>
            <a:ext cx="3899625" cy="2339775"/>
          </a:xfrm>
          <a:prstGeom prst="rect">
            <a:avLst/>
          </a:prstGeom>
          <a:noFill/>
          <a:ln>
            <a:noFill/>
          </a:ln>
          <a:effectLst>
            <a:outerShdw blurRad="57150" rotWithShape="0" algn="bl" dir="5400000" dist="19050">
              <a:srgbClr val="000000">
                <a:alpha val="50000"/>
              </a:srgbClr>
            </a:outerShdw>
          </a:effectLst>
        </p:spPr>
      </p:pic>
      <p:sp>
        <p:nvSpPr>
          <p:cNvPr id="229" name="Google Shape;229;p38"/>
          <p:cNvSpPr txBox="1"/>
          <p:nvPr/>
        </p:nvSpPr>
        <p:spPr>
          <a:xfrm>
            <a:off x="240975" y="4286975"/>
            <a:ext cx="8591400" cy="72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100">
                <a:solidFill>
                  <a:schemeClr val="dk2"/>
                </a:solidFill>
                <a:highlight>
                  <a:srgbClr val="FFFF00"/>
                </a:highlight>
              </a:rPr>
              <a:t>Responding to delays by retransmitting datagrams can aggravate congestion.</a:t>
            </a:r>
            <a:r>
              <a:rPr lang="en" sz="1100">
                <a:solidFill>
                  <a:schemeClr val="dk2"/>
                </a:solidFill>
              </a:rPr>
              <a:t> If unchecked, the increased traffic will produce increased delay, leading to increased  traffic, and so on, until the network becomes useless. The condition is known as </a:t>
            </a:r>
            <a:r>
              <a:rPr b="1" lang="en" sz="1100">
                <a:solidFill>
                  <a:schemeClr val="dk2"/>
                </a:solidFill>
                <a:highlight>
                  <a:srgbClr val="FFFF00"/>
                </a:highlight>
              </a:rPr>
              <a:t>congestion collapse.</a:t>
            </a:r>
            <a:r>
              <a:rPr lang="en" sz="1100">
                <a:solidFill>
                  <a:schemeClr val="dk2"/>
                </a:solidFil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to Congestion </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TCP helps avoid congestion by reducing transmission rates when congestion occurs. The TCP standard recommends using two techniques: </a:t>
            </a:r>
            <a:r>
              <a:rPr b="1" lang="en" sz="1100">
                <a:highlight>
                  <a:srgbClr val="FFFF00"/>
                </a:highlight>
              </a:rPr>
              <a:t>slow-start</a:t>
            </a:r>
            <a:r>
              <a:rPr lang="en" sz="1100">
                <a:highlight>
                  <a:srgbClr val="FFFF00"/>
                </a:highlight>
              </a:rPr>
              <a:t> and </a:t>
            </a:r>
            <a:r>
              <a:rPr b="1" lang="en" sz="1100">
                <a:highlight>
                  <a:srgbClr val="FFFF00"/>
                </a:highlight>
              </a:rPr>
              <a:t>multiplicative decrease</a:t>
            </a:r>
            <a:r>
              <a:rPr lang="en" sz="1100">
                <a:highlight>
                  <a:srgbClr val="FFFF00"/>
                </a:highlight>
              </a:rPr>
              <a:t>.</a:t>
            </a:r>
            <a:r>
              <a:rPr lang="en" sz="1100"/>
              <a:t> </a:t>
            </a:r>
            <a:br>
              <a:rPr lang="en" sz="1100"/>
            </a:br>
            <a:br>
              <a:rPr lang="en" sz="1100"/>
            </a:br>
            <a:br>
              <a:rPr lang="en" sz="1100"/>
            </a:br>
            <a:r>
              <a:rPr lang="en" sz="1100"/>
              <a:t>In addition to remembering the receiver’s window (buffer size), TCP maintains a second limit, called the </a:t>
            </a:r>
            <a:r>
              <a:rPr b="1" lang="en" sz="1100"/>
              <a:t>congestion window size</a:t>
            </a:r>
            <a:r>
              <a:rPr lang="en" sz="1100"/>
              <a:t> </a:t>
            </a:r>
            <a:br>
              <a:rPr lang="en" sz="1100"/>
            </a:br>
            <a:r>
              <a:rPr lang="en" sz="1100"/>
              <a:t>or </a:t>
            </a:r>
            <a:r>
              <a:rPr b="1" lang="en" sz="1100">
                <a:highlight>
                  <a:srgbClr val="FFFF00"/>
                </a:highlight>
              </a:rPr>
              <a:t>congestion window</a:t>
            </a:r>
            <a:r>
              <a:rPr lang="en" sz="1100"/>
              <a:t> that it uses to restrict data flow. Reducing the congestion window reduces the traffic TCP will inject into the connection.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to Congestion </a:t>
            </a:r>
            <a:endParaRPr/>
          </a:p>
        </p:txBody>
      </p:sp>
      <p:sp>
        <p:nvSpPr>
          <p:cNvPr id="241" name="Google Shape;241;p40"/>
          <p:cNvSpPr txBox="1"/>
          <p:nvPr>
            <p:ph idx="1" type="body"/>
          </p:nvPr>
        </p:nvSpPr>
        <p:spPr>
          <a:xfrm>
            <a:off x="311700" y="1152475"/>
            <a:ext cx="429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Multiplicative Decrease Congestion Avoidance:</a:t>
            </a:r>
            <a:r>
              <a:rPr lang="en" sz="1100"/>
              <a:t> upon loss of a segment, reduce the congestion window by half (but never reduce the window to less than one segment). When transmitting segments that remain in the allowed window, backoff the retransmission timer exponentially. </a:t>
            </a:r>
            <a:br>
              <a:rPr lang="en" sz="1100"/>
            </a:b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242" name="Google Shape;242;p40"/>
          <p:cNvPicPr preferRelativeResize="0"/>
          <p:nvPr/>
        </p:nvPicPr>
        <p:blipFill>
          <a:blip r:embed="rId3">
            <a:alphaModFix/>
          </a:blip>
          <a:stretch>
            <a:fillRect/>
          </a:stretch>
        </p:blipFill>
        <p:spPr>
          <a:xfrm>
            <a:off x="4724500" y="1017725"/>
            <a:ext cx="4235399" cy="2353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to Congestion </a:t>
            </a:r>
            <a:endParaRPr/>
          </a:p>
        </p:txBody>
      </p:sp>
      <p:sp>
        <p:nvSpPr>
          <p:cNvPr id="248" name="Google Shape;248;p41"/>
          <p:cNvSpPr txBox="1"/>
          <p:nvPr>
            <p:ph idx="1" type="body"/>
          </p:nvPr>
        </p:nvSpPr>
        <p:spPr>
          <a:xfrm>
            <a:off x="311700" y="1152475"/>
            <a:ext cx="429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100"/>
            </a:br>
            <a:r>
              <a:rPr b="1" lang="en" sz="1100">
                <a:highlight>
                  <a:srgbClr val="FFFF00"/>
                </a:highlight>
              </a:rPr>
              <a:t>Slow-Start (Additive) Recovery:</a:t>
            </a:r>
            <a:r>
              <a:rPr lang="en" sz="1100"/>
              <a:t> whenever starting traffic on a new connection or increasing traffic after a period of congestion, start the congestion window at the size of a single segment and increase the congestion window by one segment each time an acknowledgement arrives.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249" name="Google Shape;249;p41"/>
          <p:cNvPicPr preferRelativeResize="0"/>
          <p:nvPr/>
        </p:nvPicPr>
        <p:blipFill>
          <a:blip r:embed="rId3">
            <a:alphaModFix/>
          </a:blip>
          <a:stretch>
            <a:fillRect/>
          </a:stretch>
        </p:blipFill>
        <p:spPr>
          <a:xfrm>
            <a:off x="5276200" y="849825"/>
            <a:ext cx="2691750" cy="34438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0" y="521225"/>
            <a:ext cx="9144000" cy="38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0"/>
              <a:t>TCP</a:t>
            </a:r>
            <a:endParaRPr b="1" sz="25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Explicit Feedback Mechanisms (SACK &amp; ECN)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5" name="Google Shape;25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Most versions of </a:t>
            </a:r>
            <a:r>
              <a:rPr lang="en" sz="1100">
                <a:highlight>
                  <a:srgbClr val="FFFF00"/>
                </a:highlight>
              </a:rPr>
              <a:t>TCP use implicit techniques to detect loss and congestion</a:t>
            </a:r>
            <a:r>
              <a:rPr lang="en" sz="1100"/>
              <a:t>. That  is, TCP uses timeout and duplicate ACKs to detect loss, and changes in round trip times  to detect congestion. Researchers have observed that slight improvements are possible if TCP includes mechanisms that provide such information explicitly.</a:t>
            </a:r>
            <a:endParaRPr sz="1100"/>
          </a:p>
          <a:p>
            <a:pPr indent="0" lvl="0" marL="0" rtl="0" algn="l">
              <a:spcBef>
                <a:spcPts val="1600"/>
              </a:spcBef>
              <a:spcAft>
                <a:spcPts val="0"/>
              </a:spcAft>
              <a:buNone/>
            </a:pPr>
            <a:r>
              <a:rPr b="1" lang="en" sz="1100">
                <a:highlight>
                  <a:srgbClr val="FFD966"/>
                </a:highlight>
              </a:rPr>
              <a:t>The Selective ACKnowledgement (SACK)</a:t>
            </a:r>
            <a:r>
              <a:rPr lang="en" sz="1100">
                <a:highlight>
                  <a:srgbClr val="FFD966"/>
                </a:highlight>
              </a:rPr>
              <a:t> </a:t>
            </a:r>
            <a:r>
              <a:rPr lang="en" sz="1100"/>
              <a:t>The alternative to TCP’s cumulative acknowledgement mechanism is known as a  selective acknowledgement mechanism. In essence, selective acknowledgements allow a receiver to specify exactly which data has been received and which is still missing. The chief advantage of selective acknowledgements arises in situations where occasional  loss occurs: selective acknowledgements allow a sender to know exactly which segments to retransmit.  </a:t>
            </a:r>
            <a:br>
              <a:rPr lang="en" sz="1100"/>
            </a:br>
            <a:br>
              <a:rPr lang="en" sz="1100"/>
            </a:br>
            <a:r>
              <a:rPr b="1" lang="en" sz="1100">
                <a:highlight>
                  <a:srgbClr val="FFD966"/>
                </a:highlight>
              </a:rPr>
              <a:t>Explicit Congestion Notification (ECN),</a:t>
            </a:r>
            <a:r>
              <a:rPr lang="en" sz="1100"/>
              <a:t> the  mechanism requires routers throughout an internet to notify TCP as congestion occurs.  The mechanism is conceptually straightforward: as a TCP segment passes through the internet, routers along the path use a pair of bits in the IP header to record congestion. Thus, when a segment arrives, the receiver knows whether the segment experienced  congestion at any point. Unfortunately, the sender, not the receiver, needs to learn about congestion. Therefore, the receiver uses the next ACK to inform the sender that  congestion occurred. The sender then responds by reducing its congestion window. </a:t>
            </a:r>
            <a:endParaRPr sz="1100"/>
          </a:p>
          <a:p>
            <a:pPr indent="0" lvl="0" marL="0" rtl="0" algn="l">
              <a:spcBef>
                <a:spcPts val="1600"/>
              </a:spcBef>
              <a:spcAft>
                <a:spcPts val="1600"/>
              </a:spcAft>
              <a:buClr>
                <a:schemeClr val="dk1"/>
              </a:buClr>
              <a:buSzPts val="1100"/>
              <a:buFont typeface="Arial"/>
              <a:buNone/>
            </a:pPr>
            <a:r>
              <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Trail Drop, RED, and TCP </a:t>
            </a:r>
            <a:endParaRPr/>
          </a:p>
        </p:txBody>
      </p:sp>
      <p:sp>
        <p:nvSpPr>
          <p:cNvPr id="261" name="Google Shape;26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Each router has finite storage capacity and that datagrams compete for that storage. </a:t>
            </a:r>
            <a:br>
              <a:rPr lang="en" sz="1100">
                <a:highlight>
                  <a:srgbClr val="FFFF00"/>
                </a:highlight>
              </a:rPr>
            </a:br>
            <a:endParaRPr b="1" sz="1100" u="sng">
              <a:highlight>
                <a:srgbClr val="FFFF00"/>
              </a:highlight>
            </a:endParaRPr>
          </a:p>
          <a:p>
            <a:pPr indent="0" lvl="0" marL="0" rtl="0" algn="l">
              <a:spcBef>
                <a:spcPts val="1600"/>
              </a:spcBef>
              <a:spcAft>
                <a:spcPts val="0"/>
              </a:spcAft>
              <a:buNone/>
            </a:pPr>
            <a:r>
              <a:rPr b="1" lang="en" sz="1100" u="sng">
                <a:highlight>
                  <a:srgbClr val="FFD966"/>
                </a:highlight>
              </a:rPr>
              <a:t>Tail-Drop</a:t>
            </a:r>
            <a:br>
              <a:rPr lang="en" sz="1100"/>
            </a:br>
            <a:r>
              <a:rPr lang="en" sz="1100"/>
              <a:t>Tail-Drop Policy For Routers: if a packet queue is filled when a datagram must be placed on the queue, discard the datagram. </a:t>
            </a:r>
            <a:br>
              <a:rPr lang="en" sz="1100"/>
            </a:br>
            <a:br>
              <a:rPr lang="en" sz="1100"/>
            </a:br>
            <a:r>
              <a:rPr b="1" lang="en" sz="1100" u="sng">
                <a:highlight>
                  <a:srgbClr val="FFD966"/>
                </a:highlight>
              </a:rPr>
              <a:t>RED</a:t>
            </a:r>
            <a:br>
              <a:rPr lang="en" sz="1100"/>
            </a:br>
            <a:r>
              <a:rPr lang="en" sz="1100"/>
              <a:t>The answer lies in a clever  scheme that avoids tail-drop whenever possible. Known as Random Early Detection,  Random Early Drop, or </a:t>
            </a:r>
            <a:r>
              <a:rPr b="1" lang="en" sz="1100"/>
              <a:t>Random Early Discard</a:t>
            </a:r>
            <a:r>
              <a:rPr lang="en" sz="1100"/>
              <a:t>, the scheme is more frequently referred  to by its acronym, RED. The general idea behind RED lies in randomization: instead of  waiting until a queue fills completely, a router monitors the queue size. As the queue  begins to fill, the router chooses datagrams at random to drop.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A TCP Connection</a:t>
            </a:r>
            <a:endParaRPr/>
          </a:p>
        </p:txBody>
      </p:sp>
      <p:sp>
        <p:nvSpPr>
          <p:cNvPr id="267" name="Google Shape;267;p44"/>
          <p:cNvSpPr txBox="1"/>
          <p:nvPr>
            <p:ph idx="1" type="body"/>
          </p:nvPr>
        </p:nvSpPr>
        <p:spPr>
          <a:xfrm>
            <a:off x="311700" y="1152475"/>
            <a:ext cx="4260300" cy="30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TCP uses a three-way handshake to establish a connection. </a:t>
            </a:r>
            <a:br>
              <a:rPr lang="en" sz="1100"/>
            </a:br>
            <a:br>
              <a:rPr lang="en" sz="1100"/>
            </a:br>
            <a:br>
              <a:rPr lang="en" sz="1100"/>
            </a:br>
            <a:r>
              <a:rPr lang="en" sz="1100" u="sng">
                <a:highlight>
                  <a:srgbClr val="FFFF00"/>
                </a:highlight>
              </a:rPr>
              <a:t>1st Message</a:t>
            </a:r>
            <a:r>
              <a:rPr lang="en" sz="1100" u="sng"/>
              <a:t> - Host A to Host B </a:t>
            </a:r>
            <a:br>
              <a:rPr lang="en" sz="1100"/>
            </a:br>
            <a:r>
              <a:rPr b="1" lang="en" sz="1100"/>
              <a:t>SYN </a:t>
            </a:r>
            <a:r>
              <a:rPr lang="en" sz="1100"/>
              <a:t>bit in code field</a:t>
            </a:r>
            <a:r>
              <a:rPr b="1" lang="en" sz="1100"/>
              <a:t> </a:t>
            </a:r>
            <a:r>
              <a:rPr lang="en" sz="1100"/>
              <a:t>- to initiate connection  </a:t>
            </a:r>
            <a:br>
              <a:rPr lang="en" sz="1100"/>
            </a:br>
            <a:br>
              <a:rPr lang="en" sz="1100"/>
            </a:br>
            <a:r>
              <a:rPr lang="en" sz="1100" u="sng">
                <a:highlight>
                  <a:srgbClr val="FFFF00"/>
                </a:highlight>
              </a:rPr>
              <a:t>2nd</a:t>
            </a:r>
            <a:r>
              <a:rPr lang="en" sz="1100" u="sng">
                <a:highlight>
                  <a:srgbClr val="FFFF00"/>
                </a:highlight>
              </a:rPr>
              <a:t> Message</a:t>
            </a:r>
            <a:r>
              <a:rPr lang="en" sz="1100" u="sng"/>
              <a:t> - Host B to Host A</a:t>
            </a:r>
            <a:br>
              <a:rPr lang="en" sz="1100"/>
            </a:br>
            <a:r>
              <a:rPr b="1" lang="en" sz="1100"/>
              <a:t>SYN </a:t>
            </a:r>
            <a:r>
              <a:rPr lang="en" sz="1100"/>
              <a:t>bit in code field</a:t>
            </a:r>
            <a:r>
              <a:rPr b="1" lang="en" sz="1100"/>
              <a:t> </a:t>
            </a:r>
            <a:r>
              <a:rPr lang="en" sz="1100"/>
              <a:t>-</a:t>
            </a:r>
            <a:r>
              <a:rPr b="1" lang="en" sz="1100"/>
              <a:t> </a:t>
            </a:r>
            <a:r>
              <a:rPr lang="en" sz="1100"/>
              <a:t>initiate connection</a:t>
            </a:r>
            <a:br>
              <a:rPr b="1" lang="en" sz="1100"/>
            </a:br>
            <a:r>
              <a:rPr b="1" lang="en" sz="1100"/>
              <a:t>ACK </a:t>
            </a:r>
            <a:r>
              <a:rPr lang="en" sz="1100"/>
              <a:t>bit in code field</a:t>
            </a:r>
            <a:r>
              <a:rPr b="1" lang="en" sz="1100"/>
              <a:t> </a:t>
            </a:r>
            <a:r>
              <a:rPr lang="en" sz="1100"/>
              <a:t>- acknowledge request</a:t>
            </a:r>
            <a:r>
              <a:rPr b="1" lang="en" sz="1100"/>
              <a:t> </a:t>
            </a:r>
            <a:br>
              <a:rPr b="1" lang="en" sz="1100"/>
            </a:br>
            <a:br>
              <a:rPr b="1" lang="en" sz="1100"/>
            </a:br>
            <a:r>
              <a:rPr lang="en" sz="1100" u="sng">
                <a:highlight>
                  <a:srgbClr val="FFFF00"/>
                </a:highlight>
              </a:rPr>
              <a:t>3rd</a:t>
            </a:r>
            <a:r>
              <a:rPr lang="en" sz="1100" u="sng">
                <a:highlight>
                  <a:srgbClr val="FFFF00"/>
                </a:highlight>
              </a:rPr>
              <a:t> Message</a:t>
            </a:r>
            <a:r>
              <a:rPr lang="en" sz="1100" u="sng"/>
              <a:t> - Host A to Host B</a:t>
            </a:r>
            <a:r>
              <a:rPr lang="en" sz="1100"/>
              <a:t> </a:t>
            </a:r>
            <a:br>
              <a:rPr b="1" lang="en" sz="1100"/>
            </a:br>
            <a:r>
              <a:rPr b="1" lang="en" sz="1100"/>
              <a:t>ACK </a:t>
            </a:r>
            <a:r>
              <a:rPr lang="en" sz="1100"/>
              <a:t>bit in code field </a:t>
            </a:r>
            <a:r>
              <a:rPr lang="en" sz="1100"/>
              <a:t>- acknowledge request</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268" name="Google Shape;268;p44"/>
          <p:cNvPicPr preferRelativeResize="0"/>
          <p:nvPr/>
        </p:nvPicPr>
        <p:blipFill>
          <a:blip r:embed="rId3">
            <a:alphaModFix/>
          </a:blip>
          <a:stretch>
            <a:fillRect/>
          </a:stretch>
        </p:blipFill>
        <p:spPr>
          <a:xfrm>
            <a:off x="4724400" y="1170125"/>
            <a:ext cx="4267200" cy="2704174"/>
          </a:xfrm>
          <a:prstGeom prst="rect">
            <a:avLst/>
          </a:prstGeom>
          <a:noFill/>
          <a:ln>
            <a:noFill/>
          </a:ln>
        </p:spPr>
      </p:pic>
      <p:sp>
        <p:nvSpPr>
          <p:cNvPr id="269" name="Google Shape;269;p44"/>
          <p:cNvSpPr txBox="1"/>
          <p:nvPr/>
        </p:nvSpPr>
        <p:spPr>
          <a:xfrm>
            <a:off x="291600" y="4331025"/>
            <a:ext cx="8540700" cy="5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100">
                <a:solidFill>
                  <a:schemeClr val="dk2"/>
                </a:solidFill>
              </a:rPr>
              <a:t>The 3rd message is key for acknowledging the two way connection. </a:t>
            </a:r>
            <a:br>
              <a:rPr lang="en" sz="1100">
                <a:solidFill>
                  <a:schemeClr val="dk2"/>
                </a:solidFill>
              </a:rPr>
            </a:br>
            <a:r>
              <a:rPr lang="en" sz="1100">
                <a:solidFill>
                  <a:schemeClr val="dk2"/>
                </a:solidFill>
              </a:rPr>
              <a:t>T</a:t>
            </a:r>
            <a:r>
              <a:rPr lang="en" sz="1100">
                <a:solidFill>
                  <a:schemeClr val="dk2"/>
                </a:solidFill>
              </a:rPr>
              <a:t>hree messages are exchanged that allow each side to agree to form a connection and know that  the other side has agreed.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Sequence Numbers </a:t>
            </a:r>
            <a:endParaRPr/>
          </a:p>
        </p:txBody>
      </p:sp>
      <p:sp>
        <p:nvSpPr>
          <p:cNvPr id="275" name="Google Shape;275;p4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The three-way handshake accomplishes </a:t>
            </a:r>
            <a:r>
              <a:rPr lang="en" sz="1100" u="sng"/>
              <a:t>two important functions</a:t>
            </a:r>
            <a:r>
              <a:rPr lang="en" sz="1100"/>
              <a:t>.</a:t>
            </a:r>
            <a:br>
              <a:rPr lang="en" sz="1100"/>
            </a:br>
            <a:br>
              <a:rPr lang="en" sz="1100"/>
            </a:br>
            <a:r>
              <a:rPr lang="en" sz="1100"/>
              <a:t>- It guarantees that  both sides are ready to transfer data (and that they know they are both ready)</a:t>
            </a:r>
            <a:br>
              <a:rPr lang="en" sz="1100"/>
            </a:br>
            <a:br>
              <a:rPr lang="en" sz="1100"/>
            </a:br>
            <a:r>
              <a:rPr lang="en" sz="1100"/>
              <a:t>- </a:t>
            </a:r>
            <a:r>
              <a:rPr lang="en" sz="1100">
                <a:highlight>
                  <a:srgbClr val="FFFF00"/>
                </a:highlight>
              </a:rPr>
              <a:t>It allows both sides to agree on initial sequence numbers. </a:t>
            </a:r>
            <a:r>
              <a:rPr lang="en" sz="1100"/>
              <a:t>Sequence numbers are sent and acknowledged during the handshake.</a:t>
            </a:r>
            <a:endParaRPr sz="1100"/>
          </a:p>
          <a:p>
            <a:pPr indent="0" lvl="0" marL="0" rtl="0" algn="l">
              <a:spcBef>
                <a:spcPts val="1600"/>
              </a:spcBef>
              <a:spcAft>
                <a:spcPts val="1600"/>
              </a:spcAft>
              <a:buNone/>
            </a:pPr>
            <a:r>
              <a:t/>
            </a:r>
            <a:endParaRPr sz="1100"/>
          </a:p>
        </p:txBody>
      </p:sp>
      <p:pic>
        <p:nvPicPr>
          <p:cNvPr id="276" name="Google Shape;276;p45"/>
          <p:cNvPicPr preferRelativeResize="0"/>
          <p:nvPr/>
        </p:nvPicPr>
        <p:blipFill>
          <a:blip r:embed="rId3">
            <a:alphaModFix/>
          </a:blip>
          <a:stretch>
            <a:fillRect/>
          </a:stretch>
        </p:blipFill>
        <p:spPr>
          <a:xfrm>
            <a:off x="4724400" y="1170125"/>
            <a:ext cx="4267200" cy="27041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a TCP Connection</a:t>
            </a:r>
            <a:endParaRPr/>
          </a:p>
        </p:txBody>
      </p:sp>
      <p:sp>
        <p:nvSpPr>
          <p:cNvPr id="282" name="Google Shape;282;p4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TCP uses  a three-way handshake to close connections. </a:t>
            </a:r>
            <a:br>
              <a:rPr lang="en" sz="1100"/>
            </a:br>
            <a:br>
              <a:rPr lang="en" sz="1100"/>
            </a:br>
            <a:r>
              <a:rPr lang="en" sz="1100"/>
              <a:t>Remember that </a:t>
            </a:r>
            <a:r>
              <a:rPr b="1" lang="en" sz="1100">
                <a:highlight>
                  <a:srgbClr val="FFFF00"/>
                </a:highlight>
              </a:rPr>
              <a:t>TCP connections are full duplex</a:t>
            </a:r>
            <a:r>
              <a:rPr lang="en" sz="1100"/>
              <a:t> and that we view them as containing two independent streams, one going in each direction. </a:t>
            </a:r>
            <a:br>
              <a:rPr lang="en" sz="1100"/>
            </a:br>
            <a:br>
              <a:rPr lang="en" sz="1100"/>
            </a:br>
            <a:r>
              <a:rPr lang="en" sz="1100" u="sng">
                <a:highlight>
                  <a:srgbClr val="FFFF00"/>
                </a:highlight>
              </a:rPr>
              <a:t>1st Message</a:t>
            </a:r>
            <a:r>
              <a:rPr lang="en" sz="1100" u="sng"/>
              <a:t> - Host A to Host B </a:t>
            </a:r>
            <a:br>
              <a:rPr lang="en" sz="1100"/>
            </a:br>
            <a:r>
              <a:rPr b="1" lang="en" sz="1100"/>
              <a:t>FIN </a:t>
            </a:r>
            <a:r>
              <a:rPr lang="en" sz="1100"/>
              <a:t>bit in code field</a:t>
            </a:r>
            <a:r>
              <a:rPr b="1" lang="en" sz="1100"/>
              <a:t> </a:t>
            </a:r>
            <a:r>
              <a:rPr lang="en" sz="1100"/>
              <a:t>- close connection  </a:t>
            </a:r>
            <a:br>
              <a:rPr lang="en" sz="1100"/>
            </a:br>
            <a:br>
              <a:rPr lang="en" sz="1100"/>
            </a:br>
            <a:r>
              <a:rPr lang="en" sz="1100" u="sng">
                <a:highlight>
                  <a:srgbClr val="FFFF00"/>
                </a:highlight>
              </a:rPr>
              <a:t>2nd Message</a:t>
            </a:r>
            <a:r>
              <a:rPr lang="en" sz="1100" u="sng"/>
              <a:t> - Host B to Host A</a:t>
            </a:r>
            <a:br>
              <a:rPr lang="en" sz="1100"/>
            </a:br>
            <a:r>
              <a:rPr b="1" lang="en" sz="1100"/>
              <a:t>ACK </a:t>
            </a:r>
            <a:r>
              <a:rPr lang="en" sz="1100"/>
              <a:t>bit in code field</a:t>
            </a:r>
            <a:r>
              <a:rPr b="1" lang="en" sz="1100"/>
              <a:t> </a:t>
            </a:r>
            <a:r>
              <a:rPr lang="en" sz="1100"/>
              <a:t>-</a:t>
            </a:r>
            <a:r>
              <a:rPr b="1" lang="en" sz="1100"/>
              <a:t> </a:t>
            </a:r>
            <a:r>
              <a:rPr lang="en" sz="1100"/>
              <a:t>acknowledge close </a:t>
            </a:r>
            <a:br>
              <a:rPr b="1" lang="en" sz="1100"/>
            </a:br>
            <a:r>
              <a:rPr b="1" lang="en" sz="1100"/>
              <a:t>FIN </a:t>
            </a:r>
            <a:r>
              <a:rPr lang="en" sz="1100"/>
              <a:t>bit in code field</a:t>
            </a:r>
            <a:r>
              <a:rPr b="1" lang="en" sz="1100"/>
              <a:t> </a:t>
            </a:r>
            <a:r>
              <a:rPr lang="en" sz="1100"/>
              <a:t>- close connection</a:t>
            </a:r>
            <a:br>
              <a:rPr lang="en" sz="1100"/>
            </a:br>
            <a:br>
              <a:rPr b="1" lang="en" sz="1100"/>
            </a:br>
            <a:r>
              <a:rPr lang="en" sz="1100" u="sng">
                <a:highlight>
                  <a:srgbClr val="FFFF00"/>
                </a:highlight>
              </a:rPr>
              <a:t>3rd Message</a:t>
            </a:r>
            <a:r>
              <a:rPr lang="en" sz="1100" u="sng"/>
              <a:t> - Host A to Host B</a:t>
            </a:r>
            <a:r>
              <a:rPr lang="en" sz="1100"/>
              <a:t> </a:t>
            </a:r>
            <a:br>
              <a:rPr b="1" lang="en" sz="1100"/>
            </a:br>
            <a:r>
              <a:rPr b="1" lang="en" sz="1100"/>
              <a:t>ACK </a:t>
            </a:r>
            <a:r>
              <a:rPr lang="en" sz="1100"/>
              <a:t>bit in code field - acknowledge close </a:t>
            </a:r>
            <a:br>
              <a:rPr lang="en" sz="1100"/>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283" name="Google Shape;283;p46"/>
          <p:cNvPicPr preferRelativeResize="0"/>
          <p:nvPr/>
        </p:nvPicPr>
        <p:blipFill>
          <a:blip r:embed="rId3">
            <a:alphaModFix/>
          </a:blip>
          <a:stretch>
            <a:fillRect/>
          </a:stretch>
        </p:blipFill>
        <p:spPr>
          <a:xfrm>
            <a:off x="4724400" y="1170125"/>
            <a:ext cx="4267199" cy="29295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Connection Reset </a:t>
            </a:r>
            <a:endParaRPr/>
          </a:p>
        </p:txBody>
      </p:sp>
      <p:sp>
        <p:nvSpPr>
          <p:cNvPr id="289" name="Google Shape;28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TCP provides a </a:t>
            </a:r>
            <a:r>
              <a:rPr b="1" lang="en" sz="1100">
                <a:highlight>
                  <a:srgbClr val="FFFF00"/>
                </a:highlight>
              </a:rPr>
              <a:t>reset</a:t>
            </a:r>
            <a:r>
              <a:rPr lang="en" sz="1100">
                <a:highlight>
                  <a:srgbClr val="FFFF00"/>
                </a:highlight>
              </a:rPr>
              <a:t> facility to handle abnormal disconnections. </a:t>
            </a:r>
            <a:endParaRPr sz="1100">
              <a:highlight>
                <a:srgbClr val="FFFF00"/>
              </a:highlight>
            </a:endParaRPr>
          </a:p>
          <a:p>
            <a:pPr indent="0" lvl="0" marL="0" rtl="0" algn="l">
              <a:spcBef>
                <a:spcPts val="1600"/>
              </a:spcBef>
              <a:spcAft>
                <a:spcPts val="0"/>
              </a:spcAft>
              <a:buNone/>
            </a:pPr>
            <a:r>
              <a:rPr lang="en" sz="1100"/>
              <a:t>To reset a connection: </a:t>
            </a:r>
            <a:br>
              <a:rPr lang="en" sz="1100"/>
            </a:br>
            <a:r>
              <a:rPr lang="en" sz="1100"/>
              <a:t>- </a:t>
            </a:r>
            <a:r>
              <a:rPr lang="en" sz="1100">
                <a:highlight>
                  <a:srgbClr val="FFD966"/>
                </a:highlight>
              </a:rPr>
              <a:t>one side initiates termination by sending a segment with the </a:t>
            </a:r>
            <a:r>
              <a:rPr b="1" lang="en" sz="1100">
                <a:highlight>
                  <a:srgbClr val="FFD966"/>
                </a:highlight>
              </a:rPr>
              <a:t>RST</a:t>
            </a:r>
            <a:r>
              <a:rPr lang="en" sz="1100">
                <a:highlight>
                  <a:srgbClr val="FFD966"/>
                </a:highlight>
              </a:rPr>
              <a:t> (RESET)</a:t>
            </a:r>
            <a:r>
              <a:rPr lang="en" sz="1100"/>
              <a:t> bit in the CODE field set. </a:t>
            </a:r>
            <a:br>
              <a:rPr lang="en" sz="1100"/>
            </a:br>
            <a:r>
              <a:rPr lang="en" sz="1100"/>
              <a:t>- </a:t>
            </a:r>
            <a:r>
              <a:rPr lang="en" sz="1100">
                <a:highlight>
                  <a:srgbClr val="FFD966"/>
                </a:highlight>
              </a:rPr>
              <a:t>the other side responds to a reset segment immediately by aborting the connection. </a:t>
            </a:r>
            <a:br>
              <a:rPr lang="en" sz="1100"/>
            </a:br>
            <a:br>
              <a:rPr lang="en" sz="1100"/>
            </a:br>
            <a:br>
              <a:rPr lang="en" sz="1100"/>
            </a:br>
            <a:r>
              <a:rPr lang="en" sz="1100"/>
              <a:t>TCP informs any local application that was using the connection. </a:t>
            </a:r>
            <a:r>
              <a:rPr b="1" lang="en" sz="1100">
                <a:highlight>
                  <a:srgbClr val="FFFF00"/>
                </a:highlight>
              </a:rPr>
              <a:t>Note that a reset occurs immediately and cannot be undone.</a:t>
            </a:r>
            <a:r>
              <a:rPr lang="en" sz="1100"/>
              <a:t> We think of it as an instantaneous abort that terminates transfer in both  directions and releases resources, such as buffers.</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Force Data Delivery - PSH  </a:t>
            </a:r>
            <a:endParaRPr/>
          </a:p>
        </p:txBody>
      </p:sp>
      <p:sp>
        <p:nvSpPr>
          <p:cNvPr id="295" name="Google Shape;29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TCP provides a push operation that an application can use to force delivery of octets and bypass the stream buffer. </a:t>
            </a:r>
            <a:br>
              <a:rPr lang="en" sz="1100"/>
            </a:br>
            <a:br>
              <a:rPr lang="en" sz="1100"/>
            </a:br>
            <a:br>
              <a:rPr lang="en" sz="1100"/>
            </a:br>
            <a:r>
              <a:rPr b="1" lang="en" sz="1100" u="sng">
                <a:highlight>
                  <a:srgbClr val="FFFF00"/>
                </a:highlight>
              </a:rPr>
              <a:t>Push</a:t>
            </a:r>
            <a:r>
              <a:rPr lang="en" sz="1100" u="sng">
                <a:highlight>
                  <a:srgbClr val="FFFF00"/>
                </a:highlight>
              </a:rPr>
              <a:t> </a:t>
            </a:r>
            <a:r>
              <a:rPr b="1" lang="en" sz="1100" u="sng">
                <a:highlight>
                  <a:srgbClr val="FFFF00"/>
                </a:highlight>
              </a:rPr>
              <a:t>operation</a:t>
            </a:r>
            <a:r>
              <a:rPr lang="en" sz="1100">
                <a:highlight>
                  <a:srgbClr val="FFFF00"/>
                </a:highlight>
              </a:rPr>
              <a:t> </a:t>
            </a:r>
            <a:br>
              <a:rPr lang="en" sz="1100">
                <a:highlight>
                  <a:srgbClr val="FFFF00"/>
                </a:highlight>
              </a:rPr>
            </a:br>
            <a:br>
              <a:rPr lang="en" sz="1100"/>
            </a:br>
            <a:r>
              <a:rPr lang="en" sz="1100"/>
              <a:t>	1. Forces the local TCP </a:t>
            </a:r>
            <a:r>
              <a:rPr lang="en" sz="1100"/>
              <a:t>to send a segment, and include the PSH bit in the segment’s code field. </a:t>
            </a:r>
            <a:br>
              <a:rPr lang="en" sz="1100"/>
            </a:br>
            <a:r>
              <a:rPr lang="en" sz="1100"/>
              <a:t>	</a:t>
            </a:r>
            <a:br>
              <a:rPr lang="en" sz="1100"/>
            </a:br>
            <a:r>
              <a:rPr lang="en" sz="1100"/>
              <a:t>	2. On the receiving end, the PSH bit requests that the segment be immediately delivered to the application. </a:t>
            </a:r>
            <a:br>
              <a:rPr lang="en" sz="1100"/>
            </a:br>
            <a:br>
              <a:rPr lang="en" sz="1100"/>
            </a:b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9" name="Shape 299"/>
        <p:cNvGrpSpPr/>
        <p:nvPr/>
      </p:nvGrpSpPr>
      <p:grpSpPr>
        <a:xfrm>
          <a:off x="0" y="0"/>
          <a:ext cx="0" cy="0"/>
          <a:chOff x="0" y="0"/>
          <a:chExt cx="0" cy="0"/>
        </a:xfrm>
      </p:grpSpPr>
      <p:sp>
        <p:nvSpPr>
          <p:cNvPr id="300" name="Google Shape;30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State Machine </a:t>
            </a:r>
            <a:endParaRPr/>
          </a:p>
        </p:txBody>
      </p:sp>
      <p:sp>
        <p:nvSpPr>
          <p:cNvPr id="301" name="Google Shape;301;p4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TCP can best be explained with a theoretical  model called a finite state machine. TCP state machine, with </a:t>
            </a:r>
            <a:r>
              <a:rPr lang="en" sz="1100">
                <a:highlight>
                  <a:srgbClr val="FFFF00"/>
                </a:highlight>
              </a:rPr>
              <a:t>circles representing states and arrows representing transitions between them. </a:t>
            </a:r>
            <a:br>
              <a:rPr lang="en" sz="1100">
                <a:highlight>
                  <a:srgbClr val="FFFF00"/>
                </a:highlight>
              </a:rPr>
            </a:br>
            <a:br>
              <a:rPr lang="en" sz="1100">
                <a:highlight>
                  <a:srgbClr val="FFFF00"/>
                </a:highlight>
              </a:rPr>
            </a:br>
            <a:br>
              <a:rPr lang="en" sz="1100">
                <a:highlight>
                  <a:srgbClr val="FFFF00"/>
                </a:highlight>
              </a:rPr>
            </a:br>
            <a:br>
              <a:rPr lang="en" sz="1100">
                <a:highlight>
                  <a:srgbClr val="FFFF00"/>
                </a:highlight>
              </a:rPr>
            </a:br>
            <a:r>
              <a:rPr lang="en" sz="1100"/>
              <a:t>For each endpoint TCP starts in the </a:t>
            </a:r>
            <a:r>
              <a:rPr b="1" lang="en" sz="1100"/>
              <a:t>CLOSED</a:t>
            </a:r>
            <a:r>
              <a:rPr lang="en" sz="1100"/>
              <a:t> state. </a:t>
            </a:r>
            <a:br>
              <a:rPr lang="en" sz="1100"/>
            </a:br>
            <a:r>
              <a:rPr lang="en" sz="1100"/>
              <a:t> 	Active or Passive open to initiate a connection. </a:t>
            </a:r>
            <a:br>
              <a:rPr lang="en" sz="1100"/>
            </a:br>
            <a:br>
              <a:rPr lang="en" sz="1100"/>
            </a:br>
            <a:endParaRPr sz="1100"/>
          </a:p>
          <a:p>
            <a:pPr indent="0" lvl="0" marL="0" rtl="0" algn="l">
              <a:spcBef>
                <a:spcPts val="1600"/>
              </a:spcBef>
              <a:spcAft>
                <a:spcPts val="0"/>
              </a:spcAft>
              <a:buNone/>
            </a:pPr>
            <a:r>
              <a:rPr b="1" lang="en" sz="1100"/>
              <a:t>TIMED WAIT</a:t>
            </a:r>
            <a:r>
              <a:rPr lang="en" sz="1100"/>
              <a:t> state reveals how TCP handles some of the problems incurred  with unreliable delivery. </a:t>
            </a:r>
            <a:endParaRPr sz="1100"/>
          </a:p>
          <a:p>
            <a:pPr indent="0" lvl="0" marL="0" rtl="0" algn="l">
              <a:spcBef>
                <a:spcPts val="1600"/>
              </a:spcBef>
              <a:spcAft>
                <a:spcPts val="0"/>
              </a:spcAft>
              <a:buClr>
                <a:schemeClr val="dk1"/>
              </a:buClr>
              <a:buSzPts val="1100"/>
              <a:buFont typeface="Arial"/>
              <a:buNone/>
            </a:pPr>
            <a:br>
              <a:rPr lang="en" sz="1100"/>
            </a:br>
            <a:r>
              <a:rPr lang="en" sz="1100"/>
              <a:t>	</a:t>
            </a:r>
            <a:endParaRPr sz="1100"/>
          </a:p>
          <a:p>
            <a:pPr indent="0" lvl="0" marL="0" rtl="0" algn="l">
              <a:spcBef>
                <a:spcPts val="1600"/>
              </a:spcBef>
              <a:spcAft>
                <a:spcPts val="1600"/>
              </a:spcAft>
              <a:buNone/>
            </a:pPr>
            <a:r>
              <a:t/>
            </a:r>
            <a:endParaRPr sz="1100"/>
          </a:p>
        </p:txBody>
      </p:sp>
      <p:pic>
        <p:nvPicPr>
          <p:cNvPr id="302" name="Google Shape;302;p49"/>
          <p:cNvPicPr preferRelativeResize="0"/>
          <p:nvPr/>
        </p:nvPicPr>
        <p:blipFill>
          <a:blip r:embed="rId3">
            <a:alphaModFix/>
          </a:blip>
          <a:stretch>
            <a:fillRect/>
          </a:stretch>
        </p:blipFill>
        <p:spPr>
          <a:xfrm>
            <a:off x="5194275" y="292625"/>
            <a:ext cx="3571569" cy="4492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TCP Port Numbers </a:t>
            </a:r>
            <a:endParaRPr/>
          </a:p>
        </p:txBody>
      </p:sp>
      <p:sp>
        <p:nvSpPr>
          <p:cNvPr id="308" name="Google Shape;308;p50"/>
          <p:cNvSpPr txBox="1"/>
          <p:nvPr>
            <p:ph idx="1" type="body"/>
          </p:nvPr>
        </p:nvSpPr>
        <p:spPr>
          <a:xfrm>
            <a:off x="311700" y="1152475"/>
            <a:ext cx="428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highlight>
                  <a:srgbClr val="FFFF00"/>
                </a:highlight>
              </a:rPr>
              <a:t>TCP uses a combination of </a:t>
            </a:r>
            <a:r>
              <a:rPr b="1" lang="en" sz="1100">
                <a:highlight>
                  <a:srgbClr val="FFFF00"/>
                </a:highlight>
              </a:rPr>
              <a:t>statically</a:t>
            </a:r>
            <a:r>
              <a:rPr lang="en" sz="1100">
                <a:highlight>
                  <a:srgbClr val="FFFF00"/>
                </a:highlight>
              </a:rPr>
              <a:t> </a:t>
            </a:r>
            <a:r>
              <a:rPr b="1" lang="en" sz="1100">
                <a:highlight>
                  <a:srgbClr val="FFFF00"/>
                </a:highlight>
              </a:rPr>
              <a:t>and</a:t>
            </a:r>
            <a:r>
              <a:rPr lang="en" sz="1100">
                <a:highlight>
                  <a:srgbClr val="FFFF00"/>
                </a:highlight>
              </a:rPr>
              <a:t> </a:t>
            </a:r>
            <a:r>
              <a:rPr b="1" lang="en" sz="1100">
                <a:highlight>
                  <a:srgbClr val="FFFF00"/>
                </a:highlight>
              </a:rPr>
              <a:t>dynamically assigned</a:t>
            </a:r>
            <a:r>
              <a:rPr lang="en" sz="1100">
                <a:highlight>
                  <a:srgbClr val="FFFF00"/>
                </a:highlight>
              </a:rPr>
              <a:t> </a:t>
            </a:r>
            <a:r>
              <a:rPr b="1" lang="en" sz="1100">
                <a:highlight>
                  <a:srgbClr val="FFFF00"/>
                </a:highlight>
              </a:rPr>
              <a:t>protocol port numbers</a:t>
            </a:r>
            <a:r>
              <a:rPr lang="en" sz="1100">
                <a:highlight>
                  <a:srgbClr val="FFFF00"/>
                </a:highlight>
              </a:rPr>
              <a:t>.</a:t>
            </a:r>
            <a:r>
              <a:rPr lang="en" sz="1100"/>
              <a:t> </a:t>
            </a:r>
            <a:br>
              <a:rPr lang="en" sz="1100"/>
            </a:br>
            <a:br>
              <a:rPr lang="en" sz="1100"/>
            </a:br>
            <a:r>
              <a:rPr lang="en" sz="1100"/>
              <a:t>A set of well-known ports have been assigned by a central authority for commonly invoked services (e.g., web servers and electronic mail servers). </a:t>
            </a:r>
            <a:r>
              <a:rPr lang="en" sz="1100"/>
              <a:t> </a:t>
            </a:r>
            <a:br>
              <a:rPr lang="en" sz="1100"/>
            </a:br>
            <a:br>
              <a:rPr lang="en" sz="1100"/>
            </a:br>
            <a:r>
              <a:rPr lang="en" sz="1100"/>
              <a:t>Other port  numbers are available for an operating system to allocate to local applications as needed.</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pic>
        <p:nvPicPr>
          <p:cNvPr id="309" name="Google Shape;309;p50"/>
          <p:cNvPicPr preferRelativeResize="0"/>
          <p:nvPr/>
        </p:nvPicPr>
        <p:blipFill>
          <a:blip r:embed="rId3">
            <a:alphaModFix/>
          </a:blip>
          <a:stretch>
            <a:fillRect/>
          </a:stretch>
        </p:blipFill>
        <p:spPr>
          <a:xfrm>
            <a:off x="4749900" y="1170125"/>
            <a:ext cx="4212682" cy="38209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3" name="Shape 313"/>
        <p:cNvGrpSpPr/>
        <p:nvPr/>
      </p:nvGrpSpPr>
      <p:grpSpPr>
        <a:xfrm>
          <a:off x="0" y="0"/>
          <a:ext cx="0" cy="0"/>
          <a:chOff x="0" y="0"/>
          <a:chExt cx="0" cy="0"/>
        </a:xfrm>
      </p:grpSpPr>
      <p:sp>
        <p:nvSpPr>
          <p:cNvPr id="314" name="Google Shape;31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315" name="Google Shape;31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a:t>
            </a:r>
            <a:br>
              <a:rPr lang="en"/>
            </a:br>
            <a:r>
              <a:rPr lang="en"/>
              <a:t>Congestion window </a:t>
            </a:r>
            <a:br>
              <a:rPr lang="en"/>
            </a:br>
            <a:r>
              <a:rPr lang="en"/>
              <a:t>Slow-start</a:t>
            </a:r>
            <a:br>
              <a:rPr lang="en"/>
            </a:br>
            <a:r>
              <a:rPr lang="en"/>
              <a:t>Multiplicative Decrease Congestion Avoidance</a:t>
            </a:r>
            <a:br>
              <a:rPr lang="en"/>
            </a:br>
            <a:r>
              <a:rPr lang="en"/>
              <a:t>Routers Tail-drop &amp; RED </a:t>
            </a:r>
            <a:br>
              <a:rPr lang="en"/>
            </a:br>
            <a:r>
              <a:rPr lang="en"/>
              <a:t>Three Way Handshake - starting connection</a:t>
            </a:r>
            <a:br>
              <a:rPr lang="en"/>
            </a:br>
            <a:r>
              <a:rPr lang="en"/>
              <a:t>Three Way Handshake - closing connection </a:t>
            </a:r>
            <a:br>
              <a:rPr lang="en"/>
            </a:br>
            <a:r>
              <a:rPr lang="en"/>
              <a:t>Resseting a TCP connection</a:t>
            </a:r>
            <a:br>
              <a:rPr lang="en"/>
            </a:br>
            <a:r>
              <a:rPr lang="en"/>
              <a:t>PUSH</a:t>
            </a:r>
            <a:br>
              <a:rPr lang="en"/>
            </a:br>
            <a:r>
              <a:rPr lang="en"/>
              <a:t>TCP Port Numbers </a:t>
            </a:r>
            <a:endParaRPr/>
          </a:p>
          <a:p>
            <a:pPr indent="0" lvl="0" marL="0" rtl="0" algn="l">
              <a:spcBef>
                <a:spcPts val="1600"/>
              </a:spcBef>
              <a:spcAft>
                <a:spcPts val="1600"/>
              </a:spcAft>
              <a:buNone/>
            </a:pPr>
            <a:r>
              <a:rPr lang="en"/>
              <a:t>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Reliable Stream Transport </a:t>
            </a:r>
            <a:r>
              <a:rPr lang="en"/>
              <a:t>Service </a:t>
            </a:r>
            <a:r>
              <a:rPr lang="en"/>
              <a:t>(TCP) </a:t>
            </a:r>
            <a:endParaRPr/>
          </a:p>
        </p:txBody>
      </p:sp>
      <p:sp>
        <p:nvSpPr>
          <p:cNvPr id="70" name="Google Shape;70;p16"/>
          <p:cNvSpPr txBox="1"/>
          <p:nvPr>
            <p:ph idx="1" type="body"/>
          </p:nvPr>
        </p:nvSpPr>
        <p:spPr>
          <a:xfrm>
            <a:off x="311700" y="1152475"/>
            <a:ext cx="375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The Need for Reliable Service </a:t>
            </a:r>
            <a:br>
              <a:rPr b="1" lang="en" sz="1100"/>
            </a:br>
            <a:r>
              <a:rPr b="1" lang="en" sz="1100"/>
              <a:t>Properties of the Reliable Delivery Service</a:t>
            </a:r>
            <a:br>
              <a:rPr b="1" lang="en" sz="1100"/>
            </a:br>
            <a:r>
              <a:rPr b="1" lang="en" sz="1100"/>
              <a:t>Reliability: Acknowledgement and Retransmission </a:t>
            </a:r>
            <a:br>
              <a:rPr b="1" lang="en" sz="1100"/>
            </a:br>
            <a:r>
              <a:rPr b="1" lang="en" sz="1100"/>
              <a:t>The Sliding Window Paradigm </a:t>
            </a:r>
            <a:br>
              <a:rPr b="1" lang="en" sz="1100"/>
            </a:br>
            <a:r>
              <a:rPr b="1" lang="en" sz="1100"/>
              <a:t>The Transmission Control Protocol </a:t>
            </a:r>
            <a:br>
              <a:rPr b="1" lang="en" sz="1100"/>
            </a:br>
            <a:r>
              <a:rPr b="1" lang="en" sz="1100"/>
              <a:t>Layering, Ports, Connections, and Endpoints </a:t>
            </a:r>
            <a:br>
              <a:rPr b="1" lang="en" sz="1100"/>
            </a:br>
            <a:r>
              <a:rPr b="1" lang="en" sz="1100"/>
              <a:t>Passive and Active Opens </a:t>
            </a:r>
            <a:br>
              <a:rPr b="1" lang="en" sz="1100"/>
            </a:br>
            <a:r>
              <a:rPr b="1" lang="en" sz="1100"/>
              <a:t>Segments, Streams, and Sequence Numbers</a:t>
            </a:r>
            <a:br>
              <a:rPr b="1" lang="en" sz="1100"/>
            </a:br>
            <a:r>
              <a:rPr b="1" lang="en" sz="1100"/>
              <a:t>Variable Window Size and Flow Control</a:t>
            </a:r>
            <a:br>
              <a:rPr b="1" lang="en" sz="1100"/>
            </a:br>
            <a:r>
              <a:rPr b="1" lang="en" sz="1100"/>
              <a:t>TCP Segment Format </a:t>
            </a:r>
            <a:br>
              <a:rPr b="1" lang="en" sz="1100"/>
            </a:br>
            <a:r>
              <a:rPr b="1" lang="en" sz="1100"/>
              <a:t>Out of Band Data </a:t>
            </a:r>
            <a:br>
              <a:rPr b="1" lang="en" sz="1100"/>
            </a:br>
            <a:r>
              <a:rPr b="1" lang="en" sz="1100"/>
              <a:t>TCP Options </a:t>
            </a:r>
            <a:br>
              <a:rPr b="1" lang="en" sz="1100"/>
            </a:br>
            <a:r>
              <a:rPr b="1" lang="en" sz="1100"/>
              <a:t>TCP Checksum Computation </a:t>
            </a:r>
            <a:br>
              <a:rPr b="1" lang="en" sz="1100"/>
            </a:br>
            <a:r>
              <a:rPr b="1" lang="en" sz="1100"/>
              <a:t>Acknowledgement, Retranission, and Timeouts </a:t>
            </a:r>
            <a:br>
              <a:rPr b="1" lang="en" sz="1100"/>
            </a:br>
            <a:r>
              <a:rPr b="1" lang="en" sz="1100"/>
              <a:t>Accurate Measurement of Round Trip Samples</a:t>
            </a:r>
            <a:br>
              <a:rPr b="1" lang="en" sz="1100"/>
            </a:br>
            <a:r>
              <a:rPr b="1" lang="en" sz="1100"/>
              <a:t>Karn’s Algorithm &amp; Timer Backoff </a:t>
            </a:r>
            <a:br>
              <a:rPr b="1" lang="en" sz="1100"/>
            </a:br>
            <a:r>
              <a:rPr b="1" lang="en" sz="1100"/>
              <a:t> </a:t>
            </a:r>
            <a:br>
              <a:rPr b="1" lang="en" sz="1100"/>
            </a:br>
            <a:endParaRPr b="1" sz="1100"/>
          </a:p>
        </p:txBody>
      </p:sp>
      <p:sp>
        <p:nvSpPr>
          <p:cNvPr id="71" name="Google Shape;71;p16"/>
          <p:cNvSpPr txBox="1"/>
          <p:nvPr>
            <p:ph idx="1" type="body"/>
          </p:nvPr>
        </p:nvSpPr>
        <p:spPr>
          <a:xfrm>
            <a:off x="4426500" y="1152475"/>
            <a:ext cx="375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Responding to High Variance in Delay</a:t>
            </a:r>
            <a:br>
              <a:rPr lang="en" sz="1100"/>
            </a:br>
            <a:r>
              <a:rPr lang="en" sz="1100"/>
              <a:t>Response to Congestion </a:t>
            </a:r>
            <a:br>
              <a:rPr lang="en" sz="1100"/>
            </a:br>
            <a:r>
              <a:rPr lang="en" sz="1100"/>
              <a:t>Fast Recovery and Other Response Modifications </a:t>
            </a:r>
            <a:br>
              <a:rPr lang="en" sz="1100"/>
            </a:br>
            <a:r>
              <a:rPr lang="en" sz="1100"/>
              <a:t>Explicit Feedback Mechanisms </a:t>
            </a:r>
            <a:r>
              <a:rPr lang="en" sz="1100"/>
              <a:t>(SACK &amp; ECN)</a:t>
            </a:r>
            <a:br>
              <a:rPr lang="en" sz="1100"/>
            </a:br>
            <a:r>
              <a:rPr lang="en" sz="1100"/>
              <a:t>Congestion, Trail Drop, and TCP </a:t>
            </a:r>
            <a:br>
              <a:rPr lang="en" sz="1100"/>
            </a:br>
            <a:r>
              <a:rPr lang="en" sz="1100"/>
              <a:t>Random Early Detection (RED)</a:t>
            </a:r>
            <a:br>
              <a:rPr lang="en" sz="1100"/>
            </a:br>
            <a:r>
              <a:rPr lang="en" sz="1100"/>
              <a:t>Establishing A TCP Connection </a:t>
            </a:r>
            <a:br>
              <a:rPr lang="en" sz="1100"/>
            </a:br>
            <a:r>
              <a:rPr lang="en" sz="1100"/>
              <a:t>Initial Sequence Numbers </a:t>
            </a:r>
            <a:br>
              <a:rPr lang="en" sz="1100"/>
            </a:br>
            <a:r>
              <a:rPr lang="en" sz="1100"/>
              <a:t>Closing a TCP Connection</a:t>
            </a:r>
            <a:br>
              <a:rPr lang="en" sz="1100"/>
            </a:br>
            <a:r>
              <a:rPr lang="en" sz="1100"/>
              <a:t>TCP Connection Reset </a:t>
            </a:r>
            <a:br>
              <a:rPr lang="en" sz="1100"/>
            </a:br>
            <a:r>
              <a:rPr lang="en" sz="1100"/>
              <a:t>TCP State Machine </a:t>
            </a:r>
            <a:br>
              <a:rPr lang="en" sz="1100"/>
            </a:br>
            <a:r>
              <a:rPr lang="en" sz="1100"/>
              <a:t>Force Data Delivery </a:t>
            </a:r>
            <a:br>
              <a:rPr lang="en" sz="1100"/>
            </a:br>
            <a:r>
              <a:rPr lang="en" sz="1100"/>
              <a:t>Reserved TCP Port Numbers </a:t>
            </a:r>
            <a:br>
              <a:rPr lang="en" sz="1100"/>
            </a:br>
            <a:r>
              <a:rPr lang="en" sz="1100"/>
              <a:t>Silly Window Syndrome and Small Packets </a:t>
            </a:r>
            <a:br>
              <a:rPr lang="en" sz="1100"/>
            </a:br>
            <a:r>
              <a:rPr lang="en" sz="1100"/>
              <a:t>Avoiding Silly Window Syndrome </a:t>
            </a:r>
            <a:br>
              <a:rPr lang="en" sz="1100"/>
            </a:br>
            <a:r>
              <a:rPr lang="en" sz="1100"/>
              <a:t>Buffer Bloat and Its Effect on Latency  </a:t>
            </a:r>
            <a:br>
              <a:rPr lang="en" sz="1100"/>
            </a:br>
            <a:r>
              <a:rPr lang="en" sz="1100"/>
              <a:t> </a:t>
            </a:r>
            <a:br>
              <a:rPr lang="en" sz="1100"/>
            </a:b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Need for Reliable Service</a:t>
            </a:r>
            <a:endParaRPr/>
          </a:p>
        </p:txBody>
      </p:sp>
      <p:sp>
        <p:nvSpPr>
          <p:cNvPr id="77" name="Google Shape;77;p17"/>
          <p:cNvSpPr txBox="1"/>
          <p:nvPr>
            <p:ph idx="1" type="body"/>
          </p:nvPr>
        </p:nvSpPr>
        <p:spPr>
          <a:xfrm>
            <a:off x="311700" y="1152475"/>
            <a:ext cx="854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u="sng"/>
              <a:t>IP Problems</a:t>
            </a:r>
            <a:br>
              <a:rPr lang="en" sz="1100"/>
            </a:br>
            <a:r>
              <a:rPr lang="en" sz="1100"/>
              <a:t>Packets can be lost when transmission errors interfere with data or when network hardware fails </a:t>
            </a:r>
            <a:br>
              <a:rPr lang="en" sz="1100"/>
            </a:br>
            <a:r>
              <a:rPr lang="en" sz="1100"/>
              <a:t>Packets can be delayed when networks become overloaded </a:t>
            </a:r>
            <a:br>
              <a:rPr lang="en" sz="1100"/>
            </a:br>
            <a:r>
              <a:rPr lang="en" sz="1100"/>
              <a:t>Packet switching systems change routes dynamically, which means packets can be </a:t>
            </a:r>
            <a:br>
              <a:rPr lang="en" sz="1100"/>
            </a:br>
            <a:r>
              <a:rPr lang="en" sz="1100"/>
              <a:t>	- delivered out  of order</a:t>
            </a:r>
            <a:br>
              <a:rPr lang="en" sz="1100"/>
            </a:br>
            <a:r>
              <a:rPr lang="en" sz="1100"/>
              <a:t>	- delivered with delays</a:t>
            </a:r>
            <a:br>
              <a:rPr lang="en" sz="1100"/>
            </a:br>
            <a:r>
              <a:rPr lang="en" sz="1100"/>
              <a:t>	- duplicate deliveries   </a:t>
            </a:r>
            <a:br>
              <a:rPr lang="en" sz="1100"/>
            </a:br>
            <a:r>
              <a:rPr lang="en" sz="1100"/>
              <a:t>	</a:t>
            </a:r>
            <a:br>
              <a:rPr lang="en" sz="1100"/>
            </a:br>
            <a:br>
              <a:rPr lang="en" sz="1100"/>
            </a:br>
            <a:r>
              <a:rPr b="1" lang="en" sz="1100" u="sng"/>
              <a:t>Application Problems</a:t>
            </a:r>
            <a:br>
              <a:rPr lang="en" sz="1100"/>
            </a:br>
            <a:r>
              <a:rPr lang="en" sz="1100"/>
              <a:t>U</a:t>
            </a:r>
            <a:r>
              <a:rPr lang="en" sz="1100"/>
              <a:t>nreliable connectionless delivery can become tedious and annoying. </a:t>
            </a:r>
            <a:br>
              <a:rPr lang="en" sz="1100"/>
            </a:br>
            <a:r>
              <a:rPr lang="en" sz="1100"/>
              <a:t>Programmers must incorporate error detection and recovery into each application.</a:t>
            </a:r>
            <a:endParaRPr sz="1100"/>
          </a:p>
          <a:p>
            <a:pPr indent="0" lvl="0" marL="0" rtl="0" algn="l">
              <a:spcBef>
                <a:spcPts val="1600"/>
              </a:spcBef>
              <a:spcAft>
                <a:spcPts val="0"/>
              </a:spcAft>
              <a:buClr>
                <a:schemeClr val="dk1"/>
              </a:buClr>
              <a:buSzPts val="1100"/>
              <a:buFont typeface="Arial"/>
              <a:buNone/>
            </a:pPr>
            <a:br>
              <a:rPr lang="en" sz="1100" u="sng"/>
            </a:br>
            <a:r>
              <a:rPr b="1" lang="en" sz="1100" u="sng"/>
              <a:t>Solution</a:t>
            </a:r>
            <a:br>
              <a:rPr lang="en" sz="1100" u="sng"/>
            </a:br>
            <a:r>
              <a:rPr lang="en" sz="1100"/>
              <a:t>Networking researchers created a general purpose solution — a single reliable transfer protocol  </a:t>
            </a:r>
            <a:endParaRPr sz="1100"/>
          </a:p>
          <a:p>
            <a:pPr indent="0" lvl="0" marL="0" rtl="0" algn="l">
              <a:spcBef>
                <a:spcPts val="1600"/>
              </a:spcBef>
              <a:spcAft>
                <a:spcPts val="16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 of TCP / </a:t>
            </a:r>
            <a:r>
              <a:rPr lang="en"/>
              <a:t>Reliable Delivery Service</a:t>
            </a:r>
            <a:endParaRPr/>
          </a:p>
          <a:p>
            <a:pPr indent="0" lvl="0" marL="0" rtl="0" algn="l">
              <a:spcBef>
                <a:spcPts val="0"/>
              </a:spcBef>
              <a:spcAft>
                <a:spcPts val="0"/>
              </a:spcAft>
              <a:buNone/>
            </a:pPr>
            <a:r>
              <a:rPr lang="en"/>
              <a:t> </a:t>
            </a:r>
            <a:endParaRPr/>
          </a:p>
        </p:txBody>
      </p:sp>
      <p:sp>
        <p:nvSpPr>
          <p:cNvPr id="83" name="Google Shape;83;p18"/>
          <p:cNvSpPr txBox="1"/>
          <p:nvPr>
            <p:ph idx="1" type="body"/>
          </p:nvPr>
        </p:nvSpPr>
        <p:spPr>
          <a:xfrm>
            <a:off x="311700" y="1152475"/>
            <a:ext cx="856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highlight>
                  <a:srgbClr val="FFFF00"/>
                </a:highlight>
              </a:rPr>
              <a:t>Stream Orientation.</a:t>
            </a:r>
            <a:r>
              <a:rPr lang="en" sz="1100">
                <a:highlight>
                  <a:srgbClr val="FFFF00"/>
                </a:highlight>
              </a:rPr>
              <a:t> </a:t>
            </a:r>
            <a:r>
              <a:rPr lang="en" sz="1100"/>
              <a:t>TCP connections, the data transfer is viewed as a stream of octets. The destination host receives exactly the same sequence of octets that was sent by the source host. </a:t>
            </a:r>
            <a:br>
              <a:rPr lang="en" sz="1100"/>
            </a:br>
            <a:br>
              <a:rPr lang="en" sz="1100"/>
            </a:br>
            <a:r>
              <a:rPr b="1" lang="en" sz="1100">
                <a:highlight>
                  <a:srgbClr val="FFFF00"/>
                </a:highlight>
              </a:rPr>
              <a:t>Virtual Circuit Connection.</a:t>
            </a:r>
            <a:r>
              <a:rPr lang="en" sz="1100"/>
              <a:t> Before data transfer starts, both the sending and receiving applications must agree to establish a TCP connection. TCP monitors data transfer.</a:t>
            </a:r>
            <a:br>
              <a:rPr lang="en" sz="1100"/>
            </a:br>
            <a:br>
              <a:rPr lang="en" sz="1100"/>
            </a:br>
            <a:r>
              <a:rPr b="1" lang="en" sz="1100">
                <a:highlight>
                  <a:srgbClr val="FFFF00"/>
                </a:highlight>
              </a:rPr>
              <a:t>Buffered Transfer.</a:t>
            </a:r>
            <a:r>
              <a:rPr b="1" lang="en" sz="1100"/>
              <a:t> </a:t>
            </a:r>
            <a:r>
              <a:rPr lang="en" sz="1100"/>
              <a:t>TCP transfers a sequence data within distinct segments that form blocks of data that are held by a buffer or sliding window. A push mechanism enables applications to bypass sequential buffers in cases require immediate transfer in dependent of the data sequence. </a:t>
            </a:r>
            <a:br>
              <a:rPr lang="en" sz="1100"/>
            </a:br>
            <a:br>
              <a:rPr lang="en" sz="1100"/>
            </a:br>
            <a:r>
              <a:rPr b="1" lang="en" sz="1100">
                <a:highlight>
                  <a:srgbClr val="FFFF00"/>
                </a:highlight>
              </a:rPr>
              <a:t>Unstructured Stream.</a:t>
            </a:r>
            <a:r>
              <a:rPr lang="en" sz="1100"/>
              <a:t> The TCP/IP stream service does not provide structured data  streams. Application programs using the stream service must understand stream content and agree on a stream format before they initiate a connection. </a:t>
            </a:r>
            <a:br>
              <a:rPr lang="en" sz="1100"/>
            </a:br>
            <a:br>
              <a:rPr lang="en" sz="1100"/>
            </a:br>
            <a:r>
              <a:rPr b="1" lang="en" sz="1100">
                <a:highlight>
                  <a:srgbClr val="FFFF00"/>
                </a:highlight>
              </a:rPr>
              <a:t>Full Duplex Communication. </a:t>
            </a:r>
            <a:r>
              <a:rPr lang="en" sz="1100"/>
              <a:t>Connections provided by the TCP/IP stream service allow concurrent transfer in both directions. Full duplex connection consists of two independent data streams flowing in opposite directions; from an application’s point of view, there is no apparent interaction between the two. TCP allows an application to terminate flow in one direction  while data continues to flow in the other direction, making the connection half duplex. The advantage of a full duplex connection is that the underlying protocol software can  send control information for one stream back to the source in datagrams carrying data in  the opposite direction. Such piggybacking reduces network traffic. </a:t>
            </a:r>
            <a:endParaRPr sz="1100"/>
          </a:p>
          <a:p>
            <a:pPr indent="0" lvl="0" marL="0" rtl="0" algn="l">
              <a:spcBef>
                <a:spcPts val="1600"/>
              </a:spcBef>
              <a:spcAft>
                <a:spcPts val="0"/>
              </a:spcAft>
              <a:buClr>
                <a:schemeClr val="dk1"/>
              </a:buClr>
              <a:buSzPts val="1100"/>
              <a:buFont typeface="Arial"/>
              <a:buNone/>
            </a:pPr>
            <a:br>
              <a:rPr lang="en" sz="1100"/>
            </a:br>
            <a:br>
              <a:rPr lang="en" sz="1100"/>
            </a:b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0"/>
              </a:spcAft>
              <a:buClr>
                <a:schemeClr val="dk1"/>
              </a:buClr>
              <a:buSzPts val="1100"/>
              <a:buFont typeface="Arial"/>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Reliability: Acknowledgement and Retransmission </a:t>
            </a:r>
            <a:endParaRPr/>
          </a:p>
        </p:txBody>
      </p:sp>
      <p:sp>
        <p:nvSpPr>
          <p:cNvPr id="89" name="Google Shape;89;p19"/>
          <p:cNvSpPr txBox="1"/>
          <p:nvPr>
            <p:ph idx="1" type="body"/>
          </p:nvPr>
        </p:nvSpPr>
        <p:spPr>
          <a:xfrm>
            <a:off x="311700" y="1152475"/>
            <a:ext cx="4260300" cy="37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Reliable protocols rely on a technique known as: </a:t>
            </a:r>
            <a:br>
              <a:rPr lang="en" sz="1100"/>
            </a:br>
            <a:r>
              <a:rPr lang="en" sz="1100">
                <a:highlight>
                  <a:srgbClr val="FFFF00"/>
                </a:highlight>
              </a:rPr>
              <a:t>positive acknowledgement with retransmission (PAR). </a:t>
            </a:r>
            <a:br>
              <a:rPr lang="en" sz="1100"/>
            </a:br>
            <a:r>
              <a:rPr lang="en" sz="1100"/>
              <a:t>- the recipient sends the source an acknowledgement (ACK) </a:t>
            </a:r>
            <a:br>
              <a:rPr lang="en" sz="1100"/>
            </a:br>
            <a:r>
              <a:rPr lang="en" sz="1100"/>
              <a:t>- a sent</a:t>
            </a:r>
            <a:r>
              <a:rPr lang="en" sz="1100"/>
              <a:t> packet without an acknowledgement is </a:t>
            </a:r>
            <a:r>
              <a:rPr i="1" lang="en" sz="1100"/>
              <a:t>unacknowledged</a:t>
            </a:r>
            <a:r>
              <a:rPr lang="en" sz="1100"/>
              <a:t> </a:t>
            </a:r>
            <a:br>
              <a:rPr lang="en" sz="1100"/>
            </a:br>
            <a:br>
              <a:rPr lang="en" sz="1100"/>
            </a:br>
            <a:r>
              <a:rPr b="1" lang="en" sz="1100"/>
              <a:t>The sender of a message starts a timer: </a:t>
            </a:r>
            <a:br>
              <a:rPr lang="en" sz="1100"/>
            </a:br>
            <a:r>
              <a:rPr lang="en" sz="1100"/>
              <a:t> </a:t>
            </a:r>
            <a:br>
              <a:rPr lang="en" sz="1100"/>
            </a:br>
            <a:r>
              <a:rPr b="1" lang="en" sz="1100"/>
              <a:t>If</a:t>
            </a:r>
            <a:r>
              <a:rPr lang="en" sz="1100"/>
              <a:t> an acknowledgement arrives before the timer expires, </a:t>
            </a:r>
            <a:br>
              <a:rPr lang="en" sz="1100"/>
            </a:br>
            <a:r>
              <a:rPr b="1" lang="en" sz="1100"/>
              <a:t>t</a:t>
            </a:r>
            <a:r>
              <a:rPr b="1" lang="en" sz="1100"/>
              <a:t>hen</a:t>
            </a:r>
            <a:r>
              <a:rPr lang="en" sz="1100"/>
              <a:t> </a:t>
            </a:r>
            <a:r>
              <a:rPr lang="en" sz="1100"/>
              <a:t>the </a:t>
            </a:r>
            <a:r>
              <a:rPr lang="en" sz="1100"/>
              <a:t>sender cancels the timer &amp; prepares to send more data. </a:t>
            </a:r>
            <a:br>
              <a:rPr lang="en" sz="1100"/>
            </a:br>
            <a:br>
              <a:rPr lang="en" sz="1100"/>
            </a:br>
            <a:r>
              <a:rPr b="1" lang="en" sz="1100"/>
              <a:t>If</a:t>
            </a:r>
            <a:r>
              <a:rPr lang="en" sz="1100"/>
              <a:t> the timer expires before an acknowledgement arrives, </a:t>
            </a:r>
            <a:br>
              <a:rPr lang="en" sz="1100"/>
            </a:br>
            <a:r>
              <a:rPr b="1" lang="en" sz="1100"/>
              <a:t>t</a:t>
            </a:r>
            <a:r>
              <a:rPr b="1" lang="en" sz="1100"/>
              <a:t>hen</a:t>
            </a:r>
            <a:r>
              <a:rPr lang="en" sz="1100"/>
              <a:t> the sender retransmits the  packet. </a:t>
            </a:r>
            <a:br>
              <a:rPr lang="en" sz="1100"/>
            </a:br>
            <a:br>
              <a:rPr lang="en" sz="1100"/>
            </a:br>
            <a:br>
              <a:rPr lang="en" sz="1100"/>
            </a:br>
            <a:r>
              <a:rPr lang="en" sz="1100"/>
              <a:t>The simplest possible retransmission scheme waits for a given packet to be acknowledged before it sends the next packet. Known as </a:t>
            </a:r>
            <a:r>
              <a:rPr i="1" lang="en" sz="1100">
                <a:highlight>
                  <a:srgbClr val="FFFF00"/>
                </a:highlight>
              </a:rPr>
              <a:t>send-and-wait</a:t>
            </a:r>
            <a:r>
              <a:rPr lang="en" sz="1100"/>
              <a:t>, the approach can only send one packet at a time. But this wastes a substantial amount of network capacity. </a:t>
            </a:r>
            <a:br>
              <a:rPr lang="en" sz="1100"/>
            </a:br>
            <a:endParaRPr sz="1100"/>
          </a:p>
        </p:txBody>
      </p:sp>
      <p:pic>
        <p:nvPicPr>
          <p:cNvPr id="90" name="Google Shape;90;p19"/>
          <p:cNvPicPr preferRelativeResize="0"/>
          <p:nvPr/>
        </p:nvPicPr>
        <p:blipFill>
          <a:blip r:embed="rId3">
            <a:alphaModFix/>
          </a:blip>
          <a:stretch>
            <a:fillRect/>
          </a:stretch>
        </p:blipFill>
        <p:spPr>
          <a:xfrm>
            <a:off x="4724400" y="1170125"/>
            <a:ext cx="4267201" cy="273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Sliding Window Paradigm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4209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Problem with send-and-wait approach</a:t>
            </a:r>
            <a:br>
              <a:rPr b="1" lang="en" sz="1000"/>
            </a:br>
            <a:r>
              <a:rPr lang="en" sz="1000"/>
              <a:t>It</a:t>
            </a:r>
            <a:r>
              <a:rPr lang="en" sz="1100"/>
              <a:t> wastes a substantial amount of network capacity. </a:t>
            </a:r>
            <a:br>
              <a:rPr lang="en" sz="1100"/>
            </a:br>
            <a:br>
              <a:rPr b="1" lang="en" sz="1000"/>
            </a:br>
            <a:r>
              <a:rPr b="1" lang="en" sz="1000" u="sng"/>
              <a:t>Solution</a:t>
            </a:r>
            <a:r>
              <a:rPr b="1" lang="en" sz="1000"/>
              <a:t> - </a:t>
            </a:r>
            <a:r>
              <a:rPr b="1" lang="en" sz="1000" u="sng">
                <a:highlight>
                  <a:srgbClr val="FFFF00"/>
                </a:highlight>
              </a:rPr>
              <a:t>Sliding Window</a:t>
            </a:r>
            <a:br>
              <a:rPr lang="en" sz="1000" u="sng">
                <a:highlight>
                  <a:srgbClr val="FFFF00"/>
                </a:highlight>
              </a:rPr>
            </a:br>
            <a:br>
              <a:rPr lang="en" sz="1000">
                <a:highlight>
                  <a:srgbClr val="FFFF00"/>
                </a:highlight>
              </a:rPr>
            </a:br>
            <a:r>
              <a:rPr lang="en" sz="1000"/>
              <a:t>- A packet is unacknowledged if it has been transmitted but no acknowledgement has been received. </a:t>
            </a:r>
            <a:br>
              <a:rPr lang="en" sz="1000"/>
            </a:br>
            <a:br>
              <a:rPr lang="en" sz="1000"/>
            </a:br>
            <a:r>
              <a:rPr lang="en" sz="1000"/>
              <a:t>- The number of packets that can be unacknowledged at any given time is constrained by the window size, which is limited to a small, fixed number. </a:t>
            </a:r>
            <a:br>
              <a:rPr lang="en" sz="1000"/>
            </a:br>
            <a:br>
              <a:rPr lang="en" sz="1000"/>
            </a:br>
            <a:r>
              <a:rPr lang="en" sz="1000"/>
              <a:t>- The performance of sliding window protocols depends on the window size and the speed at which the network accepts packets</a:t>
            </a:r>
            <a:r>
              <a:rPr lang="en" sz="1000"/>
              <a:t>.</a:t>
            </a:r>
            <a:endParaRPr sz="1000"/>
          </a:p>
          <a:p>
            <a:pPr indent="0" lvl="0" marL="0" rtl="0" algn="l">
              <a:spcBef>
                <a:spcPts val="1600"/>
              </a:spcBef>
              <a:spcAft>
                <a:spcPts val="0"/>
              </a:spcAft>
              <a:buNone/>
            </a:pPr>
            <a:r>
              <a:rPr lang="en" sz="1000"/>
              <a:t>- A w</a:t>
            </a:r>
            <a:r>
              <a:rPr lang="en" sz="1000"/>
              <a:t>ell-tuned sliding window protocol keeps the network completely saturated with packets, it can obtain substantially higher throughput. </a:t>
            </a:r>
            <a:endParaRPr sz="10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1600"/>
              </a:spcAft>
              <a:buNone/>
            </a:pPr>
            <a:r>
              <a:t/>
            </a:r>
            <a:endParaRPr sz="1000"/>
          </a:p>
        </p:txBody>
      </p:sp>
      <p:pic>
        <p:nvPicPr>
          <p:cNvPr id="97" name="Google Shape;97;p20"/>
          <p:cNvPicPr preferRelativeResize="0"/>
          <p:nvPr/>
        </p:nvPicPr>
        <p:blipFill>
          <a:blip r:embed="rId3">
            <a:alphaModFix/>
          </a:blip>
          <a:stretch>
            <a:fillRect/>
          </a:stretch>
        </p:blipFill>
        <p:spPr>
          <a:xfrm>
            <a:off x="4673700" y="1170125"/>
            <a:ext cx="4317901" cy="2996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Transmission Control Protocol </a:t>
            </a:r>
            <a:endParaRPr/>
          </a:p>
        </p:txBody>
      </p:sp>
      <p:sp>
        <p:nvSpPr>
          <p:cNvPr id="103" name="Google Shape;103;p21"/>
          <p:cNvSpPr txBox="1"/>
          <p:nvPr>
            <p:ph idx="1" type="body"/>
          </p:nvPr>
        </p:nvSpPr>
        <p:spPr>
          <a:xfrm>
            <a:off x="311700" y="1152475"/>
            <a:ext cx="476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highlight>
                  <a:srgbClr val="FFFF00"/>
                </a:highlight>
              </a:rPr>
              <a:t>Transmission Control Protocol (TCP)</a:t>
            </a:r>
            <a:r>
              <a:rPr lang="en" sz="1200">
                <a:highlight>
                  <a:srgbClr val="FFFF00"/>
                </a:highlight>
              </a:rPr>
              <a:t> is part of transport layer and provides reliable stream service.</a:t>
            </a:r>
            <a:r>
              <a:rPr lang="en" sz="1200"/>
              <a:t> </a:t>
            </a:r>
            <a:br>
              <a:rPr lang="en" sz="1200"/>
            </a:br>
            <a:br>
              <a:rPr lang="en" sz="1200"/>
            </a:br>
            <a:r>
              <a:rPr lang="en" sz="1200"/>
              <a:t>- TCP is a communication protocol, not a piece of software </a:t>
            </a:r>
            <a:br>
              <a:rPr lang="en" sz="1200"/>
            </a:br>
            <a:br>
              <a:rPr lang="en" sz="1200"/>
            </a:br>
            <a:r>
              <a:rPr lang="en" sz="1200"/>
              <a:t>- TCP protocol provides a specification analogous to a blueprint </a:t>
            </a:r>
            <a:br>
              <a:rPr lang="en" sz="1200"/>
            </a:br>
            <a:br>
              <a:rPr lang="en" sz="1200"/>
            </a:br>
            <a:r>
              <a:rPr lang="en" sz="1200"/>
              <a:t>- TCP software implements the specification </a:t>
            </a:r>
            <a:br>
              <a:rPr lang="en" sz="1200"/>
            </a:br>
            <a:br>
              <a:rPr lang="en" sz="1200"/>
            </a:br>
            <a:br>
              <a:rPr lang="en" sz="1200"/>
            </a:br>
            <a:br>
              <a:rPr lang="en" sz="1200"/>
            </a:br>
            <a:endParaRPr sz="1200"/>
          </a:p>
        </p:txBody>
      </p:sp>
      <p:pic>
        <p:nvPicPr>
          <p:cNvPr id="104" name="Google Shape;104;p21"/>
          <p:cNvPicPr preferRelativeResize="0"/>
          <p:nvPr/>
        </p:nvPicPr>
        <p:blipFill>
          <a:blip r:embed="rId3">
            <a:alphaModFix/>
          </a:blip>
          <a:stretch>
            <a:fillRect/>
          </a:stretch>
        </p:blipFill>
        <p:spPr>
          <a:xfrm>
            <a:off x="5336175" y="1170125"/>
            <a:ext cx="3655424" cy="2869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