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6fc47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6fc47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6fc470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6fc470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56fc470d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56fc470d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6fc470d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56fc470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56fc470d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56fc470d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6fc470d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56fc470d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56fc470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56fc470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56fc470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56fc470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6fc470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6fc470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6fc470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6fc470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6fc470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56fc470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6fc470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6fc470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6fc470d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6fc470d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6fc470d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6fc470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6fc470d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56fc470d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CSC I367 Computer Networking</a:t>
            </a:r>
            <a:br>
              <a:rPr lang="en" sz="2300"/>
            </a:br>
            <a:r>
              <a:rPr lang="en" sz="2300"/>
              <a:t> </a:t>
            </a:r>
            <a:br>
              <a:rPr lang="en" sz="2300"/>
            </a:br>
            <a:r>
              <a:rPr lang="en" sz="2300"/>
              <a:t>Routing Architecture: Core, Peers, and Algorithms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 flipH="1" rot="10800000">
            <a:off x="5367750" y="2113200"/>
            <a:ext cx="382800" cy="34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>
            <a:endCxn id="148" idx="1"/>
          </p:cNvCxnSpPr>
          <p:nvPr/>
        </p:nvCxnSpPr>
        <p:spPr>
          <a:xfrm flipH="1" rot="10800000">
            <a:off x="7811100" y="1585100"/>
            <a:ext cx="441900" cy="3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>
            <a:endCxn id="150" idx="1"/>
          </p:cNvCxnSpPr>
          <p:nvPr/>
        </p:nvCxnSpPr>
        <p:spPr>
          <a:xfrm>
            <a:off x="6260100" y="1600950"/>
            <a:ext cx="372000" cy="39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52" idx="3"/>
          </p:cNvCxnSpPr>
          <p:nvPr/>
        </p:nvCxnSpPr>
        <p:spPr>
          <a:xfrm flipH="1" rot="10800000">
            <a:off x="6012000" y="1606950"/>
            <a:ext cx="254400" cy="3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 rot="-10541821">
            <a:off x="7003160" y="2048947"/>
            <a:ext cx="371848" cy="3926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 flipH="1" rot="259572">
            <a:off x="7367822" y="2071778"/>
            <a:ext cx="254525" cy="38659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2"/>
          <p:cNvSpPr/>
          <p:nvPr/>
        </p:nvSpPr>
        <p:spPr>
          <a:xfrm>
            <a:off x="56415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6321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6227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3"/>
          <p:cNvCxnSpPr/>
          <p:nvPr/>
        </p:nvCxnSpPr>
        <p:spPr>
          <a:xfrm flipH="1" rot="10800000">
            <a:off x="5367750" y="2113200"/>
            <a:ext cx="382800" cy="34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>
            <a:endCxn id="168" idx="1"/>
          </p:cNvCxnSpPr>
          <p:nvPr/>
        </p:nvCxnSpPr>
        <p:spPr>
          <a:xfrm flipH="1" rot="10800000">
            <a:off x="7811100" y="1585100"/>
            <a:ext cx="441900" cy="3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>
            <a:endCxn id="170" idx="1"/>
          </p:cNvCxnSpPr>
          <p:nvPr/>
        </p:nvCxnSpPr>
        <p:spPr>
          <a:xfrm>
            <a:off x="6260100" y="1600950"/>
            <a:ext cx="372000" cy="39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>
            <a:stCxn id="172" idx="3"/>
          </p:cNvCxnSpPr>
          <p:nvPr/>
        </p:nvCxnSpPr>
        <p:spPr>
          <a:xfrm flipH="1" rot="10800000">
            <a:off x="6012000" y="1606950"/>
            <a:ext cx="254400" cy="3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/>
          <p:nvPr/>
        </p:nvCxnSpPr>
        <p:spPr>
          <a:xfrm rot="-10541821">
            <a:off x="7003160" y="2048947"/>
            <a:ext cx="371848" cy="3926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 flipH="1" rot="259572">
            <a:off x="7367822" y="2071778"/>
            <a:ext cx="254525" cy="38659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3"/>
          <p:cNvSpPr/>
          <p:nvPr/>
        </p:nvSpPr>
        <p:spPr>
          <a:xfrm>
            <a:off x="56415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66321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76227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Route Propagation and a FIB</a:t>
            </a:r>
            <a:endParaRPr sz="1800"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 u="sng">
                <a:highlight>
                  <a:srgbClr val="FFFF00"/>
                </a:highlight>
              </a:rPr>
              <a:t>Routing protocols serve two important functions</a:t>
            </a:r>
            <a:br>
              <a:rPr lang="en" sz="1100"/>
            </a:br>
            <a:r>
              <a:rPr lang="en" sz="1100"/>
              <a:t>(1) they compute a set of shortest paths.</a:t>
            </a:r>
            <a:br>
              <a:rPr lang="en" sz="1100"/>
            </a:br>
            <a:r>
              <a:rPr lang="en" sz="1100"/>
              <a:t>(2) they respond to network failures or topology changes by continually updating the routing information. </a:t>
            </a:r>
            <a:br>
              <a:rPr lang="en" sz="1100"/>
            </a:br>
            <a:br>
              <a:rPr lang="en" sz="1100"/>
            </a:br>
            <a:r>
              <a:rPr b="1" lang="en" sz="1100" u="sng"/>
              <a:t>Routing protocols: </a:t>
            </a:r>
            <a:br>
              <a:rPr lang="en" sz="1100" u="sng"/>
            </a:br>
            <a:r>
              <a:rPr lang="en" sz="1100"/>
              <a:t>- operate independently from the forwarding mechanism </a:t>
            </a:r>
            <a:br>
              <a:rPr lang="en" sz="1100"/>
            </a:br>
            <a:r>
              <a:rPr lang="en" sz="1100"/>
              <a:t>- operate a separate process that uses IP to exchange messages with routing protocol software on other routers </a:t>
            </a:r>
            <a:br>
              <a:rPr lang="en" sz="1100"/>
            </a:br>
            <a:r>
              <a:rPr lang="en" sz="1100"/>
              <a:t>- learn about destinations, compute shortest paths to each destination, and pass information to other routers  </a:t>
            </a:r>
            <a:br>
              <a:rPr lang="en" sz="1100"/>
            </a:br>
            <a:r>
              <a:rPr lang="en" sz="1100"/>
              <a:t>- does not store information directly in the router’s forwarding table </a:t>
            </a:r>
            <a:br>
              <a:rPr lang="en" sz="1100"/>
            </a:br>
            <a:r>
              <a:rPr lang="en" sz="1100"/>
              <a:t>- Routing software creates a Forwarding Information Base (FIB)</a:t>
            </a:r>
            <a:br>
              <a:rPr lang="en" sz="1100"/>
            </a:br>
            <a:br>
              <a:rPr lang="en" sz="1100"/>
            </a:br>
            <a:r>
              <a:rPr b="1" lang="en" sz="1100" u="sng">
                <a:highlight>
                  <a:srgbClr val="FFFF00"/>
                </a:highlight>
              </a:rPr>
              <a:t>Forwarding Information Base (FIB)</a:t>
            </a:r>
            <a:br>
              <a:rPr lang="en" sz="1100"/>
            </a:br>
            <a:r>
              <a:rPr lang="en" sz="1100"/>
              <a:t>- FIB may contain extra information not found in a forwarding table, such as the source of the routing information, how old the information is, and whether a manager has temporarily overridden a specific  route.  </a:t>
            </a:r>
            <a:br>
              <a:rPr lang="en" sz="1100"/>
            </a:br>
            <a:r>
              <a:rPr lang="en" sz="1100"/>
              <a:t>- FIB changes produce new router forwarding tables</a:t>
            </a:r>
            <a:br>
              <a:rPr lang="en" sz="1100"/>
            </a:br>
            <a:r>
              <a:rPr lang="en" sz="1100"/>
              <a:t>	- between FIB &amp; Forwarding tables: policy rules are applied </a:t>
            </a:r>
            <a:br>
              <a:rPr lang="en" sz="1100"/>
            </a:br>
            <a:r>
              <a:rPr lang="en" sz="1100"/>
              <a:t>	- managers control which items are automatically installed in forwarding tables  </a:t>
            </a:r>
            <a:br>
              <a:rPr lang="en" sz="1100"/>
            </a:br>
            <a:r>
              <a:rPr lang="en" sz="1100"/>
              <a:t>	- policies may prevent the certain paths from being injected into the forwarding table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Distance-Vector (Bellman-Ford) Routing</a:t>
            </a:r>
            <a:endParaRPr sz="1800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42603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Distance-Vector is a class of routing protocols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Each router keeps a list of all known destinations in its FIB. </a:t>
            </a:r>
            <a:br>
              <a:rPr lang="en" sz="1100"/>
            </a:br>
            <a:br>
              <a:rPr lang="en" sz="1100"/>
            </a:br>
            <a:r>
              <a:rPr lang="en" sz="1100"/>
              <a:t>FIB entries identify destination networks:  </a:t>
            </a:r>
            <a:br>
              <a:rPr lang="en" sz="1100"/>
            </a:br>
            <a:r>
              <a:rPr lang="en" sz="1100"/>
              <a:t>	- next-hop router used to reach the destination, </a:t>
            </a:r>
            <a:br>
              <a:rPr lang="en" sz="1100"/>
            </a:br>
            <a:r>
              <a:rPr lang="en" sz="1100"/>
              <a:t>	- the “distance” to the network, such a number of hops</a:t>
            </a:r>
            <a:br>
              <a:rPr lang="en" sz="1100"/>
            </a:br>
            <a:r>
              <a:rPr lang="en" sz="1100"/>
              <a:t>		- directly-connected network = zero hops</a:t>
            </a:r>
            <a:br>
              <a:rPr lang="en" sz="1100"/>
            </a:br>
            <a:r>
              <a:rPr lang="en" sz="1100"/>
              <a:t>		-  N routers to reach a destination = N hops </a:t>
            </a: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endParaRPr sz="110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62" y="1152474"/>
            <a:ext cx="3958674" cy="20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/>
          <p:nvPr/>
        </p:nvSpPr>
        <p:spPr>
          <a:xfrm>
            <a:off x="322450" y="3153262"/>
            <a:ext cx="84336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Advantage: </a:t>
            </a:r>
            <a:r>
              <a:rPr b="1" lang="en" sz="1100">
                <a:solidFill>
                  <a:schemeClr val="dk2"/>
                </a:solidFill>
              </a:rPr>
              <a:t> </a:t>
            </a:r>
            <a:br>
              <a:rPr b="1"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In a static environment, distance-vector algorithms compute shortest paths and correctly propagate routes to all destinations.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lang="en" sz="1100" u="sng">
                <a:solidFill>
                  <a:schemeClr val="dk2"/>
                </a:solidFill>
              </a:rPr>
              <a:t>Disadvantage: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When routes change rapidly, the computations may not stabilize.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They don’t not scale well.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	- Requires the exchange of large messages, proportional to the total number of networks in an internet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	- Requires every router to participate.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Link-State (SPF) Routing </a:t>
            </a:r>
            <a:endParaRPr sz="1800"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Link state</a:t>
            </a:r>
            <a:r>
              <a:rPr lang="en" sz="1100">
                <a:highlight>
                  <a:srgbClr val="FFFF00"/>
                </a:highlight>
              </a:rPr>
              <a:t>, </a:t>
            </a:r>
            <a:r>
              <a:rPr b="1" lang="en" sz="1100">
                <a:highlight>
                  <a:srgbClr val="FFFF00"/>
                </a:highlight>
              </a:rPr>
              <a:t>link status</a:t>
            </a:r>
            <a:r>
              <a:rPr lang="en" sz="1100">
                <a:highlight>
                  <a:srgbClr val="FFFF00"/>
                </a:highlight>
              </a:rPr>
              <a:t>, or </a:t>
            </a:r>
            <a:r>
              <a:rPr b="1" lang="en" sz="1100">
                <a:highlight>
                  <a:srgbClr val="FFFF00"/>
                </a:highlight>
              </a:rPr>
              <a:t>Shortest Path First (SPF)</a:t>
            </a:r>
            <a:r>
              <a:rPr lang="en" sz="1100">
                <a:highlight>
                  <a:srgbClr val="FFFF00"/>
                </a:highlight>
              </a:rPr>
              <a:t> is the main alternative to distance-vector algorithms. </a:t>
            </a: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highlight>
                  <a:srgbClr val="FFD966"/>
                </a:highlight>
              </a:rPr>
              <a:t>Each router participating in an SPF algorithm performs two tasks:  </a:t>
            </a:r>
            <a:br>
              <a:rPr lang="en" sz="1100"/>
            </a:br>
            <a:br>
              <a:rPr lang="en" sz="1100"/>
            </a:br>
            <a:r>
              <a:rPr lang="en" sz="1100"/>
              <a:t>- </a:t>
            </a:r>
            <a:r>
              <a:rPr lang="en" sz="1100">
                <a:highlight>
                  <a:srgbClr val="FFFF00"/>
                </a:highlight>
              </a:rPr>
              <a:t>Actively </a:t>
            </a:r>
            <a:r>
              <a:rPr b="1" lang="en" sz="1100">
                <a:highlight>
                  <a:srgbClr val="FFFF00"/>
                </a:highlight>
              </a:rPr>
              <a:t>test the status of each neighboring router</a:t>
            </a:r>
            <a:r>
              <a:rPr b="1" lang="en" sz="1100"/>
              <a:t>.</a:t>
            </a:r>
            <a:r>
              <a:rPr lang="en" sz="1100"/>
              <a:t> Two routers are  considered neighbors if they attach to a common network.  </a:t>
            </a:r>
            <a:br>
              <a:rPr lang="en" sz="1100"/>
            </a:br>
            <a:br>
              <a:rPr lang="en" sz="1100"/>
            </a:br>
            <a:r>
              <a:rPr lang="en" sz="1100"/>
              <a:t>- </a:t>
            </a:r>
            <a:r>
              <a:rPr lang="en" sz="1100">
                <a:highlight>
                  <a:srgbClr val="FFFF00"/>
                </a:highlight>
              </a:rPr>
              <a:t>Periodically </a:t>
            </a:r>
            <a:r>
              <a:rPr b="1" lang="en" sz="1100">
                <a:highlight>
                  <a:srgbClr val="FFFF00"/>
                </a:highlight>
              </a:rPr>
              <a:t>broadcast link-state messages:</a:t>
            </a:r>
            <a:r>
              <a:rPr lang="en" sz="1100"/>
              <a:t> “The link between me &amp; router X is </a:t>
            </a:r>
            <a:r>
              <a:rPr b="1" lang="en" sz="1100" u="sng"/>
              <a:t>up</a:t>
            </a:r>
            <a:r>
              <a:rPr lang="en" sz="1100"/>
              <a:t>” or  “The link between me &amp; router X  is </a:t>
            </a:r>
            <a:r>
              <a:rPr b="1" lang="en" sz="1100" u="sng"/>
              <a:t>down</a:t>
            </a:r>
            <a:r>
              <a:rPr lang="en" sz="1100"/>
              <a:t>.”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 </a:t>
            </a:r>
            <a:r>
              <a:rPr b="1" lang="en" sz="1100" u="sng"/>
              <a:t>Once link-state messages are received: </a:t>
            </a:r>
            <a:br>
              <a:rPr b="1" lang="en" sz="1100" u="sng"/>
            </a:br>
            <a:br>
              <a:rPr b="1" lang="en" sz="1100" u="sng"/>
            </a:br>
            <a:r>
              <a:rPr lang="en" sz="1100"/>
              <a:t>- Router uses the information to update its map of the internet. </a:t>
            </a:r>
            <a:br>
              <a:rPr lang="en" sz="1100"/>
            </a:br>
            <a:r>
              <a:rPr lang="en" sz="1100"/>
              <a:t>- Extracts the pair of routers mentioned in the message and makes sure that the local graph contains an edge between the two. </a:t>
            </a:r>
            <a:br>
              <a:rPr lang="en" sz="1100"/>
            </a:br>
            <a:r>
              <a:rPr lang="en" sz="1100"/>
              <a:t>- Status report to mark link as </a:t>
            </a:r>
            <a:r>
              <a:rPr lang="en" sz="1100" u="sng"/>
              <a:t>up</a:t>
            </a:r>
            <a:r>
              <a:rPr lang="en" sz="1100"/>
              <a:t> or </a:t>
            </a:r>
            <a:r>
              <a:rPr lang="en" sz="1100" u="sng"/>
              <a:t>down. </a:t>
            </a:r>
            <a:br>
              <a:rPr lang="en" sz="1100"/>
            </a:br>
            <a:r>
              <a:rPr lang="en" sz="1100"/>
              <a:t>- With changes to the local topology graph, the link-state algorithm re-computes the shortest paths, and updates the FIB</a:t>
            </a:r>
            <a:br>
              <a:rPr lang="en" sz="1100"/>
            </a:br>
            <a:r>
              <a:rPr lang="en" sz="1100"/>
              <a:t>- If policies permit, FIB updates are used to change the forwarding table.</a:t>
            </a: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Key Concepts 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ARPANET - one backbone</a:t>
            </a:r>
            <a:br>
              <a:rPr lang="en"/>
            </a:br>
            <a:r>
              <a:rPr lang="en"/>
              <a:t>Manual router management, two tiered routing, core &amp; edges  </a:t>
            </a:r>
            <a:br>
              <a:rPr lang="en"/>
            </a:br>
            <a:r>
              <a:rPr lang="en"/>
              <a:t>NSFNET - peer backbones</a:t>
            </a:r>
            <a:br>
              <a:rPr lang="en"/>
            </a:br>
            <a:r>
              <a:rPr lang="en"/>
              <a:t>Automatic Route Propagation </a:t>
            </a:r>
            <a:br>
              <a:rPr lang="en"/>
            </a:br>
            <a:r>
              <a:rPr lang="en"/>
              <a:t>Routing Protocols </a:t>
            </a:r>
            <a:br>
              <a:rPr lang="en"/>
            </a:br>
            <a:r>
              <a:rPr lang="en"/>
              <a:t>Forwarding Information Base (FIB) </a:t>
            </a:r>
            <a:br>
              <a:rPr lang="en"/>
            </a:br>
            <a:r>
              <a:rPr lang="en"/>
              <a:t>Distance-Vector Routing </a:t>
            </a:r>
            <a:br>
              <a:rPr lang="en"/>
            </a:br>
            <a:r>
              <a:rPr lang="en"/>
              <a:t>Link state, link status, or Shortest Path First (SPF) 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Routing Architecture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Remember</a:t>
            </a:r>
            <a:br>
              <a:rPr lang="en" sz="1400"/>
            </a:br>
            <a:r>
              <a:rPr lang="en" sz="1400"/>
              <a:t>A host can forward datagrams successfully even if it only has partial forwarding information </a:t>
            </a:r>
            <a:br>
              <a:rPr lang="en" sz="1400"/>
            </a:br>
            <a:r>
              <a:rPr lang="en" sz="1400"/>
              <a:t>because it can rely on a router.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/>
              <a:t>Overview</a:t>
            </a:r>
            <a:br>
              <a:rPr lang="en" sz="1400" u="sng"/>
            </a:br>
            <a:r>
              <a:rPr lang="en" sz="1400"/>
              <a:t>Original Internet Architecture and Cores</a:t>
            </a:r>
            <a:br>
              <a:rPr lang="en" sz="1400"/>
            </a:br>
            <a:r>
              <a:rPr lang="en" sz="1400"/>
              <a:t>Beyond the Core Architecture to Peer Backbones </a:t>
            </a:r>
            <a:br>
              <a:rPr lang="en" sz="1400"/>
            </a:br>
            <a:r>
              <a:rPr lang="en" sz="1400"/>
              <a:t>Automatic Route Propagation and a FIB</a:t>
            </a:r>
            <a:br>
              <a:rPr lang="en" sz="1400"/>
            </a:br>
            <a:r>
              <a:rPr lang="en" sz="1400"/>
              <a:t>Distance-Vector (Bellman-Ford) Routing </a:t>
            </a:r>
            <a:br>
              <a:rPr lang="en" sz="1400"/>
            </a:br>
            <a:r>
              <a:rPr lang="en" sz="1400"/>
              <a:t>Reliability and Routing Protocols </a:t>
            </a:r>
            <a:br>
              <a:rPr lang="en" sz="1400"/>
            </a:br>
            <a:r>
              <a:rPr lang="en" sz="1400"/>
              <a:t>Link-State (SPF) Routing 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Internet Architecture and Cores</a:t>
            </a:r>
            <a:endParaRPr sz="18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 u="sng"/>
              <a:t>ARPANET Research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- ARPANET served as a backbone network, connecting all sites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D966"/>
                </a:highlight>
              </a:rPr>
              <a:t>- each site manually managed forwarding tables </a:t>
            </a:r>
            <a:br>
              <a:rPr lang="en" sz="1100"/>
            </a:br>
            <a:br>
              <a:rPr lang="en" sz="1100"/>
            </a:br>
            <a:r>
              <a:rPr lang="en" sz="1100"/>
              <a:t>- with growth manual maintenance of routes was impractical </a:t>
            </a:r>
            <a:br>
              <a:rPr lang="en" sz="1100"/>
            </a:br>
            <a:br>
              <a:rPr lang="en" sz="1100"/>
            </a:br>
            <a:r>
              <a:rPr lang="en" sz="1100"/>
              <a:t>- an automated mechanisms were needed 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38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Internet Architecture and Cores</a:t>
            </a:r>
            <a:endParaRPr sz="18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 u="sng"/>
              <a:t>ARPANET Research</a:t>
            </a:r>
            <a:br>
              <a:rPr lang="en" sz="1100" u="sng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Partitioned Internet routing into a two-tier system </a:t>
            </a:r>
            <a:br>
              <a:rPr lang="en" sz="1100"/>
            </a:br>
            <a:br>
              <a:rPr lang="en" sz="1100"/>
            </a:br>
            <a:r>
              <a:rPr lang="en" sz="1100"/>
              <a:t>A router architecture that reflected a star-shaped topology,</a:t>
            </a:r>
            <a:br>
              <a:rPr lang="en" sz="1100"/>
            </a:br>
            <a:r>
              <a:rPr lang="en" sz="1100"/>
              <a:t>with a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Core </a:t>
            </a:r>
            <a:r>
              <a:rPr lang="en" sz="1100">
                <a:highlight>
                  <a:srgbClr val="FFFF00"/>
                </a:highlight>
              </a:rPr>
              <a:t>or central set of routers with complete info</a:t>
            </a:r>
            <a:r>
              <a:rPr lang="en" sz="1100"/>
              <a:t> about all possible destinations. Sometimes referred to as the </a:t>
            </a:r>
            <a:r>
              <a:rPr i="1" lang="en" sz="1100"/>
              <a:t>default-free zone</a:t>
            </a:r>
            <a:r>
              <a:rPr lang="en" sz="1100"/>
              <a:t>. </a:t>
            </a: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D966"/>
                </a:highlight>
              </a:rPr>
              <a:t>And a larger set of outlying routers that kept partial information.  </a:t>
            </a:r>
            <a:r>
              <a:rPr lang="en" sz="1100"/>
              <a:t> 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/>
              <a:t>Advantage</a:t>
            </a:r>
            <a:r>
              <a:rPr lang="en" sz="1100"/>
              <a:t> - permits local administrators to manage local  changes in outlying routers without affecting other parts of the Internet. </a:t>
            </a:r>
            <a:br>
              <a:rPr lang="en" sz="1100"/>
            </a:br>
            <a:br>
              <a:rPr lang="en" sz="1100"/>
            </a:br>
            <a:r>
              <a:rPr b="1" lang="en" sz="1100"/>
              <a:t>Disadvantage</a:t>
            </a:r>
            <a:r>
              <a:rPr lang="en" sz="1100"/>
              <a:t> - potential for inconsistency. In the worst case, an error in an outlying router can make distant routes unreachable.  </a:t>
            </a:r>
            <a:endParaRPr sz="11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38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/>
          <p:cNvCxnSpPr>
            <a:stCxn id="104" idx="3"/>
          </p:cNvCxnSpPr>
          <p:nvPr/>
        </p:nvCxnSpPr>
        <p:spPr>
          <a:xfrm flipH="1" rot="10800000">
            <a:off x="5381775" y="2086775"/>
            <a:ext cx="417300" cy="33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>
            <a:endCxn id="107" idx="1"/>
          </p:cNvCxnSpPr>
          <p:nvPr/>
        </p:nvCxnSpPr>
        <p:spPr>
          <a:xfrm flipH="1" rot="10800000">
            <a:off x="5836500" y="1585100"/>
            <a:ext cx="2416500" cy="29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56415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>
            <a:stCxn id="119" idx="3"/>
            <a:endCxn id="120" idx="2"/>
          </p:cNvCxnSpPr>
          <p:nvPr/>
        </p:nvCxnSpPr>
        <p:spPr>
          <a:xfrm flipH="1" rot="10800000">
            <a:off x="5381775" y="2113175"/>
            <a:ext cx="1435500" cy="30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endCxn id="122" idx="1"/>
          </p:cNvCxnSpPr>
          <p:nvPr/>
        </p:nvCxnSpPr>
        <p:spPr>
          <a:xfrm flipH="1" rot="10800000">
            <a:off x="6814500" y="1585100"/>
            <a:ext cx="1438500" cy="3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0"/>
          <p:cNvSpPr/>
          <p:nvPr/>
        </p:nvSpPr>
        <p:spPr>
          <a:xfrm>
            <a:off x="66321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Core Architecture to Peer Backbones </a:t>
            </a:r>
            <a:endParaRPr sz="18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4260300" cy="1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/>
              <a:t>NSFNET Research</a:t>
            </a:r>
            <a:br>
              <a:rPr lang="en" sz="1100" u="sng"/>
            </a:br>
            <a:br>
              <a:rPr lang="en" sz="1100" u="sng"/>
            </a:br>
            <a:r>
              <a:rPr lang="en" sz="1100">
                <a:highlight>
                  <a:srgbClr val="FFFF00"/>
                </a:highlight>
              </a:rPr>
              <a:t>- introduction to </a:t>
            </a:r>
            <a:r>
              <a:rPr b="1" lang="en" sz="1100">
                <a:highlight>
                  <a:srgbClr val="FFFF00"/>
                </a:highlight>
              </a:rPr>
              <a:t>peer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backbone networks</a:t>
            </a:r>
            <a:r>
              <a:rPr lang="en" sz="1100">
                <a:highlight>
                  <a:srgbClr val="FFFF00"/>
                </a:highlight>
              </a:rPr>
              <a:t> or </a:t>
            </a:r>
            <a:r>
              <a:rPr b="1" lang="en" sz="1100">
                <a:highlight>
                  <a:srgbClr val="FFFF00"/>
                </a:highlight>
              </a:rPr>
              <a:t>routing peers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foreshadowing the current era of numerous tier-1 ISPs </a:t>
            </a:r>
            <a:br>
              <a:rPr lang="en" sz="1100"/>
            </a:br>
            <a:br>
              <a:rPr lang="en" sz="1100"/>
            </a:br>
            <a:r>
              <a:rPr lang="en" sz="1100"/>
              <a:t>- NSFNET played a key transitional role in developing a routing architecture that more closely reflects the contemporary internet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 u="sng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19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48825" y="289750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2"/>
                </a:solidFill>
              </a:rPr>
              <a:t>Consider routes from host 3 to host 2 </a:t>
            </a:r>
            <a:br>
              <a:rPr lang="en" sz="1100" u="sng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Three options: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(a) Route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R1</a:t>
            </a:r>
            <a:r>
              <a:rPr lang="en" sz="1100">
                <a:solidFill>
                  <a:schemeClr val="dk2"/>
                </a:solidFill>
              </a:rPr>
              <a:t> 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(b)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R2</a:t>
            </a:r>
            <a:r>
              <a:rPr lang="en" sz="1100">
                <a:solidFill>
                  <a:schemeClr val="dk2"/>
                </a:solidFill>
              </a:rPr>
              <a:t>, and then across </a:t>
            </a:r>
            <a:r>
              <a:rPr lang="en" sz="1100" u="sng">
                <a:solidFill>
                  <a:schemeClr val="dk2"/>
                </a:solidFill>
              </a:rPr>
              <a:t>backbone 1</a:t>
            </a:r>
            <a:r>
              <a:rPr lang="en" sz="1100">
                <a:solidFill>
                  <a:schemeClr val="dk2"/>
                </a:solidFill>
              </a:rPr>
              <a:t>,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  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(c) Forward the traffic from </a:t>
            </a:r>
            <a:r>
              <a:rPr lang="en" sz="1100" u="sng">
                <a:solidFill>
                  <a:schemeClr val="dk2"/>
                </a:solidFill>
              </a:rPr>
              <a:t>host 3</a:t>
            </a:r>
            <a:r>
              <a:rPr lang="en" sz="1100">
                <a:solidFill>
                  <a:schemeClr val="dk2"/>
                </a:solidFill>
              </a:rPr>
              <a:t> across </a:t>
            </a:r>
            <a:r>
              <a:rPr lang="en" sz="1100" u="sng">
                <a:solidFill>
                  <a:schemeClr val="dk2"/>
                </a:solidFill>
              </a:rPr>
              <a:t>backbone 2</a:t>
            </a:r>
            <a:r>
              <a:rPr lang="en" sz="1100">
                <a:solidFill>
                  <a:schemeClr val="dk2"/>
                </a:solidFill>
              </a:rPr>
              <a:t>, through </a:t>
            </a:r>
            <a:r>
              <a:rPr lang="en" sz="1100" u="sng">
                <a:solidFill>
                  <a:schemeClr val="dk2"/>
                </a:solidFill>
              </a:rPr>
              <a:t>R3</a:t>
            </a:r>
            <a:r>
              <a:rPr lang="en" sz="1100">
                <a:solidFill>
                  <a:schemeClr val="dk2"/>
                </a:solidFill>
              </a:rPr>
              <a:t>, and then to </a:t>
            </a:r>
            <a:r>
              <a:rPr lang="en" sz="1100" u="sng">
                <a:solidFill>
                  <a:schemeClr val="dk2"/>
                </a:solidFill>
              </a:rPr>
              <a:t>host 2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(d) Loops between backbone 2 &amp; 1 numerous times…. </a:t>
            </a:r>
            <a:br>
              <a:rPr lang="en" sz="11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r>
              <a:rPr b="1" i="1" lang="en" sz="1100">
                <a:solidFill>
                  <a:schemeClr val="dk2"/>
                </a:solidFill>
                <a:highlight>
                  <a:srgbClr val="FFD966"/>
                </a:highlight>
              </a:rPr>
              <a:t>Goal: to take the shortest path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75" y="3263925"/>
            <a:ext cx="1350375" cy="147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>
            <a:stCxn id="133" idx="3"/>
          </p:cNvCxnSpPr>
          <p:nvPr/>
        </p:nvCxnSpPr>
        <p:spPr>
          <a:xfrm flipH="1" rot="10800000">
            <a:off x="5381775" y="2117675"/>
            <a:ext cx="2391900" cy="30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>
            <a:endCxn id="135" idx="1"/>
          </p:cNvCxnSpPr>
          <p:nvPr/>
        </p:nvCxnSpPr>
        <p:spPr>
          <a:xfrm flipH="1" rot="10800000">
            <a:off x="7811100" y="1585100"/>
            <a:ext cx="441900" cy="3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/>
          <p:nvPr/>
        </p:nvSpPr>
        <p:spPr>
          <a:xfrm>
            <a:off x="7622700" y="1874100"/>
            <a:ext cx="370500" cy="239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8253000" y="1398200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802475" y="2236175"/>
            <a:ext cx="579300" cy="37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