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56fa0ca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56fa0ca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56fa0cae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56fa0cae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56fa0cae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56fa0cae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56fa0cae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56fa0cae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56fa0cae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56fa0cae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56fa0cae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56fa0cae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56fa0cae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56fa0cae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56fa0cae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56fa0cae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56fa0cae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56fa0cae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56fa0cae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56fa0cae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56fa0cae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56fa0cae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56fa0ca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56fa0ca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56fa0cae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56fa0cae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56fa0cae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56fa0cae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56fa0cae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56fa0cae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56fa0cae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56fa0cae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56fa0cae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56fa0cae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56fa0cae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56fa0cae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56fa0cae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56fa0cae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56fa0cae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56fa0cae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56fa0cae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56fa0cae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56fa0cae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56fa0cae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56fa0ca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56fa0ca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56fa0cae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56fa0cae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56fa0cae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56fa0cae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56fa0cae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56fa0cae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56fa0cae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56fa0cae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56fa0cae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56fa0cae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56fa0cae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56fa0cae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56fa0cae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56fa0cae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56fa0cae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56fa0cae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CSC I367 Computer Networking</a:t>
            </a:r>
            <a:br>
              <a:rPr lang="en" sz="2300"/>
            </a:br>
            <a:r>
              <a:rPr lang="en" sz="2300"/>
              <a:t> </a:t>
            </a:r>
            <a:br>
              <a:rPr lang="en" sz="2300"/>
            </a:br>
            <a:r>
              <a:rPr lang="en" sz="2300"/>
              <a:t>Routing Among Autonomous Systems (BGP)</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Exterior Gateway Protocols and Reachability </a:t>
            </a:r>
            <a:endParaRPr/>
          </a:p>
        </p:txBody>
      </p:sp>
      <p:sp>
        <p:nvSpPr>
          <p:cNvPr id="107" name="Google Shape;107;p22"/>
          <p:cNvSpPr txBox="1"/>
          <p:nvPr>
            <p:ph idx="1" type="body"/>
          </p:nvPr>
        </p:nvSpPr>
        <p:spPr>
          <a:xfrm>
            <a:off x="311700" y="1152475"/>
            <a:ext cx="4285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An autonomous system configures one or more of its routers to communicate with routers in other autonomous systems (AS). </a:t>
            </a:r>
            <a:br>
              <a:rPr lang="en" sz="1100"/>
            </a:br>
            <a:r>
              <a:rPr lang="en" sz="1100"/>
              <a:t>Information flows in two directions.</a:t>
            </a:r>
            <a:br>
              <a:rPr lang="en" sz="1100"/>
            </a:br>
            <a:br>
              <a:rPr lang="en" sz="1100"/>
            </a:br>
            <a:r>
              <a:rPr b="1" lang="en" sz="1100" u="sng"/>
              <a:t>Exterior Gateway Protocol (EGP)</a:t>
            </a:r>
            <a:br>
              <a:rPr b="1" lang="en" sz="1100" u="sng"/>
            </a:br>
            <a:r>
              <a:rPr lang="en" sz="1100"/>
              <a:t>Passes network reachability information between two autonomous systems (AS). </a:t>
            </a:r>
            <a:br>
              <a:rPr lang="en" sz="1100"/>
            </a:br>
            <a:br>
              <a:rPr lang="en" sz="1100"/>
            </a:br>
            <a:r>
              <a:rPr b="1" lang="en" sz="1100">
                <a:highlight>
                  <a:srgbClr val="FFFF00"/>
                </a:highlight>
              </a:rPr>
              <a:t>Border Gateway Protocol (BGP)</a:t>
            </a:r>
            <a:r>
              <a:rPr lang="en" sz="1100"/>
              <a:t> - most common EGP </a:t>
            </a:r>
            <a:br>
              <a:rPr lang="en" sz="1100"/>
            </a:br>
            <a:br>
              <a:rPr lang="en" sz="1100"/>
            </a:br>
            <a:r>
              <a:rPr lang="en" sz="1100"/>
              <a:t>(1) The router collects information about networks inside its AS and then “advertises” or passes the information out.  </a:t>
            </a:r>
            <a:br>
              <a:rPr lang="en" sz="1100"/>
            </a:br>
            <a:r>
              <a:rPr lang="en" sz="1100"/>
              <a:t>(2) The router accepts information about networks in other AS(s) and disseminate the information inside. </a:t>
            </a:r>
            <a:br>
              <a:rPr lang="en" sz="1100"/>
            </a:br>
            <a:br>
              <a:rPr lang="en" sz="1100"/>
            </a:br>
            <a:r>
              <a:rPr lang="en" sz="1100"/>
              <a:t>BGP does </a:t>
            </a:r>
            <a:r>
              <a:rPr lang="en" sz="1100" u="sng"/>
              <a:t>not</a:t>
            </a:r>
            <a:r>
              <a:rPr lang="en" sz="1100"/>
              <a:t> use either the distance-vector algorithm or the link-state algorithm. Instead, BGP uses a modification known as a path-vector algorithm. </a:t>
            </a:r>
            <a:br>
              <a:rPr lang="en" sz="1100"/>
            </a:br>
            <a:br>
              <a:rPr lang="en" sz="1100"/>
            </a:br>
            <a:endParaRPr sz="1100"/>
          </a:p>
        </p:txBody>
      </p:sp>
      <p:pic>
        <p:nvPicPr>
          <p:cNvPr id="108" name="Google Shape;108;p22"/>
          <p:cNvPicPr preferRelativeResize="0"/>
          <p:nvPr/>
        </p:nvPicPr>
        <p:blipFill>
          <a:blip r:embed="rId3">
            <a:alphaModFix/>
          </a:blip>
          <a:stretch>
            <a:fillRect/>
          </a:stretch>
        </p:blipFill>
        <p:spPr>
          <a:xfrm>
            <a:off x="4749300" y="1170125"/>
            <a:ext cx="4242300" cy="23745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pic>
        <p:nvPicPr>
          <p:cNvPr id="113" name="Google Shape;113;p23"/>
          <p:cNvPicPr preferRelativeResize="0"/>
          <p:nvPr/>
        </p:nvPicPr>
        <p:blipFill rotWithShape="1">
          <a:blip r:embed="rId3">
            <a:alphaModFix/>
          </a:blip>
          <a:srcRect b="20552" l="0" r="0" t="0"/>
          <a:stretch/>
        </p:blipFill>
        <p:spPr>
          <a:xfrm>
            <a:off x="978150" y="833275"/>
            <a:ext cx="7187700" cy="3196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BGP Characteristics</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u="sng">
                <a:highlight>
                  <a:srgbClr val="FFFF00"/>
                </a:highlight>
              </a:rPr>
              <a:t>BGP characteristics:</a:t>
            </a:r>
            <a:r>
              <a:rPr b="1" lang="en" sz="1100" u="sng"/>
              <a:t> </a:t>
            </a:r>
            <a:br>
              <a:rPr lang="en" sz="1100"/>
            </a:br>
            <a:br>
              <a:rPr lang="en" sz="1100"/>
            </a:br>
            <a:r>
              <a:rPr b="1" lang="en" sz="1100">
                <a:highlight>
                  <a:srgbClr val="FFD966"/>
                </a:highlight>
              </a:rPr>
              <a:t>Inter-Autonomous System Communication.</a:t>
            </a:r>
            <a:r>
              <a:rPr lang="en" sz="1100"/>
              <a:t> Because BGP is designed as an exterior gateway protocol, its primary role is to allow one autonomous system to communicate with another.  </a:t>
            </a:r>
            <a:br>
              <a:rPr lang="en" sz="1100"/>
            </a:br>
            <a:br>
              <a:rPr lang="en" sz="1100"/>
            </a:br>
            <a:r>
              <a:rPr b="1" lang="en" sz="1100">
                <a:highlight>
                  <a:srgbClr val="FFD966"/>
                </a:highlight>
              </a:rPr>
              <a:t>Coordination Among Multiple BGP Speakers.</a:t>
            </a:r>
            <a:r>
              <a:rPr lang="en" sz="1100"/>
              <a:t> If an autonomous system has multiple routers each communicating with a peer in an outside autonomous system, a form of  BGP known as iBGP can be used to coordinate among routers inside the system to guarantee that they all propagate consistent information.</a:t>
            </a:r>
            <a:br>
              <a:rPr lang="en" sz="1100"/>
            </a:br>
            <a:br>
              <a:rPr lang="en" sz="1100"/>
            </a:br>
            <a:r>
              <a:rPr b="1" lang="en" sz="1100">
                <a:highlight>
                  <a:srgbClr val="FFD966"/>
                </a:highlight>
              </a:rPr>
              <a:t>Propagation Of Reachability Information.</a:t>
            </a:r>
            <a:r>
              <a:rPr b="1" lang="en" sz="1100"/>
              <a:t> </a:t>
            </a:r>
            <a:r>
              <a:rPr lang="en" sz="1100"/>
              <a:t>BGP allows an autonomous system to </a:t>
            </a:r>
            <a:r>
              <a:rPr b="1" lang="en" sz="1100"/>
              <a:t>advertise destinations that are reachable</a:t>
            </a:r>
            <a:r>
              <a:rPr lang="en" sz="1100"/>
              <a:t> either in or through it, and to learn such information from another autonomous system.  </a:t>
            </a:r>
            <a:br>
              <a:rPr lang="en" sz="1100"/>
            </a:br>
            <a:br>
              <a:rPr lang="en" sz="1100"/>
            </a:br>
            <a:r>
              <a:rPr b="1" lang="en" sz="1100">
                <a:highlight>
                  <a:srgbClr val="FFD966"/>
                </a:highlight>
              </a:rPr>
              <a:t>Next-Hop Paradigm.</a:t>
            </a:r>
            <a:r>
              <a:rPr lang="en" sz="1100"/>
              <a:t> Like distance-vector routing protocols, </a:t>
            </a:r>
            <a:r>
              <a:rPr b="1" lang="en" sz="1100"/>
              <a:t>BGP supplies next hop information</a:t>
            </a:r>
            <a:r>
              <a:rPr lang="en" sz="1100"/>
              <a:t> for each destination.</a:t>
            </a:r>
            <a:br>
              <a:rPr lang="en" sz="1100"/>
            </a:br>
            <a:br>
              <a:rPr lang="en" sz="1100"/>
            </a:br>
            <a:r>
              <a:rPr b="1" lang="en" sz="1100">
                <a:highlight>
                  <a:srgbClr val="FFD966"/>
                </a:highlight>
              </a:rPr>
              <a:t>Policy Support.</a:t>
            </a:r>
            <a:r>
              <a:rPr lang="en" sz="1100"/>
              <a:t> Unlike most distance-vector protocols BGP can implement policies that the local administrator chooses. In particular, a router running BGP can be configured to distinguish between the set of destinations reachable by computers inside its autonomous system and the set of destinations advertised to other autonomous systems.  </a:t>
            </a:r>
            <a:br>
              <a:rPr lang="en" sz="1100"/>
            </a:br>
            <a:br>
              <a:rPr lang="en" sz="1100"/>
            </a:b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BGP Characteristics</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u="sng">
                <a:highlight>
                  <a:srgbClr val="FFFF00"/>
                </a:highlight>
              </a:rPr>
              <a:t>BGP characteristics (continued):</a:t>
            </a:r>
            <a:r>
              <a:rPr b="1" lang="en" sz="1100" u="sng"/>
              <a:t>   </a:t>
            </a:r>
            <a:br>
              <a:rPr lang="en" sz="1100"/>
            </a:br>
            <a:br>
              <a:rPr lang="en" sz="1100"/>
            </a:br>
            <a:r>
              <a:rPr b="1" lang="en" sz="1100">
                <a:highlight>
                  <a:srgbClr val="FFD966"/>
                </a:highlight>
              </a:rPr>
              <a:t>Reliable Transport.</a:t>
            </a:r>
            <a:r>
              <a:rPr b="1" lang="en" sz="1100"/>
              <a:t> </a:t>
            </a:r>
            <a:r>
              <a:rPr lang="en" sz="1100"/>
              <a:t>BGP uses TCP for all communication.  </a:t>
            </a:r>
            <a:br>
              <a:rPr lang="en" sz="1100"/>
            </a:br>
            <a:br>
              <a:rPr lang="en" sz="1100"/>
            </a:br>
            <a:r>
              <a:rPr b="1" lang="en" sz="1100">
                <a:highlight>
                  <a:srgbClr val="FFD966"/>
                </a:highlight>
              </a:rPr>
              <a:t>Path Information.</a:t>
            </a:r>
            <a:r>
              <a:rPr lang="en" sz="1100"/>
              <a:t> Instead of specifying destinations that can be reached and a next  hop for each, BGP uses a path-vector paradigm in which advertisements specify path  information that allows a receiver to learn a series of autonomous systems along a path  to the destination.</a:t>
            </a:r>
            <a:br>
              <a:rPr lang="en" sz="1100"/>
            </a:br>
            <a:br>
              <a:rPr lang="en" sz="1100"/>
            </a:br>
            <a:r>
              <a:rPr b="1" lang="en" sz="1100">
                <a:highlight>
                  <a:srgbClr val="FFD966"/>
                </a:highlight>
              </a:rPr>
              <a:t>Incremental Updates.</a:t>
            </a:r>
            <a:r>
              <a:rPr lang="en" sz="1100"/>
              <a:t> To conserve network bandwidth, BGP does not pass full information in each update message. Instead, full information is exchanged once, and  then successive messages carry incremental changes called deltas.  </a:t>
            </a:r>
            <a:br>
              <a:rPr lang="en" sz="1100"/>
            </a:br>
            <a:br>
              <a:rPr lang="en" sz="1100"/>
            </a:br>
            <a:r>
              <a:rPr b="1" lang="en" sz="1100">
                <a:highlight>
                  <a:srgbClr val="FFD966"/>
                </a:highlight>
              </a:rPr>
              <a:t>Support For IPv4 and IPv6.</a:t>
            </a:r>
            <a:r>
              <a:rPr lang="en" sz="1100"/>
              <a:t> BGP supports IPv4 classless addresses and IPv6 addresses. That is, BGP sends a prefix length along with each address.  </a:t>
            </a:r>
            <a:br>
              <a:rPr lang="en" sz="1100"/>
            </a:br>
            <a:br>
              <a:rPr lang="en" sz="1100"/>
            </a:br>
            <a:r>
              <a:rPr b="1" lang="en" sz="1100">
                <a:highlight>
                  <a:srgbClr val="FFD966"/>
                </a:highlight>
              </a:rPr>
              <a:t>Route Aggregation.</a:t>
            </a:r>
            <a:r>
              <a:rPr lang="en" sz="1100"/>
              <a:t> BGP conserves network bandwidth by allowing a sender to  aggregate route information and send a single entry to represent multiple, related destinations (e.g., many networks owned by a single AS).  </a:t>
            </a:r>
            <a:br>
              <a:rPr lang="en" sz="1100"/>
            </a:br>
            <a:br>
              <a:rPr lang="en" sz="1100"/>
            </a:br>
            <a:r>
              <a:rPr b="1" lang="en" sz="1100">
                <a:highlight>
                  <a:srgbClr val="FFD966"/>
                </a:highlight>
              </a:rPr>
              <a:t>Authentication.</a:t>
            </a:r>
            <a:r>
              <a:rPr lang="en" sz="1100"/>
              <a:t> BGP allows a receiver to authenticate messages (i.e., verify the  identity of a sender).</a:t>
            </a:r>
            <a:br>
              <a:rPr lang="en" sz="1100"/>
            </a:b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BGP Functionality and Message Types</a:t>
            </a:r>
            <a:endParaRPr/>
          </a:p>
        </p:txBody>
      </p:sp>
      <p:sp>
        <p:nvSpPr>
          <p:cNvPr id="131" name="Google Shape;131;p26"/>
          <p:cNvSpPr txBox="1"/>
          <p:nvPr>
            <p:ph idx="1" type="body"/>
          </p:nvPr>
        </p:nvSpPr>
        <p:spPr>
          <a:xfrm>
            <a:off x="311700" y="1152475"/>
            <a:ext cx="8365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u="sng"/>
              <a:t>BGP peers perform three basic functions: </a:t>
            </a:r>
            <a:br>
              <a:rPr lang="en" sz="1100" u="sng"/>
            </a:br>
            <a:br>
              <a:rPr lang="en" sz="1100"/>
            </a:br>
            <a:r>
              <a:rPr b="1" lang="en" sz="1100"/>
              <a:t>(1) Initial peer acquisition and authentication.</a:t>
            </a:r>
            <a:r>
              <a:rPr lang="en" sz="1100"/>
              <a:t> </a:t>
            </a:r>
            <a:br>
              <a:rPr lang="en" sz="1100"/>
            </a:br>
            <a:br>
              <a:rPr lang="en" sz="1100"/>
            </a:br>
            <a:r>
              <a:rPr b="1" lang="en" sz="1100">
                <a:highlight>
                  <a:srgbClr val="FFFF00"/>
                </a:highlight>
              </a:rPr>
              <a:t>(2) Peers establish a TCP connection</a:t>
            </a:r>
            <a:r>
              <a:rPr lang="en" sz="1100"/>
              <a:t> and perform a message exchange that guarantees both sides have agreed to communicate. </a:t>
            </a:r>
            <a:br>
              <a:rPr lang="en" sz="1100"/>
            </a:br>
            <a:r>
              <a:rPr lang="en" sz="1100"/>
              <a:t>	- </a:t>
            </a:r>
            <a:r>
              <a:rPr lang="en" sz="1100">
                <a:highlight>
                  <a:srgbClr val="FFD966"/>
                </a:highlight>
              </a:rPr>
              <a:t>Each side sends positive or negative reachability information.</a:t>
            </a:r>
            <a:r>
              <a:rPr lang="en" sz="1100"/>
              <a:t> </a:t>
            </a:r>
            <a:br>
              <a:rPr lang="en" sz="1100"/>
            </a:br>
            <a:r>
              <a:rPr lang="en" sz="1100"/>
              <a:t>	- Advertise destinations are reachable, with next hop for each </a:t>
            </a:r>
            <a:br>
              <a:rPr lang="en" sz="1100"/>
            </a:br>
            <a:r>
              <a:rPr lang="en" sz="1100"/>
              <a:t>	- Or declare destinations are no longer reachable. </a:t>
            </a:r>
            <a:br>
              <a:rPr lang="en" sz="1100"/>
            </a:br>
            <a:br>
              <a:rPr lang="en" sz="1100"/>
            </a:br>
            <a:r>
              <a:rPr b="1" lang="en" sz="1100"/>
              <a:t>(3) Ongoing verification</a:t>
            </a:r>
            <a:r>
              <a:rPr lang="en" sz="1100"/>
              <a:t> that the peers and the network connections between them are functioning correctly.</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BGP Message Header </a:t>
            </a:r>
            <a:endParaRPr/>
          </a:p>
        </p:txBody>
      </p:sp>
      <p:sp>
        <p:nvSpPr>
          <p:cNvPr id="137" name="Google Shape;137;p2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highlight>
                  <a:srgbClr val="FFD966"/>
                </a:highlight>
              </a:rPr>
              <a:t>MARKER</a:t>
            </a:r>
            <a:r>
              <a:rPr lang="en" sz="1100"/>
              <a:t> value that both sides agree to use to mark the beginning of a message. The value is used for synchronization.</a:t>
            </a:r>
            <a:br>
              <a:rPr lang="en" sz="1100"/>
            </a:br>
            <a:br>
              <a:rPr lang="en" sz="1100"/>
            </a:br>
            <a:r>
              <a:rPr b="1" lang="en" sz="1100">
                <a:highlight>
                  <a:srgbClr val="FFD966"/>
                </a:highlight>
              </a:rPr>
              <a:t>LENGTH</a:t>
            </a:r>
            <a:r>
              <a:rPr lang="en" sz="1100"/>
              <a:t> specifies the total message length measured in octets. minimum 19 octets &amp; maximum 4096 octets. </a:t>
            </a:r>
            <a:br>
              <a:rPr lang="en" sz="1100"/>
            </a:br>
            <a:br>
              <a:rPr lang="en" sz="1100"/>
            </a:br>
            <a:r>
              <a:rPr b="1" lang="en" sz="1100">
                <a:highlight>
                  <a:srgbClr val="FFD966"/>
                </a:highlight>
              </a:rPr>
              <a:t>TYPE</a:t>
            </a:r>
            <a:r>
              <a:rPr b="1" lang="en" sz="1100"/>
              <a:t> </a:t>
            </a:r>
            <a:r>
              <a:rPr lang="en" sz="1100"/>
              <a:t>contains one of the five values for the message type </a:t>
            </a:r>
            <a:br>
              <a:rPr lang="en" sz="1100"/>
            </a:br>
            <a:br>
              <a:rPr lang="en" sz="1100"/>
            </a:br>
            <a:endParaRPr/>
          </a:p>
        </p:txBody>
      </p:sp>
      <p:pic>
        <p:nvPicPr>
          <p:cNvPr id="138" name="Google Shape;138;p27"/>
          <p:cNvPicPr preferRelativeResize="0"/>
          <p:nvPr/>
        </p:nvPicPr>
        <p:blipFill>
          <a:blip r:embed="rId3">
            <a:alphaModFix/>
          </a:blip>
          <a:stretch>
            <a:fillRect/>
          </a:stretch>
        </p:blipFill>
        <p:spPr>
          <a:xfrm>
            <a:off x="4767875" y="1220875"/>
            <a:ext cx="4095824" cy="1632925"/>
          </a:xfrm>
          <a:prstGeom prst="rect">
            <a:avLst/>
          </a:prstGeom>
          <a:noFill/>
          <a:ln>
            <a:noFill/>
          </a:ln>
        </p:spPr>
      </p:pic>
      <p:pic>
        <p:nvPicPr>
          <p:cNvPr id="139" name="Google Shape;139;p27"/>
          <p:cNvPicPr preferRelativeResize="0"/>
          <p:nvPr/>
        </p:nvPicPr>
        <p:blipFill>
          <a:blip r:embed="rId4">
            <a:alphaModFix/>
          </a:blip>
          <a:stretch>
            <a:fillRect/>
          </a:stretch>
        </p:blipFill>
        <p:spPr>
          <a:xfrm>
            <a:off x="4807460" y="2980875"/>
            <a:ext cx="3829864" cy="1306800"/>
          </a:xfrm>
          <a:prstGeom prst="rect">
            <a:avLst/>
          </a:prstGeom>
          <a:noFill/>
          <a:ln>
            <a:noFill/>
          </a:ln>
        </p:spPr>
      </p:pic>
      <p:sp>
        <p:nvSpPr>
          <p:cNvPr id="140" name="Google Shape;140;p27"/>
          <p:cNvSpPr txBox="1"/>
          <p:nvPr>
            <p:ph idx="1" type="body"/>
          </p:nvPr>
        </p:nvSpPr>
        <p:spPr>
          <a:xfrm>
            <a:off x="4807400" y="4287675"/>
            <a:ext cx="382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To handle the three functions, BGP defines five basic message types.</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BGP OPEN Message</a:t>
            </a:r>
            <a:endParaRPr/>
          </a:p>
        </p:txBody>
      </p:sp>
      <p:sp>
        <p:nvSpPr>
          <p:cNvPr id="146" name="Google Shape;146;p2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BGP OPEN Message</a:t>
            </a:r>
            <a:br>
              <a:rPr b="1" lang="en" sz="1100" u="sng"/>
            </a:br>
            <a:br>
              <a:rPr lang="en" sz="1100"/>
            </a:br>
            <a:r>
              <a:rPr b="1" lang="en" sz="1100">
                <a:highlight>
                  <a:srgbClr val="FFD966"/>
                </a:highlight>
              </a:rPr>
              <a:t>HOLD TIME</a:t>
            </a:r>
            <a:r>
              <a:rPr lang="en" sz="1100"/>
              <a:t> specify the maximum number of seconds which may elapse between the receipt of two successive messages.</a:t>
            </a:r>
            <a:br>
              <a:rPr lang="en" sz="900"/>
            </a:br>
            <a:br>
              <a:rPr lang="en" sz="900"/>
            </a:br>
            <a:r>
              <a:rPr i="1" lang="en" sz="900"/>
              <a:t>The timer is reset each time a message arrives; if the timer expires, the receiver assumes the sender is no longer available (and stops forwarding datagrams along routes learned from the sender).</a:t>
            </a:r>
            <a:endParaRPr i="1" sz="900"/>
          </a:p>
          <a:p>
            <a:pPr indent="0" lvl="0" marL="0" rtl="0" algn="l">
              <a:spcBef>
                <a:spcPts val="1600"/>
              </a:spcBef>
              <a:spcAft>
                <a:spcPts val="0"/>
              </a:spcAft>
              <a:buNone/>
            </a:pPr>
            <a:r>
              <a:rPr b="1" lang="en" sz="1100">
                <a:highlight>
                  <a:srgbClr val="FFD966"/>
                </a:highlight>
              </a:rPr>
              <a:t>VERSION</a:t>
            </a:r>
            <a:r>
              <a:rPr lang="en" sz="1100"/>
              <a:t> identifies the protocol version used. </a:t>
            </a:r>
            <a:br>
              <a:rPr lang="en" sz="1100"/>
            </a:br>
            <a:r>
              <a:rPr b="1" lang="en" sz="1100">
                <a:highlight>
                  <a:srgbClr val="FFD966"/>
                </a:highlight>
              </a:rPr>
              <a:t>AUTONOMOUS SYSTEMS NUM</a:t>
            </a:r>
            <a:r>
              <a:rPr lang="en" sz="1100"/>
              <a:t> the autonomous system number of the sender’s system. </a:t>
            </a:r>
            <a:br>
              <a:rPr lang="en" sz="1100"/>
            </a:br>
            <a:r>
              <a:rPr b="1" lang="en" sz="1100">
                <a:highlight>
                  <a:srgbClr val="FFD966"/>
                </a:highlight>
              </a:rPr>
              <a:t>BGP IDENTIFIER</a:t>
            </a:r>
            <a:r>
              <a:rPr lang="en" sz="1100"/>
              <a:t> integer value that uniquely identifies the  sender (IP Address). The machine must use the same identifier in communication with all peer AS. </a:t>
            </a:r>
            <a:br>
              <a:rPr lang="en" sz="1100"/>
            </a:br>
            <a:r>
              <a:rPr b="1" lang="en" sz="1100">
                <a:highlight>
                  <a:srgbClr val="FFD966"/>
                </a:highlight>
              </a:rPr>
              <a:t>PARM. LEN</a:t>
            </a:r>
            <a:r>
              <a:rPr lang="en" sz="1100"/>
              <a:t> optional field, specifies the length measured in octets. </a:t>
            </a:r>
            <a:br>
              <a:rPr lang="en" sz="1100"/>
            </a:br>
            <a:r>
              <a:rPr b="1" lang="en" sz="1100">
                <a:highlight>
                  <a:srgbClr val="FFD966"/>
                </a:highlight>
              </a:rPr>
              <a:t>Optional Parameters</a:t>
            </a:r>
            <a:r>
              <a:rPr lang="en" sz="1100"/>
              <a:t> a list of parameters. Variable size. </a:t>
            </a:r>
            <a:br>
              <a:rPr lang="en" sz="1100"/>
            </a:br>
            <a:r>
              <a:rPr lang="en" sz="1100"/>
              <a:t>The value is zero for no parameters. </a:t>
            </a:r>
            <a:br>
              <a:rPr lang="en" sz="1000"/>
            </a:br>
            <a:endParaRPr sz="1000"/>
          </a:p>
          <a:p>
            <a:pPr indent="0" lvl="0" marL="0" rtl="0" algn="l">
              <a:spcBef>
                <a:spcPts val="1600"/>
              </a:spcBef>
              <a:spcAft>
                <a:spcPts val="0"/>
              </a:spcAft>
              <a:buNone/>
            </a:pPr>
            <a:r>
              <a:t/>
            </a:r>
            <a:endParaRPr sz="900"/>
          </a:p>
          <a:p>
            <a:pPr indent="0" lvl="0" marL="0" rtl="0" algn="l">
              <a:spcBef>
                <a:spcPts val="1600"/>
              </a:spcBef>
              <a:spcAft>
                <a:spcPts val="1600"/>
              </a:spcAft>
              <a:buNone/>
            </a:pPr>
            <a:r>
              <a:t/>
            </a:r>
            <a:endParaRPr sz="900"/>
          </a:p>
        </p:txBody>
      </p:sp>
      <p:pic>
        <p:nvPicPr>
          <p:cNvPr id="147" name="Google Shape;147;p28"/>
          <p:cNvPicPr preferRelativeResize="0"/>
          <p:nvPr/>
        </p:nvPicPr>
        <p:blipFill>
          <a:blip r:embed="rId3">
            <a:alphaModFix/>
          </a:blip>
          <a:stretch>
            <a:fillRect/>
          </a:stretch>
        </p:blipFill>
        <p:spPr>
          <a:xfrm>
            <a:off x="4724400" y="1170125"/>
            <a:ext cx="4267198" cy="2362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BGP OPEN Message</a:t>
            </a:r>
            <a:endParaRPr/>
          </a:p>
        </p:txBody>
      </p:sp>
      <p:sp>
        <p:nvSpPr>
          <p:cNvPr id="153" name="Google Shape;153;p2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Once two BGP peers establish a TCP connection: </a:t>
            </a:r>
            <a:r>
              <a:rPr b="1" lang="en" sz="1100"/>
              <a:t>	</a:t>
            </a:r>
            <a:br>
              <a:rPr b="1" lang="en" sz="1100"/>
            </a:br>
            <a:br>
              <a:rPr lang="en" sz="1100"/>
            </a:br>
            <a:r>
              <a:rPr lang="en" sz="1100"/>
              <a:t>	(1) Each AS sends </a:t>
            </a:r>
            <a:r>
              <a:rPr b="1" lang="en" sz="1100">
                <a:highlight>
                  <a:srgbClr val="FFD966"/>
                </a:highlight>
              </a:rPr>
              <a:t>OPEN </a:t>
            </a:r>
            <a:r>
              <a:rPr lang="en" sz="1100">
                <a:highlight>
                  <a:srgbClr val="FFD966"/>
                </a:highlight>
              </a:rPr>
              <a:t>message</a:t>
            </a:r>
            <a:r>
              <a:rPr lang="en" sz="1100"/>
              <a:t> to declare: </a:t>
            </a:r>
            <a:br>
              <a:rPr lang="en" sz="1100"/>
            </a:br>
            <a:r>
              <a:rPr lang="en" sz="1100"/>
              <a:t>	their AS number &amp; establish operating parameters</a:t>
            </a:r>
            <a:br>
              <a:rPr lang="en" sz="1100"/>
            </a:br>
            <a:br>
              <a:rPr lang="en" sz="1100"/>
            </a:br>
            <a:br>
              <a:rPr lang="en" sz="1100"/>
            </a:br>
            <a:r>
              <a:rPr b="1" lang="en" sz="1100" u="sng"/>
              <a:t>Once an OPEN message is accepted:</a:t>
            </a:r>
            <a:r>
              <a:rPr lang="en" sz="1100" u="sng"/>
              <a:t> </a:t>
            </a:r>
            <a:br>
              <a:rPr lang="en" sz="1100" u="sng"/>
            </a:br>
            <a:br>
              <a:rPr lang="en" sz="1100"/>
            </a:br>
            <a:r>
              <a:rPr lang="en" sz="1100"/>
              <a:t>	(2) AS router responds with a </a:t>
            </a:r>
            <a:r>
              <a:rPr b="1" lang="en" sz="1100">
                <a:highlight>
                  <a:srgbClr val="FFD966"/>
                </a:highlight>
              </a:rPr>
              <a:t>KEEPALIVE</a:t>
            </a:r>
            <a:r>
              <a:rPr lang="en" sz="1100">
                <a:highlight>
                  <a:srgbClr val="FFD966"/>
                </a:highlight>
              </a:rPr>
              <a:t> message. </a:t>
            </a:r>
            <a:br>
              <a:rPr lang="en" sz="1100"/>
            </a:br>
            <a:r>
              <a:rPr lang="en" sz="1100"/>
              <a:t>				            (acknowledgement)</a:t>
            </a:r>
            <a:br>
              <a:rPr lang="en" sz="1100"/>
            </a:br>
            <a:br>
              <a:rPr lang="en" sz="1100"/>
            </a:br>
            <a:br>
              <a:rPr lang="en" sz="1100"/>
            </a:br>
            <a:r>
              <a:rPr lang="en" sz="1100">
                <a:highlight>
                  <a:srgbClr val="FFFF00"/>
                </a:highlight>
              </a:rPr>
              <a:t>Each peer must send an </a:t>
            </a:r>
            <a:r>
              <a:rPr b="1" lang="en" sz="1100">
                <a:highlight>
                  <a:srgbClr val="FFFF00"/>
                </a:highlight>
              </a:rPr>
              <a:t>OPEN</a:t>
            </a:r>
            <a:r>
              <a:rPr lang="en" sz="1100">
                <a:highlight>
                  <a:srgbClr val="FFFF00"/>
                </a:highlight>
              </a:rPr>
              <a:t> and receive a </a:t>
            </a:r>
            <a:r>
              <a:rPr b="1" lang="en" sz="1100">
                <a:highlight>
                  <a:srgbClr val="FFFF00"/>
                </a:highlight>
              </a:rPr>
              <a:t>KEEPALIVE</a:t>
            </a:r>
            <a:r>
              <a:rPr lang="en" sz="1100">
                <a:highlight>
                  <a:srgbClr val="FFFF00"/>
                </a:highlight>
              </a:rPr>
              <a:t> </a:t>
            </a:r>
            <a:r>
              <a:rPr lang="en" sz="1100"/>
              <a:t>message before they can exchange routing information. </a:t>
            </a: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154" name="Google Shape;154;p29"/>
          <p:cNvPicPr preferRelativeResize="0"/>
          <p:nvPr/>
        </p:nvPicPr>
        <p:blipFill>
          <a:blip r:embed="rId3">
            <a:alphaModFix/>
          </a:blip>
          <a:stretch>
            <a:fillRect/>
          </a:stretch>
        </p:blipFill>
        <p:spPr>
          <a:xfrm>
            <a:off x="4724400" y="1170125"/>
            <a:ext cx="4267198" cy="2362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BGP UPDATE Message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0" name="Google Shape;160;p3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u="sng"/>
              <a:t>Once BGP peers have: </a:t>
            </a:r>
            <a:br>
              <a:rPr lang="en" sz="1100"/>
            </a:br>
            <a:r>
              <a:rPr lang="en" sz="1100"/>
              <a:t>     - created a </a:t>
            </a:r>
            <a:r>
              <a:rPr b="1" lang="en" sz="1100"/>
              <a:t>TCP connection</a:t>
            </a:r>
            <a:r>
              <a:rPr lang="en" sz="1100"/>
              <a:t> </a:t>
            </a:r>
            <a:br>
              <a:rPr lang="en" sz="1100"/>
            </a:br>
            <a:r>
              <a:rPr lang="en" sz="1100"/>
              <a:t>     - sent </a:t>
            </a:r>
            <a:r>
              <a:rPr b="1" lang="en" sz="1100"/>
              <a:t>OPEN</a:t>
            </a:r>
            <a:r>
              <a:rPr lang="en" sz="1100"/>
              <a:t> messages and acknowledged them </a:t>
            </a:r>
            <a:br>
              <a:rPr lang="en" sz="1100"/>
            </a:br>
            <a:br>
              <a:rPr lang="en" sz="1100"/>
            </a:br>
            <a:r>
              <a:rPr lang="en" sz="1100"/>
              <a:t>Then peers use </a:t>
            </a:r>
            <a:r>
              <a:rPr b="1" lang="en" sz="1100" u="sng">
                <a:highlight>
                  <a:srgbClr val="FFFF00"/>
                </a:highlight>
              </a:rPr>
              <a:t>UPDATE messages</a:t>
            </a:r>
            <a:r>
              <a:rPr b="1" lang="en" sz="1100" u="sng"/>
              <a:t> 	 </a:t>
            </a:r>
            <a:br>
              <a:rPr lang="en" sz="1100"/>
            </a:br>
            <a:r>
              <a:rPr lang="en" sz="1100"/>
              <a:t>     - advertise new destinations that are reachable </a:t>
            </a:r>
            <a:br>
              <a:rPr lang="en" sz="1100"/>
            </a:br>
            <a:r>
              <a:rPr lang="en" sz="1100"/>
              <a:t>     - withdraw advertisements when destinations are unreachable. </a:t>
            </a:r>
            <a:br>
              <a:rPr lang="en" sz="1100"/>
            </a:br>
            <a:br>
              <a:rPr lang="en" sz="1100"/>
            </a:br>
            <a:endParaRPr sz="1100"/>
          </a:p>
        </p:txBody>
      </p:sp>
      <p:pic>
        <p:nvPicPr>
          <p:cNvPr id="161" name="Google Shape;161;p30"/>
          <p:cNvPicPr preferRelativeResize="0"/>
          <p:nvPr/>
        </p:nvPicPr>
        <p:blipFill>
          <a:blip r:embed="rId3">
            <a:alphaModFix/>
          </a:blip>
          <a:stretch>
            <a:fillRect/>
          </a:stretch>
        </p:blipFill>
        <p:spPr>
          <a:xfrm>
            <a:off x="4724400" y="1170125"/>
            <a:ext cx="4267199" cy="22703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BGP UPDATE Message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7" name="Google Shape;167;p3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highlight>
                  <a:srgbClr val="FFFF00"/>
                </a:highlight>
              </a:rPr>
              <a:t>UPDATE</a:t>
            </a:r>
            <a:r>
              <a:rPr lang="en" sz="1100">
                <a:highlight>
                  <a:srgbClr val="FFFF00"/>
                </a:highlight>
              </a:rPr>
              <a:t> messages are divided into two parts: </a:t>
            </a:r>
            <a:br>
              <a:rPr lang="en" sz="1100"/>
            </a:br>
            <a:r>
              <a:rPr lang="en" sz="1100">
                <a:highlight>
                  <a:srgbClr val="FFD966"/>
                </a:highlight>
              </a:rPr>
              <a:t>(1) lists previously advertised destinations that are withdrawn</a:t>
            </a:r>
            <a:r>
              <a:rPr lang="en" sz="1100"/>
              <a:t> </a:t>
            </a:r>
            <a:br>
              <a:rPr lang="en" sz="1100"/>
            </a:br>
            <a:r>
              <a:rPr lang="en" sz="1100">
                <a:highlight>
                  <a:srgbClr val="FFD966"/>
                </a:highlight>
              </a:rPr>
              <a:t>(2) specifies new destinations being advertised </a:t>
            </a:r>
            <a:br>
              <a:rPr lang="en" sz="1100"/>
            </a:br>
            <a:r>
              <a:rPr lang="en" sz="1100"/>
              <a:t>	- attributes &amp; destination networks </a:t>
            </a:r>
            <a:br>
              <a:rPr lang="en" sz="1100"/>
            </a:br>
            <a:br>
              <a:rPr lang="en" sz="1100"/>
            </a:br>
            <a:r>
              <a:rPr i="1" lang="en" sz="900"/>
              <a:t>Fields labeled variable do not have a fixed size, nor do they need to be present. </a:t>
            </a:r>
            <a:br>
              <a:rPr lang="en" sz="1100"/>
            </a:br>
            <a:br>
              <a:rPr lang="en" sz="1100"/>
            </a:br>
            <a:r>
              <a:rPr b="1" lang="en" sz="1100"/>
              <a:t>WITHDRAWN LENGTH</a:t>
            </a:r>
            <a:r>
              <a:rPr lang="en" sz="1100"/>
              <a:t> specifies the size of the </a:t>
            </a:r>
            <a:r>
              <a:rPr b="1" lang="en" sz="1100"/>
              <a:t>Withdrawn Destinations</a:t>
            </a:r>
            <a:r>
              <a:rPr lang="en" sz="1100"/>
              <a:t> field that follows. WITHDRAWN LENGTH is zero if no destinations are being withdrawn. </a:t>
            </a:r>
            <a:br>
              <a:rPr lang="en" sz="1100"/>
            </a:br>
            <a:br>
              <a:rPr lang="en" sz="1100"/>
            </a:br>
            <a:r>
              <a:rPr b="1" lang="en" sz="1100"/>
              <a:t>PATH ATTR LENGTH</a:t>
            </a:r>
            <a:r>
              <a:rPr lang="en" sz="1100"/>
              <a:t> specifies the size of the </a:t>
            </a:r>
            <a:r>
              <a:rPr b="1" lang="en" sz="1100"/>
              <a:t>Path Attributes</a:t>
            </a:r>
            <a:r>
              <a:rPr lang="en" sz="1100"/>
              <a:t> that are associated with new destinations being advertised. </a:t>
            </a:r>
            <a:br>
              <a:rPr lang="en" sz="1100"/>
            </a:br>
            <a:r>
              <a:rPr lang="en" sz="1100"/>
              <a:t>PATH ATTR LENGTH is zero if there are no new destinations. </a:t>
            </a:r>
            <a:endParaRPr sz="1100"/>
          </a:p>
          <a:p>
            <a:pPr indent="0" lvl="0" marL="0" rtl="0" algn="l">
              <a:spcBef>
                <a:spcPts val="1600"/>
              </a:spcBef>
              <a:spcAft>
                <a:spcPts val="1600"/>
              </a:spcAft>
              <a:buNone/>
            </a:pPr>
            <a:r>
              <a:t/>
            </a:r>
            <a:endParaRPr sz="1100"/>
          </a:p>
        </p:txBody>
      </p:sp>
      <p:pic>
        <p:nvPicPr>
          <p:cNvPr id="168" name="Google Shape;168;p31"/>
          <p:cNvPicPr preferRelativeResize="0"/>
          <p:nvPr/>
        </p:nvPicPr>
        <p:blipFill>
          <a:blip r:embed="rId3">
            <a:alphaModFix/>
          </a:blip>
          <a:stretch>
            <a:fillRect/>
          </a:stretch>
        </p:blipFill>
        <p:spPr>
          <a:xfrm>
            <a:off x="4724400" y="1170125"/>
            <a:ext cx="4267199" cy="22703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 Routing Among A.S. (BGP) </a:t>
            </a:r>
            <a:endParaRPr/>
          </a:p>
        </p:txBody>
      </p:sp>
      <p:sp>
        <p:nvSpPr>
          <p:cNvPr id="60" name="Google Shape;60;p14"/>
          <p:cNvSpPr txBox="1"/>
          <p:nvPr>
            <p:ph idx="1" type="body"/>
          </p:nvPr>
        </p:nvSpPr>
        <p:spPr>
          <a:xfrm>
            <a:off x="311700" y="1152475"/>
            <a:ext cx="393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The Scope of an Routing Update Protocol </a:t>
            </a:r>
            <a:br>
              <a:rPr lang="en" sz="1100"/>
            </a:br>
            <a:r>
              <a:rPr lang="en" sz="1100"/>
              <a:t>Determining a Practical Limit on Group Size </a:t>
            </a:r>
            <a:br>
              <a:rPr lang="en" sz="1100"/>
            </a:br>
            <a:r>
              <a:rPr lang="en" sz="1100"/>
              <a:t>A Fundamental Idea: Extra Hops </a:t>
            </a:r>
            <a:br>
              <a:rPr lang="en" sz="1100"/>
            </a:br>
            <a:r>
              <a:rPr lang="en" sz="1100"/>
              <a:t>Autonomous System Concept</a:t>
            </a:r>
            <a:br>
              <a:rPr lang="en" sz="1100"/>
            </a:br>
            <a:r>
              <a:rPr lang="en" sz="1100"/>
              <a:t>Exterior Gateway Protocols and Reachability </a:t>
            </a:r>
            <a:br>
              <a:rPr lang="en" sz="1100"/>
            </a:br>
            <a:r>
              <a:rPr lang="en" sz="1100"/>
              <a:t>BGP Characteristics</a:t>
            </a:r>
            <a:br>
              <a:rPr lang="en" sz="1100"/>
            </a:br>
            <a:r>
              <a:rPr lang="en" sz="1100"/>
              <a:t>BGP Functionality and Message Types</a:t>
            </a:r>
            <a:br>
              <a:rPr lang="en" sz="1100"/>
            </a:br>
            <a:r>
              <a:rPr lang="en" sz="1100"/>
              <a:t>BGP Message Header </a:t>
            </a:r>
            <a:br>
              <a:rPr lang="en" sz="1100"/>
            </a:br>
            <a:r>
              <a:rPr lang="en" sz="1100"/>
              <a:t>BGP OPEN Message</a:t>
            </a:r>
            <a:br>
              <a:rPr lang="en" sz="1100"/>
            </a:br>
            <a:r>
              <a:rPr lang="en" sz="1100"/>
              <a:t>BGP UPDATE Message  </a:t>
            </a:r>
            <a:br>
              <a:rPr lang="en" sz="1100"/>
            </a:br>
            <a:r>
              <a:rPr lang="en" sz="1100"/>
              <a:t>Compressed IPv4 Mask-Address Pairs</a:t>
            </a:r>
            <a:br>
              <a:rPr lang="en" sz="1100"/>
            </a:br>
            <a:r>
              <a:rPr lang="en" sz="1100"/>
              <a:t>BGP Path Attributes </a:t>
            </a:r>
            <a:br>
              <a:rPr lang="en" sz="1100"/>
            </a:br>
            <a:r>
              <a:rPr lang="en" sz="1100"/>
              <a:t>BGP KEEPALIVE Message </a:t>
            </a:r>
            <a:br>
              <a:rPr lang="en" sz="1100"/>
            </a:br>
            <a:r>
              <a:rPr lang="en" sz="1100"/>
              <a:t>Information From the Receiver’s Perspective </a:t>
            </a:r>
            <a:br>
              <a:rPr lang="en" sz="1100"/>
            </a:br>
            <a:r>
              <a:rPr lang="en" sz="1100"/>
              <a:t>The Key Restriction of Exterior Gateway Protocols </a:t>
            </a:r>
            <a:br>
              <a:rPr lang="en" sz="1100"/>
            </a:br>
            <a:endParaRPr sz="1100"/>
          </a:p>
        </p:txBody>
      </p:sp>
      <p:sp>
        <p:nvSpPr>
          <p:cNvPr id="61" name="Google Shape;61;p14"/>
          <p:cNvSpPr txBox="1"/>
          <p:nvPr>
            <p:ph idx="1" type="body"/>
          </p:nvPr>
        </p:nvSpPr>
        <p:spPr>
          <a:xfrm>
            <a:off x="4426500" y="1152475"/>
            <a:ext cx="393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The Internet Routing Architecture and Registries </a:t>
            </a:r>
            <a:br>
              <a:rPr lang="en" sz="1100"/>
            </a:br>
            <a:r>
              <a:rPr lang="en" sz="1100"/>
              <a:t>BGP NOTIFICATION Message </a:t>
            </a:r>
            <a:br>
              <a:rPr lang="en" sz="1100"/>
            </a:br>
            <a:r>
              <a:rPr lang="en" sz="1100"/>
              <a:t>BGP Multiprotocol Reachable NLRI Attribute </a:t>
            </a:r>
            <a:br>
              <a:rPr lang="en" sz="1100"/>
            </a:br>
            <a:r>
              <a:rPr lang="en" sz="1100"/>
              <a:t>Internet Routing and Economics</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BGP Path Attributes </a:t>
            </a:r>
            <a:endParaRPr/>
          </a:p>
        </p:txBody>
      </p:sp>
      <p:sp>
        <p:nvSpPr>
          <p:cNvPr id="174" name="Google Shape;174;p32"/>
          <p:cNvSpPr txBox="1"/>
          <p:nvPr>
            <p:ph idx="1" type="body"/>
          </p:nvPr>
        </p:nvSpPr>
        <p:spPr>
          <a:xfrm>
            <a:off x="311700" y="1152475"/>
            <a:ext cx="435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BGP advertises path attributes in UPDATE messages. </a:t>
            </a:r>
            <a:br>
              <a:rPr lang="en" sz="1100"/>
            </a:br>
            <a:br>
              <a:rPr lang="en" sz="1100"/>
            </a:br>
            <a:r>
              <a:rPr b="1" lang="en" sz="1100">
                <a:highlight>
                  <a:srgbClr val="FFFF00"/>
                </a:highlight>
              </a:rPr>
              <a:t>Path attributes can specify: </a:t>
            </a:r>
            <a:br>
              <a:rPr lang="en" sz="1100"/>
            </a:br>
            <a:r>
              <a:rPr lang="en" sz="1100"/>
              <a:t>- a next hop for the advertised destinations </a:t>
            </a:r>
            <a:br>
              <a:rPr lang="en" sz="1100"/>
            </a:br>
            <a:r>
              <a:rPr lang="en" sz="1100"/>
              <a:t>- a list of autonomous systems along the path to the destinations </a:t>
            </a:r>
            <a:br>
              <a:rPr lang="en" sz="1100"/>
            </a:br>
            <a:r>
              <a:rPr lang="en" sz="1100"/>
              <a:t>- whether path information is from another AS or the sender’s AS. </a:t>
            </a:r>
            <a:br>
              <a:rPr lang="en" sz="1100"/>
            </a:br>
            <a:r>
              <a:rPr lang="en" sz="1100"/>
              <a:t>- attributes apply to all destinations advertised in the  message </a:t>
            </a:r>
            <a:br>
              <a:rPr lang="en" sz="1100"/>
            </a:br>
            <a:br>
              <a:rPr lang="en" sz="1100"/>
            </a:br>
            <a:br>
              <a:rPr lang="en" sz="1100"/>
            </a:br>
            <a:r>
              <a:rPr b="1" lang="en" sz="1100">
                <a:highlight>
                  <a:srgbClr val="FFFF00"/>
                </a:highlight>
              </a:rPr>
              <a:t>Path attributes are important in BGP for three reasons. </a:t>
            </a:r>
            <a:br>
              <a:rPr lang="en" sz="1100"/>
            </a:br>
            <a:r>
              <a:rPr lang="en" sz="1100"/>
              <a:t>(1) Path info allows receiver to check for forwarding loops. </a:t>
            </a:r>
            <a:br>
              <a:rPr lang="en" sz="1100"/>
            </a:br>
            <a:r>
              <a:rPr lang="en" sz="1100"/>
              <a:t>(2) Path info allows receiver to implement policies. </a:t>
            </a:r>
            <a:br>
              <a:rPr lang="en" sz="1100"/>
            </a:br>
            <a:r>
              <a:rPr lang="en" sz="1100"/>
              <a:t>(3) Path info allows a receiver to know the source of all routes. </a:t>
            </a:r>
            <a:br>
              <a:rPr lang="en" sz="1100"/>
            </a:br>
            <a:br>
              <a:rPr lang="en" sz="1100"/>
            </a:br>
            <a:endParaRPr/>
          </a:p>
        </p:txBody>
      </p:sp>
      <p:pic>
        <p:nvPicPr>
          <p:cNvPr id="175" name="Google Shape;175;p32"/>
          <p:cNvPicPr preferRelativeResize="0"/>
          <p:nvPr/>
        </p:nvPicPr>
        <p:blipFill>
          <a:blip r:embed="rId3">
            <a:alphaModFix/>
          </a:blip>
          <a:stretch>
            <a:fillRect/>
          </a:stretch>
        </p:blipFill>
        <p:spPr>
          <a:xfrm>
            <a:off x="5075650" y="715425"/>
            <a:ext cx="3492401" cy="2473774"/>
          </a:xfrm>
          <a:prstGeom prst="rect">
            <a:avLst/>
          </a:prstGeom>
          <a:noFill/>
          <a:ln>
            <a:noFill/>
          </a:ln>
        </p:spPr>
      </p:pic>
      <p:pic>
        <p:nvPicPr>
          <p:cNvPr id="176" name="Google Shape;176;p32"/>
          <p:cNvPicPr preferRelativeResize="0"/>
          <p:nvPr/>
        </p:nvPicPr>
        <p:blipFill>
          <a:blip r:embed="rId4">
            <a:alphaModFix/>
          </a:blip>
          <a:stretch>
            <a:fillRect/>
          </a:stretch>
        </p:blipFill>
        <p:spPr>
          <a:xfrm>
            <a:off x="5060650" y="3344347"/>
            <a:ext cx="3522412" cy="1634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BGP KEEPALIVE Message </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highlight>
                  <a:srgbClr val="FFFF00"/>
                </a:highlight>
              </a:rPr>
              <a:t>KEEPALIVE</a:t>
            </a:r>
            <a:r>
              <a:rPr lang="en" sz="1100">
                <a:highlight>
                  <a:srgbClr val="FFFF00"/>
                </a:highlight>
              </a:rPr>
              <a:t> messages are used to test network connectivity and to verify that both peers continue to function. </a:t>
            </a:r>
            <a:endParaRPr sz="1100">
              <a:highlight>
                <a:srgbClr val="FFFF00"/>
              </a:highlight>
            </a:endParaRPr>
          </a:p>
          <a:p>
            <a:pPr indent="0" lvl="0" marL="0" rtl="0" algn="l">
              <a:spcBef>
                <a:spcPts val="1600"/>
              </a:spcBef>
              <a:spcAft>
                <a:spcPts val="0"/>
              </a:spcAft>
              <a:buNone/>
            </a:pPr>
            <a:r>
              <a:rPr b="1" lang="en" sz="1100"/>
              <a:t>KEEPALIVE</a:t>
            </a:r>
            <a:r>
              <a:rPr lang="en" sz="1100"/>
              <a:t> message consists of the standard message header with no additional data. </a:t>
            </a:r>
            <a:endParaRPr sz="1100"/>
          </a:p>
          <a:p>
            <a:pPr indent="0" lvl="0" marL="0" rtl="0" algn="l">
              <a:spcBef>
                <a:spcPts val="1600"/>
              </a:spcBef>
              <a:spcAft>
                <a:spcPts val="0"/>
              </a:spcAft>
              <a:buNone/>
            </a:pPr>
            <a:br>
              <a:rPr b="1" lang="en" sz="1100" u="sng"/>
            </a:br>
            <a:r>
              <a:rPr b="1" lang="en" sz="1100" u="sng">
                <a:highlight>
                  <a:srgbClr val="FFFF00"/>
                </a:highlight>
              </a:rPr>
              <a:t>There are two reasons why BGP uses KEEPALIVE messages. </a:t>
            </a:r>
            <a:br>
              <a:rPr lang="en" sz="1100"/>
            </a:br>
            <a:br>
              <a:rPr lang="en" sz="1100"/>
            </a:br>
            <a:r>
              <a:rPr b="1" lang="en" sz="1100"/>
              <a:t>(1) periodic message exchange is needed because BGP uses TCP for transport,</a:t>
            </a:r>
            <a:r>
              <a:rPr lang="en" sz="1100"/>
              <a:t> and TCP does not include a mechanism to continually test whether a connection endpoint is reachable. TCP does report an error to an application if an attempt to send data fails.  </a:t>
            </a:r>
            <a:br>
              <a:rPr lang="en" sz="1100"/>
            </a:br>
            <a:br>
              <a:rPr lang="en" sz="1100"/>
            </a:br>
            <a:r>
              <a:rPr b="1" lang="en" sz="1100"/>
              <a:t>(2) KEEPALIVE messages are small and conserve bandwidth compared to other messages.</a:t>
            </a:r>
            <a:r>
              <a:rPr lang="en" sz="1100"/>
              <a:t> Many early routing protocols relied on periodic exchange of routing information to test connectivity. To avoid  the inefficiency, BGP separates the functionality of route update from connectivity testing, allowing BGP to send small KEEPALIVE messages frequently and reserving larger  UPDATE messages for situations when reachability information changes.  </a:t>
            </a:r>
            <a:br>
              <a:rPr lang="en" sz="1100"/>
            </a:br>
            <a:endParaRPr sz="1100"/>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From the Receiver’s Perspective </a:t>
            </a:r>
            <a:endParaRPr/>
          </a:p>
        </p:txBody>
      </p:sp>
      <p:sp>
        <p:nvSpPr>
          <p:cNvPr id="188" name="Google Shape;188;p3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Exterior Gateway Protocol (such as BGP) differs from traditional routing protocols in a significant way: </a:t>
            </a:r>
            <a:br>
              <a:rPr lang="en" sz="1100"/>
            </a:br>
            <a:br>
              <a:rPr lang="en" sz="1100"/>
            </a:br>
            <a:r>
              <a:rPr b="1" lang="en" sz="1100">
                <a:highlight>
                  <a:srgbClr val="FFFF00"/>
                </a:highlight>
              </a:rPr>
              <a:t>Exterior protocols provide information from outsider’s perspective.</a:t>
            </a:r>
            <a:r>
              <a:rPr lang="en" sz="1100"/>
              <a:t> </a:t>
            </a:r>
            <a:br>
              <a:rPr lang="en" sz="1100"/>
            </a:br>
            <a:br>
              <a:rPr lang="en" sz="1100"/>
            </a:br>
            <a:r>
              <a:rPr lang="en" sz="1100"/>
              <a:t>We say that an exterior protocol supplies third-party routing information. </a:t>
            </a:r>
            <a:br>
              <a:rPr lang="en" sz="1100"/>
            </a:br>
            <a:br>
              <a:rPr lang="en" sz="1100"/>
            </a:br>
            <a:r>
              <a:rPr b="1" lang="en" sz="1100"/>
              <a:t>There are two issues: policies and optimal routes.</a:t>
            </a:r>
            <a:r>
              <a:rPr lang="en" sz="1100"/>
              <a:t> </a:t>
            </a:r>
            <a:br>
              <a:rPr lang="en" sz="1100"/>
            </a:br>
            <a:br>
              <a:rPr lang="en" sz="1100"/>
            </a:br>
            <a:r>
              <a:rPr b="1" lang="en" sz="1100">
                <a:highlight>
                  <a:srgbClr val="FFD966"/>
                </a:highlight>
              </a:rPr>
              <a:t>(1) policy issue</a:t>
            </a:r>
            <a:r>
              <a:rPr lang="en" sz="1100">
                <a:highlight>
                  <a:srgbClr val="FFD966"/>
                </a:highlight>
              </a:rPr>
              <a:t> </a:t>
            </a:r>
            <a:r>
              <a:rPr lang="en" sz="1100"/>
              <a:t>- a router inside an autonomous system may be allowed to reach some destinations that outsiders are prohibited from reaching. </a:t>
            </a:r>
            <a:br>
              <a:rPr lang="en" sz="1100"/>
            </a:br>
            <a:br>
              <a:rPr lang="en" sz="1100"/>
            </a:br>
            <a:r>
              <a:rPr b="1" lang="en" sz="1100">
                <a:highlight>
                  <a:srgbClr val="FFD966"/>
                </a:highlight>
              </a:rPr>
              <a:t>(2) routing issue</a:t>
            </a:r>
            <a:r>
              <a:rPr b="1" lang="en" sz="1100"/>
              <a:t> </a:t>
            </a:r>
            <a:r>
              <a:rPr lang="en" sz="1100"/>
              <a:t>- a peer must advertise a next hop that is optimal from the outsider’s perspective.  </a:t>
            </a:r>
            <a:br>
              <a:rPr lang="en" sz="1100"/>
            </a:br>
            <a:endParaRPr/>
          </a:p>
        </p:txBody>
      </p:sp>
      <p:sp>
        <p:nvSpPr>
          <p:cNvPr id="189" name="Google Shape;189;p34"/>
          <p:cNvSpPr txBox="1"/>
          <p:nvPr>
            <p:ph idx="1" type="body"/>
          </p:nvPr>
        </p:nvSpPr>
        <p:spPr>
          <a:xfrm>
            <a:off x="5035850" y="4587875"/>
            <a:ext cx="368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If R2 lists itself as the next hop for all destinations in the autonomous system, routing will be suboptimal. </a:t>
            </a:r>
            <a:br>
              <a:rPr lang="en" sz="900"/>
            </a:br>
            <a:endParaRPr sz="1600"/>
          </a:p>
        </p:txBody>
      </p:sp>
      <p:pic>
        <p:nvPicPr>
          <p:cNvPr id="190" name="Google Shape;190;p34"/>
          <p:cNvPicPr preferRelativeResize="0"/>
          <p:nvPr/>
        </p:nvPicPr>
        <p:blipFill>
          <a:blip r:embed="rId3">
            <a:alphaModFix/>
          </a:blip>
          <a:stretch>
            <a:fillRect/>
          </a:stretch>
        </p:blipFill>
        <p:spPr>
          <a:xfrm>
            <a:off x="5035850" y="1152475"/>
            <a:ext cx="3647225" cy="33832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From the Receiver’s Perspective </a:t>
            </a:r>
            <a:endParaRPr/>
          </a:p>
        </p:txBody>
      </p:sp>
      <p:sp>
        <p:nvSpPr>
          <p:cNvPr id="196" name="Google Shape;196;p3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highlight>
                  <a:srgbClr val="FFFF00"/>
                </a:highlight>
              </a:rPr>
              <a:t>Key Restriction of Exterior Gateway Protocols</a:t>
            </a:r>
            <a:r>
              <a:rPr b="1" lang="en" sz="1100">
                <a:highlight>
                  <a:srgbClr val="FFFF00"/>
                </a:highlight>
              </a:rPr>
              <a:t> </a:t>
            </a:r>
            <a:br>
              <a:rPr lang="en" sz="1100"/>
            </a:br>
            <a:br>
              <a:rPr lang="en" sz="1100"/>
            </a:br>
            <a:r>
              <a:rPr lang="en" sz="1100"/>
              <a:t>Exterior gateway protocols do not communicate or interpret distance metrics (hops, bandwidth, delay, etc). </a:t>
            </a:r>
            <a:br>
              <a:rPr lang="en" sz="1100"/>
            </a:br>
            <a:br>
              <a:rPr lang="en" sz="1100"/>
            </a:br>
            <a:r>
              <a:rPr lang="en" sz="1100"/>
              <a:t>Autonomous system’s internal structure is hidden. </a:t>
            </a:r>
            <a:br>
              <a:rPr lang="en" sz="1100"/>
            </a:br>
            <a:br>
              <a:rPr lang="en" sz="1100"/>
            </a:br>
            <a:r>
              <a:rPr lang="en" sz="1100"/>
              <a:t>With reachability information, a receiver can:  </a:t>
            </a:r>
            <a:br>
              <a:rPr lang="en" sz="1100"/>
            </a:br>
            <a:r>
              <a:rPr lang="en" sz="1100"/>
              <a:t> - implement policy constraints </a:t>
            </a:r>
            <a:br>
              <a:rPr lang="en" sz="1100"/>
            </a:br>
            <a:r>
              <a:rPr lang="en" sz="1100"/>
              <a:t> - but </a:t>
            </a:r>
            <a:r>
              <a:rPr lang="en" sz="1100" u="sng"/>
              <a:t>cannot</a:t>
            </a:r>
            <a:r>
              <a:rPr lang="en" sz="1100"/>
              <a:t> choose a least cost route. </a:t>
            </a:r>
            <a:br>
              <a:rPr lang="en" sz="1100"/>
            </a:br>
            <a:br>
              <a:rPr lang="en" sz="1100"/>
            </a:br>
            <a:r>
              <a:rPr lang="en" sz="1100"/>
              <a:t>BGP should only advertise paths that traffic should follow.</a:t>
            </a:r>
            <a:endParaRPr/>
          </a:p>
          <a:p>
            <a:pPr indent="0" lvl="0" marL="0" rtl="0" algn="l">
              <a:spcBef>
                <a:spcPts val="1600"/>
              </a:spcBef>
              <a:spcAft>
                <a:spcPts val="1600"/>
              </a:spcAft>
              <a:buNone/>
            </a:pPr>
            <a:r>
              <a:rPr lang="en" sz="1100"/>
              <a:t> </a:t>
            </a:r>
            <a:br>
              <a:rPr lang="en" sz="1100"/>
            </a:br>
            <a:endParaRPr/>
          </a:p>
        </p:txBody>
      </p:sp>
      <p:sp>
        <p:nvSpPr>
          <p:cNvPr id="197" name="Google Shape;197;p35"/>
          <p:cNvSpPr txBox="1"/>
          <p:nvPr>
            <p:ph idx="1" type="body"/>
          </p:nvPr>
        </p:nvSpPr>
        <p:spPr>
          <a:xfrm>
            <a:off x="5035850" y="4587875"/>
            <a:ext cx="368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If R2 lists itself as the next hop for all destinations in the autonomous system, routing will be suboptimal. </a:t>
            </a:r>
            <a:br>
              <a:rPr lang="en" sz="900"/>
            </a:br>
            <a:endParaRPr sz="1600"/>
          </a:p>
        </p:txBody>
      </p:sp>
      <p:pic>
        <p:nvPicPr>
          <p:cNvPr id="198" name="Google Shape;198;p35"/>
          <p:cNvPicPr preferRelativeResize="0"/>
          <p:nvPr/>
        </p:nvPicPr>
        <p:blipFill>
          <a:blip r:embed="rId3">
            <a:alphaModFix/>
          </a:blip>
          <a:stretch>
            <a:fillRect/>
          </a:stretch>
        </p:blipFill>
        <p:spPr>
          <a:xfrm>
            <a:off x="5035850" y="1152475"/>
            <a:ext cx="3647225" cy="33832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Internet Routing Architecture and Registries </a:t>
            </a:r>
            <a:endParaRPr/>
          </a:p>
        </p:txBody>
      </p:sp>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highlight>
                  <a:srgbClr val="FFFF00"/>
                </a:highlight>
              </a:rPr>
              <a:t>The current Internet does not have a central mechanism to validate routes and guarantee global consistency. </a:t>
            </a:r>
            <a:endParaRPr b="1" sz="1100">
              <a:highlight>
                <a:srgbClr val="FFFF00"/>
              </a:highlight>
            </a:endParaRPr>
          </a:p>
          <a:p>
            <a:pPr indent="0" lvl="0" marL="0" rtl="0" algn="l">
              <a:spcBef>
                <a:spcPts val="1600"/>
              </a:spcBef>
              <a:spcAft>
                <a:spcPts val="1600"/>
              </a:spcAft>
              <a:buClr>
                <a:schemeClr val="dk1"/>
              </a:buClr>
              <a:buSzPts val="1100"/>
              <a:buFont typeface="Arial"/>
              <a:buNone/>
            </a:pPr>
            <a:br>
              <a:rPr lang="en" sz="1100" u="sng"/>
            </a:br>
            <a:r>
              <a:rPr lang="en" sz="1100" u="sng"/>
              <a:t>ISPs engage in private peering or that they enter into a peering agreement</a:t>
            </a:r>
            <a:r>
              <a:rPr lang="en" sz="1100"/>
              <a:t> </a:t>
            </a:r>
            <a:br>
              <a:rPr lang="en" sz="1100"/>
            </a:br>
            <a:br>
              <a:rPr lang="en" sz="1100"/>
            </a:br>
            <a:r>
              <a:rPr lang="en" sz="1100"/>
              <a:t>	- ISPs can interconnect privately (e.g., by agreeing to lease a circuit between two routers) </a:t>
            </a:r>
            <a:br>
              <a:rPr lang="en" sz="1100"/>
            </a:br>
            <a:r>
              <a:rPr lang="en" sz="1100"/>
              <a:t>	- ISPs can interconnect at Internet Exchange Points (IXPs), also known as Network Access Points (NAPs). </a:t>
            </a:r>
            <a:br>
              <a:rPr lang="en" sz="1100"/>
            </a:br>
            <a:r>
              <a:rPr lang="en" sz="1100"/>
              <a:t>	- Represents routing boundaries between autonomous systems, with defined relationships							- upstream (a large ISP agrees to take traffic from a smaller ISP) </a:t>
            </a:r>
            <a:br>
              <a:rPr lang="en" sz="1100"/>
            </a:br>
            <a:r>
              <a:rPr lang="en" sz="1100"/>
              <a:t>		- downstream, (a large ISP passes traffic to a smaller ISP) </a:t>
            </a:r>
            <a:br>
              <a:rPr lang="en" sz="1100"/>
            </a:br>
            <a:r>
              <a:rPr lang="en" sz="1100"/>
              <a:t>		-  transit  (an ISP agrees to accept and forward traffic to other ISPs).  </a:t>
            </a:r>
            <a:br>
              <a:rPr lang="en" sz="1100"/>
            </a:br>
            <a:br>
              <a:rPr lang="en" sz="1100"/>
            </a:br>
            <a:br>
              <a:rPr lang="en" sz="1100"/>
            </a:b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Internet Routing Architecture and Registries </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n" sz="1100">
                <a:highlight>
                  <a:srgbClr val="FFFF00"/>
                </a:highlight>
              </a:rPr>
              <a:t>ISPs use Routing Registries to help verify routes. </a:t>
            </a:r>
            <a:br>
              <a:rPr b="1" lang="en" sz="1100">
                <a:highlight>
                  <a:srgbClr val="FFD966"/>
                </a:highlight>
              </a:rPr>
            </a:br>
            <a:br>
              <a:rPr b="1" lang="en" sz="1100">
                <a:highlight>
                  <a:srgbClr val="FFD966"/>
                </a:highlight>
              </a:rPr>
            </a:br>
            <a:br>
              <a:rPr b="1" lang="en" sz="1100">
                <a:highlight>
                  <a:srgbClr val="FFD966"/>
                </a:highlight>
              </a:rPr>
            </a:br>
            <a:r>
              <a:rPr b="1" lang="en" sz="1100">
                <a:highlight>
                  <a:srgbClr val="FFD966"/>
                </a:highlight>
              </a:rPr>
              <a:t>Routing Registry</a:t>
            </a:r>
            <a:r>
              <a:rPr lang="en" sz="1100"/>
              <a:t> maintain information about which ISPs own which blocks of addresses. </a:t>
            </a:r>
            <a:br>
              <a:rPr lang="en" sz="1100"/>
            </a:br>
            <a:br>
              <a:rPr lang="en" sz="1100"/>
            </a:br>
            <a:r>
              <a:rPr lang="en" sz="1100" u="sng"/>
              <a:t>There are many Routing Registries, --- and there is no mechanism to validate the data in a registry. </a:t>
            </a:r>
            <a:br>
              <a:rPr lang="en" sz="1100" u="sng"/>
            </a:br>
            <a:br>
              <a:rPr lang="en" sz="1100"/>
            </a:br>
            <a:r>
              <a:rPr i="1" lang="en" sz="1100"/>
              <a:t>Temporary routing problems occur, such as black holes, in which a given address is not reachable from all parts of the Internet. </a:t>
            </a:r>
            <a:br>
              <a:rPr i="1" lang="en" sz="1100"/>
            </a:br>
            <a:r>
              <a:rPr i="1" lang="en" sz="1100"/>
              <a:t>ISPs and most Routing Registries attempt to find and repair such problems quickly, but without a centralized, authoritative registry, Internet routing is not flawless.</a:t>
            </a:r>
            <a:endParaRPr i="1"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BGP NOTIFICATION Message </a:t>
            </a:r>
            <a:endParaRPr/>
          </a:p>
        </p:txBody>
      </p:sp>
      <p:sp>
        <p:nvSpPr>
          <p:cNvPr id="216" name="Google Shape;216;p38"/>
          <p:cNvSpPr txBox="1"/>
          <p:nvPr>
            <p:ph idx="1" type="body"/>
          </p:nvPr>
        </p:nvSpPr>
        <p:spPr>
          <a:xfrm>
            <a:off x="311700" y="1152475"/>
            <a:ext cx="429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highlight>
                  <a:srgbClr val="FFD966"/>
                </a:highlight>
              </a:rPr>
              <a:t>NOTIFICATION</a:t>
            </a:r>
            <a:r>
              <a:rPr lang="en" sz="1100"/>
              <a:t> message type used for control or when an error occurs. </a:t>
            </a:r>
            <a:br>
              <a:rPr lang="en" sz="1100"/>
            </a:br>
            <a:br>
              <a:rPr lang="en" sz="1100"/>
            </a:br>
            <a:r>
              <a:rPr lang="en" sz="1100"/>
              <a:t>Errors are permanent — once it detects a problem, BGP sends a notification message and then closes the TCP connection. </a:t>
            </a:r>
            <a:endParaRPr sz="1100"/>
          </a:p>
        </p:txBody>
      </p:sp>
      <p:pic>
        <p:nvPicPr>
          <p:cNvPr id="217" name="Google Shape;217;p38"/>
          <p:cNvPicPr preferRelativeResize="0"/>
          <p:nvPr/>
        </p:nvPicPr>
        <p:blipFill>
          <a:blip r:embed="rId3">
            <a:alphaModFix/>
          </a:blip>
          <a:stretch>
            <a:fillRect/>
          </a:stretch>
        </p:blipFill>
        <p:spPr>
          <a:xfrm>
            <a:off x="4814950" y="1256601"/>
            <a:ext cx="4017346" cy="1205860"/>
          </a:xfrm>
          <a:prstGeom prst="rect">
            <a:avLst/>
          </a:prstGeom>
          <a:noFill/>
          <a:ln>
            <a:noFill/>
          </a:ln>
        </p:spPr>
      </p:pic>
      <p:pic>
        <p:nvPicPr>
          <p:cNvPr id="218" name="Google Shape;218;p38"/>
          <p:cNvPicPr preferRelativeResize="0"/>
          <p:nvPr/>
        </p:nvPicPr>
        <p:blipFill>
          <a:blip r:embed="rId4">
            <a:alphaModFix/>
          </a:blip>
          <a:stretch>
            <a:fillRect/>
          </a:stretch>
        </p:blipFill>
        <p:spPr>
          <a:xfrm>
            <a:off x="4814950" y="2679130"/>
            <a:ext cx="4017351" cy="164407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BGP Multiprotocol Reachable NLRI Attribute </a:t>
            </a:r>
            <a:endParaRPr/>
          </a:p>
        </p:txBody>
      </p:sp>
      <p:sp>
        <p:nvSpPr>
          <p:cNvPr id="224" name="Google Shape;224;p39"/>
          <p:cNvSpPr txBox="1"/>
          <p:nvPr>
            <p:ph idx="1" type="body"/>
          </p:nvPr>
        </p:nvSpPr>
        <p:spPr>
          <a:xfrm>
            <a:off x="311700" y="1152475"/>
            <a:ext cx="855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highlight>
                  <a:srgbClr val="FFFF00"/>
                </a:highlight>
              </a:rPr>
              <a:t>Multiprotocol extensions</a:t>
            </a:r>
            <a:r>
              <a:rPr lang="en" sz="1100"/>
              <a:t> were created to exchange additional types of routing information (IPv6 and MPLS). </a:t>
            </a:r>
            <a:br>
              <a:rPr lang="en" sz="1100"/>
            </a:br>
            <a:r>
              <a:rPr lang="en" sz="1100"/>
              <a:t>	- When advertising destinations, a sender can specify a particular address family	</a:t>
            </a:r>
            <a:endParaRPr sz="1100"/>
          </a:p>
          <a:p>
            <a:pPr indent="0" lvl="0" marL="0" rtl="0" algn="l">
              <a:spcBef>
                <a:spcPts val="1600"/>
              </a:spcBef>
              <a:spcAft>
                <a:spcPts val="0"/>
              </a:spcAft>
              <a:buNone/>
            </a:pPr>
            <a:r>
              <a:rPr b="1" lang="en" sz="1100" u="sng"/>
              <a:t>Two key properties for the multiprotocol extensions:  </a:t>
            </a:r>
            <a:br>
              <a:rPr lang="en" sz="1100"/>
            </a:br>
            <a:br>
              <a:rPr lang="en" sz="1100"/>
            </a:br>
            <a:r>
              <a:rPr b="1" lang="en" sz="1100">
                <a:highlight>
                  <a:srgbClr val="FFD966"/>
                </a:highlight>
              </a:rPr>
              <a:t>Optional</a:t>
            </a:r>
            <a:r>
              <a:rPr lang="en" sz="1100">
                <a:highlight>
                  <a:srgbClr val="FFD966"/>
                </a:highlight>
              </a:rPr>
              <a:t>.</a:t>
            </a:r>
            <a:r>
              <a:rPr lang="en" sz="1100"/>
              <a:t> Multiprotocol extensions are not required               </a:t>
            </a:r>
            <a:r>
              <a:rPr b="1" lang="en" sz="1100">
                <a:highlight>
                  <a:srgbClr val="FFD966"/>
                </a:highlight>
              </a:rPr>
              <a:t>Non-transitive</a:t>
            </a:r>
            <a:r>
              <a:rPr lang="en" sz="1100">
                <a:highlight>
                  <a:srgbClr val="FFD966"/>
                </a:highlight>
              </a:rPr>
              <a:t>. </a:t>
            </a:r>
            <a:r>
              <a:rPr lang="en" sz="1100"/>
              <a:t>A router may not pass the extensions to other AS </a:t>
            </a:r>
            <a:br>
              <a:rPr lang="en" sz="1100"/>
            </a:br>
            <a:r>
              <a:rPr lang="en" sz="1100"/>
              <a:t>	- guarantees backward compatibility                                  - keeps Internet routing from being vulnerable to attack </a:t>
            </a:r>
            <a:br>
              <a:rPr lang="en" sz="1100"/>
            </a:br>
            <a:r>
              <a:rPr lang="en" sz="1100"/>
              <a:t>	- older BGP will simply ignore extensions </a:t>
            </a:r>
            <a:br>
              <a:rPr lang="en" sz="1100"/>
            </a:br>
            <a:br>
              <a:rPr lang="en" sz="1100"/>
            </a:br>
            <a:br>
              <a:rPr lang="en" sz="1100"/>
            </a:br>
            <a:br>
              <a:rPr lang="en" sz="1100"/>
            </a:br>
            <a:r>
              <a:rPr b="1" lang="en" sz="1100" u="sng">
                <a:highlight>
                  <a:srgbClr val="FFFF00"/>
                </a:highlight>
              </a:rPr>
              <a:t>Network Layer Reachability Information (NLRI) </a:t>
            </a:r>
            <a:br>
              <a:rPr lang="en" sz="1100"/>
            </a:br>
            <a:r>
              <a:rPr b="1" lang="en" sz="1100"/>
              <a:t>Multiprotocol extensions </a:t>
            </a:r>
            <a:r>
              <a:rPr lang="en" sz="1100"/>
              <a:t>are carried in BGP’s Path Attributes. </a:t>
            </a:r>
            <a:br>
              <a:rPr lang="en" sz="1100"/>
            </a:br>
            <a:r>
              <a:rPr lang="en" sz="1100"/>
              <a:t>Two new attribute types were created to allow a sender to specify a list of non-IPv4 destinations that are (un)reachable. </a:t>
            </a:r>
            <a:br>
              <a:rPr lang="en" sz="1100"/>
            </a:br>
            <a:br>
              <a:rPr lang="en" sz="1100"/>
            </a:br>
            <a:r>
              <a:rPr lang="en" sz="1100"/>
              <a:t>	- Multiprotocol Reachable NLRI (Type 14)  </a:t>
            </a:r>
            <a:br>
              <a:rPr lang="en" sz="1100"/>
            </a:br>
            <a:r>
              <a:rPr lang="en" sz="1100"/>
              <a:t>	- Multiprotocol Unreachable NLRI (Type 15)  </a:t>
            </a:r>
            <a:endParaRPr sz="1100"/>
          </a:p>
          <a:p>
            <a:pPr indent="0" lvl="0" marL="0" rtl="0" algn="l">
              <a:spcBef>
                <a:spcPts val="1600"/>
              </a:spcBef>
              <a:spcAft>
                <a:spcPts val="1600"/>
              </a:spcAft>
              <a:buNone/>
            </a:pPr>
            <a:br>
              <a:rPr lang="en" sz="1100"/>
            </a:b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Multiprotocol Reachable NLRI Attribute</a:t>
            </a:r>
            <a:endParaRPr/>
          </a:p>
        </p:txBody>
      </p:sp>
      <p:sp>
        <p:nvSpPr>
          <p:cNvPr id="230" name="Google Shape;230;p4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 router uses the Multiprotocol Reachable NLRI attribute to advertise reachable  destinations, either within its autonomous system or destinations reachable through the  autonomous system. </a:t>
            </a:r>
            <a:br>
              <a:rPr lang="en" sz="1100"/>
            </a:br>
            <a:br>
              <a:rPr lang="en" sz="1100"/>
            </a:br>
            <a:r>
              <a:rPr lang="en" sz="1100"/>
              <a:t>Each destination in the attribute is called a </a:t>
            </a:r>
            <a:br>
              <a:rPr lang="en" sz="1100"/>
            </a:br>
            <a:r>
              <a:rPr b="1" lang="en" sz="1100">
                <a:highlight>
                  <a:srgbClr val="FFFF00"/>
                </a:highlight>
              </a:rPr>
              <a:t>Subnetwork Protocol Address (SNPA)</a:t>
            </a:r>
            <a:r>
              <a:rPr lang="en" sz="1100">
                <a:highlight>
                  <a:srgbClr val="FFFF00"/>
                </a:highlight>
              </a:rPr>
              <a:t>  </a:t>
            </a:r>
            <a:endParaRPr sz="1100">
              <a:highlight>
                <a:srgbClr val="FFFF00"/>
              </a:highlight>
            </a:endParaRPr>
          </a:p>
          <a:p>
            <a:pPr indent="0" lvl="0" marL="0" rtl="0" algn="l">
              <a:spcBef>
                <a:spcPts val="1600"/>
              </a:spcBef>
              <a:spcAft>
                <a:spcPts val="1600"/>
              </a:spcAft>
              <a:buNone/>
            </a:pPr>
            <a:r>
              <a:rPr lang="en" sz="1100"/>
              <a:t>The attribute starts with fields that give the </a:t>
            </a:r>
            <a:r>
              <a:rPr b="1" lang="en" sz="1100"/>
              <a:t>address family</a:t>
            </a:r>
            <a:r>
              <a:rPr lang="en" sz="1100"/>
              <a:t> and </a:t>
            </a:r>
            <a:r>
              <a:rPr b="1" lang="en" sz="1100"/>
              <a:t>address length</a:t>
            </a:r>
            <a:r>
              <a:rPr lang="en" sz="1100"/>
              <a:t>. </a:t>
            </a:r>
            <a:br>
              <a:rPr lang="en" sz="1100"/>
            </a:br>
            <a:br>
              <a:rPr lang="en" sz="1100"/>
            </a:br>
            <a:r>
              <a:rPr lang="en" sz="1100"/>
              <a:t>The attribute then specifies a next-hop address and a set of destinations  (SNPA) reachable through the next hop. </a:t>
            </a:r>
            <a:br>
              <a:rPr lang="en" sz="1100"/>
            </a:br>
            <a:br>
              <a:rPr lang="en" sz="1100"/>
            </a:br>
            <a:r>
              <a:rPr lang="en" sz="1100"/>
              <a:t>Each destination is preceded by a 1-octet length.</a:t>
            </a:r>
            <a:endParaRPr sz="1100"/>
          </a:p>
        </p:txBody>
      </p:sp>
      <p:pic>
        <p:nvPicPr>
          <p:cNvPr id="231" name="Google Shape;231;p40"/>
          <p:cNvPicPr preferRelativeResize="0"/>
          <p:nvPr/>
        </p:nvPicPr>
        <p:blipFill>
          <a:blip r:embed="rId3">
            <a:alphaModFix/>
          </a:blip>
          <a:stretch>
            <a:fillRect/>
          </a:stretch>
        </p:blipFill>
        <p:spPr>
          <a:xfrm>
            <a:off x="4724400" y="1170125"/>
            <a:ext cx="4267200" cy="352683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Routing and Economics</a:t>
            </a:r>
            <a:endParaRPr/>
          </a:p>
        </p:txBody>
      </p:sp>
      <p:sp>
        <p:nvSpPr>
          <p:cNvPr id="237" name="Google Shape;23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At the center of the Internet, routing is based largely on economics rather than shortest paths.</a:t>
            </a:r>
            <a:r>
              <a:rPr lang="en" sz="1100"/>
              <a:t> </a:t>
            </a:r>
            <a:br>
              <a:rPr lang="en" sz="1100"/>
            </a:br>
            <a:r>
              <a:rPr lang="en" sz="1100"/>
              <a:t>Major ISPs arrange policies, preferences, and BGP advertisements to force datagrams along routes that generate the most revenue, independent of whether the route is shortest.</a:t>
            </a:r>
            <a:br>
              <a:rPr lang="en" sz="1100"/>
            </a:br>
            <a:br>
              <a:rPr lang="en" sz="1100"/>
            </a:br>
            <a:r>
              <a:rPr b="1" lang="en" sz="1100" u="sng"/>
              <a:t>A pair of ISPs negotiates a business contract that specify one of three possibilities:  </a:t>
            </a:r>
            <a:br>
              <a:rPr lang="en" sz="1100"/>
            </a:br>
            <a:r>
              <a:rPr lang="en" sz="1100"/>
              <a:t>	- ISP 1 is a customer of ISP 2.  </a:t>
            </a:r>
            <a:br>
              <a:rPr lang="en" sz="1100"/>
            </a:br>
            <a:r>
              <a:rPr lang="en" sz="1100"/>
              <a:t>	- ISP 2 is a customer of ISP 1.  </a:t>
            </a:r>
            <a:br>
              <a:rPr lang="en" sz="1100"/>
            </a:br>
            <a:r>
              <a:rPr lang="en" sz="1100"/>
              <a:t>	- ISP 1 &amp; 2 are peers.  </a:t>
            </a:r>
            <a:br>
              <a:rPr lang="en" sz="1100"/>
            </a:br>
            <a:br>
              <a:rPr lang="en" sz="1100"/>
            </a:br>
            <a:r>
              <a:rPr b="1" lang="en" sz="1100" u="sng"/>
              <a:t>Customer relationship</a:t>
            </a:r>
            <a:r>
              <a:rPr lang="en" sz="1100"/>
              <a:t> is defined by the flow of data. </a:t>
            </a:r>
            <a:br>
              <a:rPr lang="en" sz="1100"/>
            </a:br>
            <a:r>
              <a:rPr lang="en" sz="1100"/>
              <a:t>And is often representative of ISP hierarchy: tier-1,2,3 ISPs. </a:t>
            </a:r>
            <a:br>
              <a:rPr lang="en" sz="1100"/>
            </a:br>
            <a:br>
              <a:rPr lang="en" sz="1100"/>
            </a:br>
            <a:r>
              <a:rPr b="1" lang="en" sz="1100" u="sng"/>
              <a:t>Peer relationship</a:t>
            </a:r>
            <a:br>
              <a:rPr lang="en" sz="1100"/>
            </a:br>
            <a:r>
              <a:rPr lang="en" sz="1100"/>
              <a:t>Large Tier-1 ISPs often establish peer agreements, reflecting the fact that similar amounts of data will travel in each direction across their systems.   </a:t>
            </a:r>
            <a:endParaRPr sz="1100"/>
          </a:p>
          <a:p>
            <a:pPr indent="0" lvl="0" marL="0" rtl="0" algn="l">
              <a:spcBef>
                <a:spcPts val="1600"/>
              </a:spcBef>
              <a:spcAft>
                <a:spcPts val="1600"/>
              </a:spcAft>
              <a:buNone/>
            </a:pPr>
            <a:r>
              <a:rPr i="1" lang="en" sz="1100"/>
              <a:t>However, they also agree to monitor the data that passes across the connection. If during a given month more data passes from ISP 1 to ISP 2, the contract  stipulates that ISP 2 will pay ISP 1 an amount that depends on the difference in the  amount of data.  </a:t>
            </a:r>
            <a:br>
              <a:rPr i="1" lang="en" sz="1100"/>
            </a:br>
            <a:br>
              <a:rPr lang="en" sz="1100"/>
            </a:b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285275"/>
            <a:ext cx="8520600" cy="426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0000"/>
              <a:t>Autonomous </a:t>
            </a:r>
            <a:br>
              <a:rPr b="1" lang="en" sz="10000"/>
            </a:br>
            <a:r>
              <a:rPr b="1" lang="en" sz="10000"/>
              <a:t>Systems </a:t>
            </a:r>
            <a:endParaRPr b="1" sz="10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Key Concepts </a:t>
            </a:r>
            <a:endParaRPr/>
          </a:p>
        </p:txBody>
      </p:sp>
      <p:sp>
        <p:nvSpPr>
          <p:cNvPr id="243" name="Google Shape;24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Autonomous systems (AS)</a:t>
            </a:r>
            <a:br>
              <a:rPr lang="en"/>
            </a:br>
            <a:r>
              <a:rPr lang="en"/>
              <a:t>Peer AS  </a:t>
            </a:r>
            <a:br>
              <a:rPr lang="en"/>
            </a:br>
            <a:r>
              <a:rPr lang="en"/>
              <a:t>Exterior Gateway Protocol </a:t>
            </a:r>
            <a:br>
              <a:rPr lang="en"/>
            </a:br>
            <a:r>
              <a:rPr lang="en"/>
              <a:t>BGP - Border Gateway Protocol</a:t>
            </a:r>
            <a:br>
              <a:rPr lang="en"/>
            </a:br>
            <a:r>
              <a:rPr lang="en"/>
              <a:t>Advertising reachability </a:t>
            </a:r>
            <a:br>
              <a:rPr lang="en"/>
            </a:br>
            <a:r>
              <a:rPr lang="en"/>
              <a:t>Routing Registries </a:t>
            </a:r>
            <a:br>
              <a:rPr lang="en"/>
            </a:br>
            <a:r>
              <a:rPr lang="en"/>
              <a:t>AS Policies </a:t>
            </a:r>
            <a:br>
              <a:rPr lang="en"/>
            </a:br>
            <a:r>
              <a:rPr lang="en"/>
              <a:t>Economic Interests</a:t>
            </a:r>
            <a:br>
              <a:rPr lang="en"/>
            </a:br>
            <a:r>
              <a:rPr lang="en"/>
              <a:t> </a:t>
            </a:r>
            <a:br>
              <a:rPr lang="en"/>
            </a:br>
            <a:r>
              <a:rPr lang="en"/>
              <a:t>While BGP was not part of the original internet architecture, it has become so widely used that it is often considered part of the TCP/IP architecture.  </a:t>
            </a:r>
            <a:br>
              <a:rPr lang="en"/>
            </a:b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 Routing within AS </a:t>
            </a:r>
            <a:endParaRPr/>
          </a:p>
        </p:txBody>
      </p:sp>
      <p:sp>
        <p:nvSpPr>
          <p:cNvPr id="249" name="Google Shape;249;p43"/>
          <p:cNvSpPr txBox="1"/>
          <p:nvPr>
            <p:ph idx="1" type="body"/>
          </p:nvPr>
        </p:nvSpPr>
        <p:spPr>
          <a:xfrm>
            <a:off x="311700" y="1152475"/>
            <a:ext cx="39372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Static Vs. Dynamic Interior Routes </a:t>
            </a:r>
            <a:br>
              <a:rPr lang="en" sz="1100"/>
            </a:br>
            <a:r>
              <a:rPr lang="en" sz="1100"/>
              <a:t>Routing Information Protocol (RIP)</a:t>
            </a:r>
            <a:br>
              <a:rPr lang="en" sz="1100"/>
            </a:br>
            <a:r>
              <a:rPr lang="en" sz="1100"/>
              <a:t>Slow Convergence Problem</a:t>
            </a:r>
            <a:br>
              <a:rPr lang="en" sz="1100"/>
            </a:br>
            <a:r>
              <a:rPr lang="en" sz="1100"/>
              <a:t>Solving the Slow Convergence Problem </a:t>
            </a:r>
            <a:br>
              <a:rPr lang="en" sz="1100"/>
            </a:br>
            <a:r>
              <a:rPr lang="en" sz="1100"/>
              <a:t>RIP Message Format (IPv4) </a:t>
            </a:r>
            <a:br>
              <a:rPr lang="en" sz="1100"/>
            </a:br>
            <a:r>
              <a:rPr lang="en" sz="1100"/>
              <a:t>Fields in A RIP Message</a:t>
            </a:r>
            <a:br>
              <a:rPr lang="en" sz="1100"/>
            </a:br>
            <a:r>
              <a:rPr lang="en" sz="1100"/>
              <a:t>RIP for IPv6 (RIPng)</a:t>
            </a:r>
            <a:br>
              <a:rPr lang="en" sz="1100"/>
            </a:br>
            <a:r>
              <a:rPr lang="en" sz="1100"/>
              <a:t>The Disadvantage of Using Hop Counts </a:t>
            </a:r>
            <a:br>
              <a:rPr lang="en" sz="1100"/>
            </a:br>
            <a:r>
              <a:rPr lang="en" sz="1100"/>
              <a:t>Delay Metric (HELLO)</a:t>
            </a:r>
            <a:br>
              <a:rPr lang="en" sz="1100"/>
            </a:br>
            <a:r>
              <a:rPr lang="en" sz="1100"/>
              <a:t>Delay Metric, Oscillation, and Route Flapping </a:t>
            </a:r>
            <a:br>
              <a:rPr lang="en" sz="1100"/>
            </a:br>
            <a:r>
              <a:rPr lang="en" sz="1100"/>
              <a:t>Open SPF Protocol (OSPF)</a:t>
            </a:r>
            <a:br>
              <a:rPr lang="en" sz="1100"/>
            </a:br>
            <a:r>
              <a:rPr lang="en" sz="1100"/>
              <a:t>OSPFv2 Message Formats (IPv4)</a:t>
            </a:r>
            <a:br>
              <a:rPr lang="en" sz="1100"/>
            </a:br>
            <a:r>
              <a:rPr lang="en" sz="1100"/>
              <a:t>Changes in OSPFv3 To Support IPv6</a:t>
            </a:r>
            <a:br>
              <a:rPr lang="en" sz="1100"/>
            </a:br>
            <a:r>
              <a:rPr lang="en" sz="1100"/>
              <a:t>IS-IS Route Propagation Protocol </a:t>
            </a:r>
            <a:br>
              <a:rPr lang="en" sz="1100"/>
            </a:br>
            <a:r>
              <a:rPr lang="en" sz="1100"/>
              <a:t>Trust and Route Hijacking </a:t>
            </a:r>
            <a:br>
              <a:rPr lang="en" sz="1100"/>
            </a:br>
            <a:r>
              <a:rPr lang="en" sz="1100"/>
              <a:t>Gate: A Routing Gateway Daemon</a:t>
            </a:r>
            <a:br>
              <a:rPr lang="en" sz="1100"/>
            </a:br>
            <a:r>
              <a:rPr lang="en" sz="1100"/>
              <a:t>Artificial Metrics and Metric Transformation </a:t>
            </a:r>
            <a:br>
              <a:rPr lang="en" sz="1100"/>
            </a:br>
            <a:r>
              <a:rPr lang="en" sz="1100"/>
              <a:t>Routing with Partial Information </a:t>
            </a:r>
            <a:endParaRPr sz="1100"/>
          </a:p>
          <a:p>
            <a:pPr indent="0" lvl="0" marL="0" rtl="0" algn="l">
              <a:spcBef>
                <a:spcPts val="1600"/>
              </a:spcBef>
              <a:spcAft>
                <a:spcPts val="160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70" name="Shape 70"/>
        <p:cNvGrpSpPr/>
        <p:nvPr/>
      </p:nvGrpSpPr>
      <p:grpSpPr>
        <a:xfrm>
          <a:off x="0" y="0"/>
          <a:ext cx="0" cy="0"/>
          <a:chOff x="0" y="0"/>
          <a:chExt cx="0" cy="0"/>
        </a:xfrm>
      </p:grpSpPr>
      <p:sp>
        <p:nvSpPr>
          <p:cNvPr id="71" name="Google Shape;71;p16"/>
          <p:cNvSpPr txBox="1"/>
          <p:nvPr>
            <p:ph type="ctrTitle"/>
          </p:nvPr>
        </p:nvSpPr>
        <p:spPr>
          <a:xfrm>
            <a:off x="311700" y="1430375"/>
            <a:ext cx="8520600" cy="345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0000"/>
              <a:t>Border Gateway Protocol </a:t>
            </a:r>
            <a:endParaRPr b="1" sz="10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75" name="Shape 75"/>
        <p:cNvGrpSpPr/>
        <p:nvPr/>
      </p:nvGrpSpPr>
      <p:grpSpPr>
        <a:xfrm>
          <a:off x="0" y="0"/>
          <a:ext cx="0" cy="0"/>
          <a:chOff x="0" y="0"/>
          <a:chExt cx="0" cy="0"/>
        </a:xfrm>
      </p:grpSpPr>
      <p:sp>
        <p:nvSpPr>
          <p:cNvPr id="76" name="Google Shape;76;p17"/>
          <p:cNvSpPr txBox="1"/>
          <p:nvPr>
            <p:ph type="ctrTitle"/>
          </p:nvPr>
        </p:nvSpPr>
        <p:spPr>
          <a:xfrm>
            <a:off x="311700" y="1201775"/>
            <a:ext cx="8520600" cy="30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0"/>
              <a:t>BGP</a:t>
            </a:r>
            <a:endParaRPr b="1" sz="20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Scope of an Routing Update Protocol </a:t>
            </a:r>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u="sng"/>
              <a:t>Design principle for Routing Architecture: </a:t>
            </a:r>
            <a:br>
              <a:rPr b="1" lang="en" sz="1100" u="sng"/>
            </a:br>
            <a:br>
              <a:rPr lang="en" sz="1100"/>
            </a:br>
            <a:r>
              <a:rPr b="1" lang="en" sz="1100">
                <a:highlight>
                  <a:srgbClr val="FFFF00"/>
                </a:highlight>
              </a:rPr>
              <a:t>1. No routing update protocol can scale to allow all routers in the global Internet to exchange routing information. </a:t>
            </a:r>
            <a:br>
              <a:rPr lang="en" sz="1100">
                <a:highlight>
                  <a:srgbClr val="FFFF00"/>
                </a:highlight>
              </a:rPr>
            </a:br>
            <a:r>
              <a:rPr b="1" lang="en" sz="1100">
                <a:highlight>
                  <a:srgbClr val="FFFF00"/>
                </a:highlight>
              </a:rPr>
              <a:t>2.</a:t>
            </a:r>
            <a:r>
              <a:rPr lang="en" sz="1100">
                <a:highlight>
                  <a:srgbClr val="FFFF00"/>
                </a:highlight>
              </a:rPr>
              <a:t> </a:t>
            </a:r>
            <a:r>
              <a:rPr b="1" lang="en" sz="1100">
                <a:highlight>
                  <a:srgbClr val="FFFF00"/>
                </a:highlight>
              </a:rPr>
              <a:t>Routers must be divided into separate groups, and routing protocols designed to operate within a group. </a:t>
            </a:r>
            <a:br>
              <a:rPr lang="en" sz="1100"/>
            </a:br>
            <a:br>
              <a:rPr lang="en" sz="1100"/>
            </a:br>
            <a:r>
              <a:rPr b="1" lang="en" sz="1100" u="sng"/>
              <a:t>There are three reasons that routers must be divided:</a:t>
            </a:r>
            <a:br>
              <a:rPr lang="en" sz="1100"/>
            </a:br>
            <a:br>
              <a:rPr lang="en" sz="1100"/>
            </a:br>
            <a:r>
              <a:rPr b="1" lang="en" sz="1100">
                <a:highlight>
                  <a:srgbClr val="FFD966"/>
                </a:highlight>
              </a:rPr>
              <a:t>Traffic</a:t>
            </a:r>
            <a:r>
              <a:rPr b="1" lang="en" sz="1100"/>
              <a:t>. </a:t>
            </a:r>
            <a:r>
              <a:rPr lang="en" sz="1100"/>
              <a:t>No routing protocol can accommodate an arbitrary number of sites, the routing traffic becomes overwhelming. </a:t>
            </a:r>
            <a:br>
              <a:rPr lang="en" sz="1100"/>
            </a:br>
            <a:r>
              <a:rPr lang="en" sz="1100"/>
              <a:t>	Distance-vector protocols require routers to exchange the entire set of networks </a:t>
            </a:r>
            <a:br>
              <a:rPr lang="en" sz="1100"/>
            </a:br>
            <a:r>
              <a:rPr lang="en" sz="1100"/>
              <a:t>	Link-state protocols periodically broadcast announcements of connectivity. </a:t>
            </a:r>
            <a:br>
              <a:rPr lang="en" sz="1100"/>
            </a:br>
            <a:r>
              <a:rPr lang="en" sz="1100"/>
              <a:t> </a:t>
            </a:r>
            <a:br>
              <a:rPr lang="en" sz="1100"/>
            </a:br>
            <a:r>
              <a:rPr b="1" lang="en" sz="1100">
                <a:highlight>
                  <a:srgbClr val="FFD966"/>
                </a:highlight>
              </a:rPr>
              <a:t>Indirect Communication</a:t>
            </a:r>
            <a:r>
              <a:rPr b="1" lang="en" sz="1100"/>
              <a:t>.</a:t>
            </a:r>
            <a:r>
              <a:rPr lang="en" sz="1100"/>
              <a:t> Routers in the global Internet cannot communicate directly. </a:t>
            </a:r>
            <a:br>
              <a:rPr lang="en" sz="1100"/>
            </a:br>
            <a:r>
              <a:rPr lang="en" sz="1100"/>
              <a:t>	 Intermediate hops are required to reach most routers. 	</a:t>
            </a:r>
            <a:br>
              <a:rPr lang="en" sz="1100"/>
            </a:br>
            <a:br>
              <a:rPr lang="en" sz="1100"/>
            </a:br>
            <a:r>
              <a:rPr b="1" lang="en" sz="1100">
                <a:highlight>
                  <a:srgbClr val="FFD966"/>
                </a:highlight>
              </a:rPr>
              <a:t>Administrative Boundaries</a:t>
            </a:r>
            <a:r>
              <a:rPr b="1" lang="en" sz="1100"/>
              <a:t>.</a:t>
            </a:r>
            <a:r>
              <a:rPr lang="en" sz="1100"/>
              <a:t> In the Internet, networks and routers are not all owned and managed by a single entity. </a:t>
            </a:r>
            <a:br>
              <a:rPr lang="en" sz="1100"/>
            </a:br>
            <a:r>
              <a:rPr lang="en" sz="1100"/>
              <a:t>	Shortest paths are not always used. Large ISPs route traffic along paths that generate revenue or have lower financial cost. </a:t>
            </a:r>
            <a:br>
              <a:rPr lang="en" sz="1100"/>
            </a:br>
            <a:r>
              <a:rPr lang="en" sz="1100"/>
              <a:t>	A routing architecture must provide control for each administrative group.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Determining a Practical Limit on Group Size </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highlight>
                  <a:srgbClr val="FFFF00"/>
                </a:highlight>
              </a:rPr>
              <a:t>When determining a practical limit on group size, there are two issues: delay &amp; overhead.</a:t>
            </a:r>
            <a:br>
              <a:rPr b="1" lang="en" sz="1100"/>
            </a:br>
            <a:br>
              <a:rPr lang="en" sz="1100"/>
            </a:br>
            <a:r>
              <a:rPr b="1" lang="en" sz="1100">
                <a:highlight>
                  <a:srgbClr val="FFD966"/>
                </a:highlight>
              </a:rPr>
              <a:t>Delay</a:t>
            </a:r>
            <a:r>
              <a:rPr lang="en" sz="1100"/>
              <a:t>. The question concerns convergence time, the maximum delay until all routers are informed about a change. </a:t>
            </a:r>
            <a:br>
              <a:rPr lang="en" sz="1100"/>
            </a:br>
            <a:br>
              <a:rPr lang="en" sz="1100"/>
            </a:br>
            <a:r>
              <a:rPr b="1" lang="en" sz="1100">
                <a:highlight>
                  <a:srgbClr val="FFD966"/>
                </a:highlight>
              </a:rPr>
              <a:t>Overhead</a:t>
            </a:r>
            <a:r>
              <a:rPr lang="en" sz="1100"/>
              <a:t>. A larger set of participating routers means more routing traffic. And if routing messages contain a list of  possible destinations, the size of each message grows as the number of routers and networks increase. </a:t>
            </a:r>
            <a:br>
              <a:rPr lang="en" sz="1100"/>
            </a:br>
            <a:br>
              <a:rPr lang="en" sz="1100"/>
            </a:br>
            <a:br>
              <a:rPr lang="en" sz="1100"/>
            </a:br>
            <a:r>
              <a:rPr b="1" lang="en" sz="1100" u="sng"/>
              <a:t>Solution</a:t>
            </a:r>
            <a:br>
              <a:rPr lang="en" sz="1100"/>
            </a:br>
            <a:r>
              <a:rPr lang="en" sz="1100"/>
              <a:t>Network managers follow a simple heuristic guideline:  </a:t>
            </a:r>
            <a:br>
              <a:rPr lang="en" sz="1100"/>
            </a:br>
            <a:br>
              <a:rPr lang="en" sz="1100"/>
            </a:br>
            <a:r>
              <a:rPr b="1" lang="en" sz="1100">
                <a:highlight>
                  <a:srgbClr val="FFFF00"/>
                </a:highlight>
              </a:rPr>
              <a:t>Wide Area Network </a:t>
            </a:r>
            <a:r>
              <a:rPr lang="en" sz="1100">
                <a:highlight>
                  <a:srgbClr val="FFFF00"/>
                </a:highlight>
              </a:rPr>
              <a:t>has a limit of </a:t>
            </a:r>
            <a:r>
              <a:rPr b="1" lang="en" sz="1100">
                <a:highlight>
                  <a:srgbClr val="FFFF00"/>
                </a:highlight>
              </a:rPr>
              <a:t>12 routers</a:t>
            </a:r>
            <a:r>
              <a:rPr lang="en" sz="1100">
                <a:highlight>
                  <a:srgbClr val="FFFF00"/>
                </a:highlight>
              </a:rPr>
              <a:t>. </a:t>
            </a:r>
            <a:br>
              <a:rPr lang="en" sz="1100">
                <a:highlight>
                  <a:srgbClr val="FFFF00"/>
                </a:highlight>
              </a:rPr>
            </a:br>
            <a:r>
              <a:rPr b="1" lang="en" sz="1100">
                <a:highlight>
                  <a:srgbClr val="FFFF00"/>
                </a:highlight>
              </a:rPr>
              <a:t>Local Area Network</a:t>
            </a:r>
            <a:r>
              <a:rPr lang="en" sz="1100">
                <a:highlight>
                  <a:srgbClr val="FFFF00"/>
                </a:highlight>
              </a:rPr>
              <a:t> has a limit of </a:t>
            </a:r>
            <a:r>
              <a:rPr b="1" lang="en" sz="1100">
                <a:highlight>
                  <a:srgbClr val="FFFF00"/>
                </a:highlight>
              </a:rPr>
              <a:t>60 routers</a:t>
            </a:r>
            <a:r>
              <a:rPr lang="en" sz="1100">
                <a:highlight>
                  <a:srgbClr val="FFFF00"/>
                </a:highlight>
              </a:rPr>
              <a:t>. </a:t>
            </a:r>
            <a:endParaRPr>
              <a:highlight>
                <a:srgbClr val="FF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Fundamental Idea: Extra Hops </a:t>
            </a:r>
            <a:endParaRPr/>
          </a:p>
        </p:txBody>
      </p:sp>
      <p:sp>
        <p:nvSpPr>
          <p:cNvPr id="94" name="Google Shape;94;p2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Treating a group of routers that participate in a routing update protocol as a default delivery system can introduce an extra hop for datagram traffic. </a:t>
            </a:r>
            <a:br>
              <a:rPr lang="en" sz="1100"/>
            </a:br>
            <a:br>
              <a:rPr lang="en" sz="1100"/>
            </a:br>
            <a:r>
              <a:rPr lang="en" sz="1100">
                <a:highlight>
                  <a:srgbClr val="FFFF00"/>
                </a:highlight>
              </a:rPr>
              <a:t>A mechanism is needed that allows </a:t>
            </a:r>
            <a:r>
              <a:rPr b="1" lang="en" sz="1100">
                <a:highlight>
                  <a:srgbClr val="FFFF00"/>
                </a:highlight>
              </a:rPr>
              <a:t>nonparticipating routers</a:t>
            </a:r>
            <a:r>
              <a:rPr lang="en" sz="1100">
                <a:highlight>
                  <a:srgbClr val="FFFF00"/>
                </a:highlight>
              </a:rPr>
              <a:t> to learn routes from participating routers so they can choose  optimal routes.</a:t>
            </a:r>
            <a:endParaRPr sz="1100">
              <a:highlight>
                <a:srgbClr val="FFFF00"/>
              </a:highlight>
            </a:endParaRPr>
          </a:p>
        </p:txBody>
      </p:sp>
      <p:pic>
        <p:nvPicPr>
          <p:cNvPr id="95" name="Google Shape;95;p20"/>
          <p:cNvPicPr preferRelativeResize="0"/>
          <p:nvPr/>
        </p:nvPicPr>
        <p:blipFill>
          <a:blip r:embed="rId3">
            <a:alphaModFix/>
          </a:blip>
          <a:stretch>
            <a:fillRect/>
          </a:stretch>
        </p:blipFill>
        <p:spPr>
          <a:xfrm>
            <a:off x="4724400" y="1170125"/>
            <a:ext cx="4267201" cy="1781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Autonomous System Concept</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Networks and routers owned by a given entity fall under a </a:t>
            </a:r>
            <a:r>
              <a:rPr b="1" lang="en" sz="1100"/>
              <a:t>single</a:t>
            </a:r>
            <a:r>
              <a:rPr lang="en" sz="1100"/>
              <a:t> </a:t>
            </a:r>
            <a:r>
              <a:rPr b="1" lang="en" sz="1100"/>
              <a:t>administrative authority. </a:t>
            </a:r>
            <a:br>
              <a:rPr lang="en" sz="1100"/>
            </a:br>
            <a:br>
              <a:rPr lang="en" sz="1100"/>
            </a:br>
            <a:r>
              <a:rPr b="1" lang="en" sz="1100" u="sng"/>
              <a:t>single administrative authority </a:t>
            </a:r>
            <a:r>
              <a:rPr lang="en" sz="1100"/>
              <a:t>  </a:t>
            </a:r>
            <a:br>
              <a:rPr lang="en" sz="1100"/>
            </a:br>
            <a:r>
              <a:rPr lang="en" sz="1100"/>
              <a:t>- guarantees that internal routes remain consistent &amp; viable. </a:t>
            </a:r>
            <a:br>
              <a:rPr lang="en" sz="1100"/>
            </a:br>
            <a:r>
              <a:rPr lang="en" sz="1100"/>
              <a:t>- chooses one or more of its routers to</a:t>
            </a:r>
            <a:r>
              <a:rPr b="1" lang="en" sz="1100"/>
              <a:t> </a:t>
            </a:r>
            <a:r>
              <a:rPr lang="en" sz="1100"/>
              <a:t>notify the outside world of networks within the organization </a:t>
            </a:r>
            <a:br>
              <a:rPr b="1" lang="en" sz="1100"/>
            </a:br>
            <a:r>
              <a:rPr lang="en" sz="1100"/>
              <a:t>- chooses one or more of its routers to learn about networks that are outside the organization.  </a:t>
            </a:r>
            <a:endParaRPr sz="1100"/>
          </a:p>
          <a:p>
            <a:pPr indent="0" lvl="0" marL="0" rtl="0" algn="l">
              <a:spcBef>
                <a:spcPts val="1600"/>
              </a:spcBef>
              <a:spcAft>
                <a:spcPts val="0"/>
              </a:spcAft>
              <a:buNone/>
            </a:pPr>
            <a:r>
              <a:rPr lang="en" sz="1100">
                <a:highlight>
                  <a:srgbClr val="FFFF00"/>
                </a:highlight>
              </a:rPr>
              <a:t>In the context of routing, we refer to this single administrative authority as an </a:t>
            </a:r>
            <a:r>
              <a:rPr b="1" lang="en" sz="1100">
                <a:highlight>
                  <a:srgbClr val="FFFF00"/>
                </a:highlight>
              </a:rPr>
              <a:t>Autonomous System (AS). </a:t>
            </a:r>
            <a:br>
              <a:rPr lang="en" sz="1100"/>
            </a:br>
            <a:br>
              <a:rPr lang="en" sz="1100"/>
            </a:br>
            <a:r>
              <a:rPr lang="en" sz="1100"/>
              <a:t>AS choose their own mechanisms for discovering, propagating, validating, and checking the consistency of routes. </a:t>
            </a:r>
            <a:br>
              <a:rPr lang="en" sz="1100"/>
            </a:br>
            <a:r>
              <a:rPr lang="en" sz="1100"/>
              <a:t>AS summarize routing information and send the summary to neighboring AS.  </a:t>
            </a:r>
            <a:endParaRPr sz="1100"/>
          </a:p>
          <a:p>
            <a:pPr indent="0" lvl="0" marL="0" rtl="0" algn="l">
              <a:spcBef>
                <a:spcPts val="1600"/>
              </a:spcBef>
              <a:spcAft>
                <a:spcPts val="1600"/>
              </a:spcAft>
              <a:buNone/>
            </a:pPr>
            <a:r>
              <a:rPr lang="en" sz="1100" u="sng"/>
              <a:t>AS can be an ISP, corporate or university intranet, etc… </a:t>
            </a:r>
            <a:br>
              <a:rPr lang="en" sz="1100"/>
            </a:br>
            <a:r>
              <a:rPr lang="en" sz="1100"/>
              <a:t>AS are defined by precise boundaries. </a:t>
            </a:r>
            <a:br>
              <a:rPr lang="en" sz="1100"/>
            </a:br>
            <a:r>
              <a:rPr lang="en" sz="1100"/>
              <a:t>AS are defined by distinct policies. </a:t>
            </a:r>
            <a:br>
              <a:rPr lang="en" sz="1100"/>
            </a:br>
            <a:br>
              <a:rPr lang="en" sz="1100"/>
            </a:b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