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b12c6435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b12c6435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c931c26b3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c931c26b3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dabe70821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dabe70821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c931c26b3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c931c26b3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dabe70821_1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dabe70821_1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c931c26b3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931c26b3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dabe70821_1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dabe70821_1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c931c26b3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c931c26b3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dabe70821_1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dabe70821_1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c931c26b3_2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c931c26b3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c931c26b3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c931c26b3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8dabe70821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dabe70821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c931c26b3_2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c931c26b3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c931c26b3_2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c931c26b3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c931c26b3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c931c26b3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dabe70821_1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dabe70821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c931c26b3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c931c26b3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dabe70821_1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dabe70821_1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b12c6435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b12c6435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c931c26b3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c931c26b3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dabe70821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dabe70821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dabe70821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dabe70821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c931c26b3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c931c26b3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dabe70821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dabe70821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c931c26b3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c931c26b3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dabe70821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dabe70821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CSC I367 Computer Networking</a:t>
            </a:r>
            <a:br>
              <a:rPr lang="en" sz="2300"/>
            </a:br>
            <a:r>
              <a:rPr lang="en" sz="2300"/>
              <a:t> </a:t>
            </a:r>
            <a:br>
              <a:rPr lang="en" sz="2300"/>
            </a:br>
            <a:r>
              <a:rPr lang="en" sz="2300"/>
              <a:t>Routing Within Autonomous Systems (RIP, RIPng, OSPF, IS-IS)</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Slow Convergence Problem</a:t>
            </a:r>
            <a:endParaRPr/>
          </a:p>
        </p:txBody>
      </p:sp>
      <p:sp>
        <p:nvSpPr>
          <p:cNvPr id="114" name="Google Shape;114;p22"/>
          <p:cNvSpPr txBox="1"/>
          <p:nvPr>
            <p:ph idx="1" type="body"/>
          </p:nvPr>
        </p:nvSpPr>
        <p:spPr>
          <a:xfrm>
            <a:off x="311700" y="1152475"/>
            <a:ext cx="42603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highlight>
                  <a:srgbClr val="FFFF00"/>
                </a:highlight>
              </a:rPr>
              <a:t>Slow </a:t>
            </a:r>
            <a:r>
              <a:rPr lang="en" sz="1100">
                <a:highlight>
                  <a:srgbClr val="FFFF00"/>
                </a:highlight>
              </a:rPr>
              <a:t>convergence</a:t>
            </a:r>
            <a:r>
              <a:rPr lang="en" sz="1100">
                <a:highlight>
                  <a:srgbClr val="FFFF00"/>
                </a:highlight>
              </a:rPr>
              <a:t> Problem in terms of </a:t>
            </a:r>
            <a:r>
              <a:rPr b="1" lang="en" sz="1100">
                <a:highlight>
                  <a:srgbClr val="FFFF00"/>
                </a:highlight>
              </a:rPr>
              <a:t>I</a:t>
            </a:r>
            <a:r>
              <a:rPr b="1" lang="en" sz="1100">
                <a:highlight>
                  <a:srgbClr val="FFFF00"/>
                </a:highlight>
              </a:rPr>
              <a:t>nformation flow </a:t>
            </a:r>
            <a:br>
              <a:rPr lang="en" sz="1100"/>
            </a:br>
            <a:br>
              <a:rPr lang="en" sz="1100"/>
            </a:br>
            <a:r>
              <a:rPr lang="en" sz="1100"/>
              <a:t>- Router advertises a short route to some network </a:t>
            </a:r>
            <a:br>
              <a:rPr lang="en" sz="1100"/>
            </a:br>
            <a:r>
              <a:rPr lang="en" sz="1100"/>
              <a:t>- All receiving routers install that route  </a:t>
            </a:r>
            <a:br>
              <a:rPr lang="en" sz="1100"/>
            </a:br>
            <a:r>
              <a:rPr lang="en" sz="1100"/>
              <a:t>- Router stops advertising a route </a:t>
            </a:r>
            <a:br>
              <a:rPr lang="en" sz="1100"/>
            </a:br>
            <a:r>
              <a:rPr lang="en" sz="1100"/>
              <a:t>- Timeout mechanism is used to considers the route unreachable  </a:t>
            </a:r>
            <a:br>
              <a:rPr lang="en" sz="1100"/>
            </a:br>
            <a:r>
              <a:rPr lang="en" sz="1100"/>
              <a:t>- Following timeout, router finds alternative route </a:t>
            </a:r>
            <a:br>
              <a:rPr lang="en" sz="1100"/>
            </a:br>
            <a:r>
              <a:rPr lang="en" sz="1100"/>
              <a:t>		      - router propagating that information</a:t>
            </a:r>
            <a:br>
              <a:rPr lang="en" sz="1100"/>
            </a:br>
            <a:r>
              <a:rPr lang="en" sz="1100"/>
              <a:t>- Unfortunately, router cannot know if the alternate route depended on the route that disappeared. </a:t>
            </a:r>
            <a:br>
              <a:rPr lang="en" sz="1100"/>
            </a:br>
            <a:br>
              <a:rPr lang="en" sz="1100"/>
            </a:br>
            <a:r>
              <a:rPr lang="en" sz="1100"/>
              <a:t>Thus, negative information does not always propagate quickly. </a:t>
            </a:r>
            <a:br>
              <a:rPr lang="en" sz="1100"/>
            </a:br>
            <a:br>
              <a:rPr lang="en" sz="1100"/>
            </a:br>
            <a:br>
              <a:rPr lang="en" sz="1100"/>
            </a:br>
            <a:r>
              <a:rPr b="1" lang="en" sz="1100">
                <a:highlight>
                  <a:srgbClr val="FFD966"/>
                </a:highlight>
              </a:rPr>
              <a:t>In routing protocols, good news travels quickly; bad news travels slowly.</a:t>
            </a:r>
            <a:r>
              <a:rPr lang="en" sz="1100">
                <a:highlight>
                  <a:srgbClr val="FFD966"/>
                </a:highlight>
              </a:rPr>
              <a:t>  </a:t>
            </a:r>
            <a:endParaRPr sz="1100">
              <a:highlight>
                <a:srgbClr val="FFD966"/>
              </a:highlight>
            </a:endParaRPr>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115" name="Google Shape;115;p22"/>
          <p:cNvPicPr preferRelativeResize="0"/>
          <p:nvPr/>
        </p:nvPicPr>
        <p:blipFill>
          <a:blip r:embed="rId3">
            <a:alphaModFix/>
          </a:blip>
          <a:stretch>
            <a:fillRect/>
          </a:stretch>
        </p:blipFill>
        <p:spPr>
          <a:xfrm>
            <a:off x="4724400" y="1170125"/>
            <a:ext cx="4267200" cy="33439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Slow Convergence Problem </a:t>
            </a:r>
            <a:endParaRPr/>
          </a:p>
        </p:txBody>
      </p:sp>
      <p:sp>
        <p:nvSpPr>
          <p:cNvPr id="121" name="Google Shape;121;p23"/>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t>T</a:t>
            </a:r>
            <a:r>
              <a:rPr lang="en" sz="1100" u="sng"/>
              <a:t>echniques that allows distance vector protocols, such as RIP, to solve the slow convergence problem </a:t>
            </a:r>
            <a:br>
              <a:rPr b="1" lang="en" sz="1100"/>
            </a:br>
            <a:br>
              <a:rPr b="1" lang="en" sz="1100"/>
            </a:br>
            <a:r>
              <a:rPr b="1" lang="en" sz="1100">
                <a:highlight>
                  <a:srgbClr val="FFD966"/>
                </a:highlight>
              </a:rPr>
              <a:t>Split Horizon Update</a:t>
            </a:r>
            <a:r>
              <a:rPr lang="en" sz="1100"/>
              <a:t> - does not propagate information about a route back over the same interface from which the route arrived. </a:t>
            </a:r>
            <a:br>
              <a:rPr lang="en" sz="1100"/>
            </a:br>
            <a:br>
              <a:rPr lang="en" sz="1100"/>
            </a:br>
            <a:br>
              <a:rPr lang="en" sz="1100"/>
            </a:br>
            <a:r>
              <a:rPr b="1" lang="en" sz="1100">
                <a:highlight>
                  <a:srgbClr val="FFD966"/>
                </a:highlight>
              </a:rPr>
              <a:t>Hold Down</a:t>
            </a:r>
            <a:r>
              <a:rPr lang="en" sz="1100"/>
              <a:t> - participating router ignore information about a network for a fixed period of time following receipt of a message that claims the network is unreachable. RIP hold down period is 60 seconds, twice as long as a normal update period. </a:t>
            </a:r>
            <a:br>
              <a:rPr lang="en" sz="1100"/>
            </a:br>
            <a:r>
              <a:rPr lang="en" sz="1100"/>
              <a:t>Wait long enough to ensure that all machines receive bad news. </a:t>
            </a:r>
            <a:br>
              <a:rPr lang="en" sz="1100"/>
            </a:br>
            <a:br>
              <a:rPr lang="en" sz="1100"/>
            </a:br>
            <a:br>
              <a:rPr lang="en" sz="1100"/>
            </a:br>
            <a:r>
              <a:rPr b="1" lang="en" sz="1100">
                <a:highlight>
                  <a:srgbClr val="FFD966"/>
                </a:highlight>
              </a:rPr>
              <a:t>Poison reverse</a:t>
            </a:r>
            <a:r>
              <a:rPr lang="en" sz="1100"/>
              <a:t> - Once a connection disappears, the router advertising the connection retains the entry for several update periods, and includes an </a:t>
            </a:r>
            <a:r>
              <a:rPr lang="en" sz="1100" u="sng"/>
              <a:t>infinite cost route in its broadcasts</a:t>
            </a:r>
            <a:r>
              <a:rPr lang="en" sz="1100"/>
              <a:t>. To make poison reverse most effective, it must be combined with</a:t>
            </a:r>
            <a:r>
              <a:rPr b="1" lang="en" sz="1100"/>
              <a:t> triggered updates</a:t>
            </a:r>
            <a:r>
              <a:rPr lang="en" sz="1100"/>
              <a:t>. </a:t>
            </a:r>
            <a:br>
              <a:rPr lang="en" sz="1100"/>
            </a:br>
            <a:br>
              <a:rPr lang="en" sz="1100"/>
            </a:br>
            <a:r>
              <a:rPr b="1" lang="en" sz="1100">
                <a:highlight>
                  <a:srgbClr val="FFD966"/>
                </a:highlight>
              </a:rPr>
              <a:t>Triggered update</a:t>
            </a:r>
            <a:r>
              <a:rPr lang="en" sz="1100"/>
              <a:t> - router broadcasts routing information immediately after receiving bad news. </a:t>
            </a:r>
            <a:br>
              <a:rPr lang="en" sz="1100"/>
            </a:br>
            <a:r>
              <a:rPr lang="en" sz="1100"/>
              <a:t>The router does not wait until its next periodic broadcast.  </a:t>
            </a:r>
            <a:br>
              <a:rPr lang="en" sz="1100"/>
            </a:br>
            <a:br>
              <a:rPr lang="en" sz="1100"/>
            </a:br>
            <a:br>
              <a:rPr lang="en" sz="1100"/>
            </a:br>
            <a:r>
              <a:rPr lang="en" sz="1100"/>
              <a:t>While </a:t>
            </a:r>
            <a:r>
              <a:rPr b="1" lang="en" sz="1100"/>
              <a:t>triggered updates</a:t>
            </a:r>
            <a:r>
              <a:rPr lang="en" sz="1100"/>
              <a:t>, </a:t>
            </a:r>
            <a:r>
              <a:rPr b="1" lang="en" sz="1100"/>
              <a:t>poison reverse</a:t>
            </a:r>
            <a:r>
              <a:rPr lang="en" sz="1100"/>
              <a:t>, </a:t>
            </a:r>
            <a:r>
              <a:rPr b="1" lang="en" sz="1100"/>
              <a:t>hold down</a:t>
            </a:r>
            <a:r>
              <a:rPr lang="en" sz="1100"/>
              <a:t>, and </a:t>
            </a:r>
            <a:r>
              <a:rPr b="1" lang="en" sz="1100"/>
              <a:t>split horizon</a:t>
            </a:r>
            <a:r>
              <a:rPr lang="en" sz="1100"/>
              <a:t> techniques all solve some problems, they introduce others. </a:t>
            </a:r>
            <a:br>
              <a:rPr lang="en" sz="1100">
                <a:highlight>
                  <a:srgbClr val="FFFF00"/>
                </a:highlight>
              </a:rPr>
            </a:br>
            <a:br>
              <a:rPr lang="en" sz="1100">
                <a:highlight>
                  <a:srgbClr val="FFFF00"/>
                </a:highlight>
              </a:rPr>
            </a:b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RIP &amp; </a:t>
            </a:r>
            <a:r>
              <a:rPr lang="en"/>
              <a:t>RIPng for IPv6</a:t>
            </a:r>
            <a:endParaRPr/>
          </a:p>
        </p:txBody>
      </p:sp>
      <p:sp>
        <p:nvSpPr>
          <p:cNvPr id="127" name="Google Shape;127;p24"/>
          <p:cNvSpPr txBox="1"/>
          <p:nvPr>
            <p:ph idx="1" type="body"/>
          </p:nvPr>
        </p:nvSpPr>
        <p:spPr>
          <a:xfrm>
            <a:off x="311700" y="1152475"/>
            <a:ext cx="38430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u="sng"/>
              <a:t>Routing Information Protocol - </a:t>
            </a:r>
            <a:r>
              <a:rPr b="1" lang="en" sz="1100" u="sng"/>
              <a:t>Two types messages:</a:t>
            </a:r>
            <a:br>
              <a:rPr lang="en" sz="1100"/>
            </a:br>
            <a:r>
              <a:rPr lang="en" sz="1100"/>
              <a:t>(1) routing information messages </a:t>
            </a:r>
            <a:br>
              <a:rPr lang="en" sz="1100"/>
            </a:br>
            <a:r>
              <a:rPr lang="en" sz="1100"/>
              <a:t>(2) messages used to request information. </a:t>
            </a:r>
            <a:br>
              <a:rPr lang="en" sz="1100"/>
            </a:br>
            <a:br>
              <a:rPr lang="en" sz="1100"/>
            </a:br>
            <a:r>
              <a:rPr lang="en" sz="1100"/>
              <a:t>Both use the same format: </a:t>
            </a:r>
            <a:br>
              <a:rPr lang="en" sz="1100"/>
            </a:br>
            <a:r>
              <a:rPr lang="en" sz="1100"/>
              <a:t>- fixed header </a:t>
            </a:r>
            <a:br>
              <a:rPr lang="en" sz="1100"/>
            </a:br>
            <a:r>
              <a:rPr lang="en" sz="1100"/>
              <a:t>- optional list of network and distance pairs.</a:t>
            </a:r>
            <a:br>
              <a:rPr lang="en" sz="1100"/>
            </a:br>
            <a:br>
              <a:rPr lang="en" sz="1100"/>
            </a:br>
            <a:r>
              <a:rPr i="1" lang="en" sz="1100"/>
              <a:t>RIP sends routing updates periodically, and it Includes </a:t>
            </a:r>
            <a:br>
              <a:rPr i="1" lang="en" sz="1100"/>
            </a:br>
            <a:r>
              <a:rPr i="1" lang="en" sz="1100"/>
              <a:t>commands that permit queries to be sent. </a:t>
            </a:r>
            <a:br>
              <a:rPr i="1" lang="en" sz="1100"/>
            </a:br>
            <a:br>
              <a:rPr i="1" lang="en" sz="1100"/>
            </a:br>
            <a:br>
              <a:rPr i="1" lang="en" sz="1100"/>
            </a:br>
            <a:r>
              <a:rPr b="1" lang="en" sz="1100">
                <a:highlight>
                  <a:srgbClr val="FFFF00"/>
                </a:highlight>
              </a:rPr>
              <a:t>RIPng</a:t>
            </a:r>
            <a:r>
              <a:rPr lang="en" sz="1100">
                <a:highlight>
                  <a:srgbClr val="FFFF00"/>
                </a:highlight>
              </a:rPr>
              <a:t> - new version of RIP was created for IPv6</a:t>
            </a:r>
            <a:r>
              <a:rPr lang="en" sz="1100"/>
              <a:t> </a:t>
            </a:r>
            <a:br>
              <a:rPr lang="en" sz="1100"/>
            </a:br>
            <a:r>
              <a:rPr lang="en" sz="1100"/>
              <a:t>(RIPng = RIP next generation)</a:t>
            </a:r>
            <a:br>
              <a:rPr lang="en" sz="1100"/>
            </a:br>
            <a:r>
              <a:rPr lang="en" sz="1100"/>
              <a:t>- new message format </a:t>
            </a:r>
            <a:br>
              <a:rPr lang="en" sz="1100"/>
            </a:br>
            <a:r>
              <a:rPr lang="en" sz="1100"/>
              <a:t>- operates on a different UDP port than RIP </a:t>
            </a:r>
            <a:br>
              <a:rPr lang="en" sz="1100"/>
            </a:br>
            <a:r>
              <a:rPr lang="en" sz="1100"/>
              <a:t>   (port  521 as opposed to port 520) </a:t>
            </a:r>
            <a:br>
              <a:rPr lang="en" sz="1100"/>
            </a:br>
            <a:endParaRPr sz="1100"/>
          </a:p>
        </p:txBody>
      </p:sp>
      <p:pic>
        <p:nvPicPr>
          <p:cNvPr id="128" name="Google Shape;128;p24"/>
          <p:cNvPicPr preferRelativeResize="0"/>
          <p:nvPr/>
        </p:nvPicPr>
        <p:blipFill>
          <a:blip r:embed="rId3">
            <a:alphaModFix/>
          </a:blip>
          <a:stretch>
            <a:fillRect/>
          </a:stretch>
        </p:blipFill>
        <p:spPr>
          <a:xfrm>
            <a:off x="5431600" y="163850"/>
            <a:ext cx="2766251" cy="3425750"/>
          </a:xfrm>
          <a:prstGeom prst="rect">
            <a:avLst/>
          </a:prstGeom>
          <a:noFill/>
          <a:ln>
            <a:noFill/>
          </a:ln>
        </p:spPr>
      </p:pic>
      <p:pic>
        <p:nvPicPr>
          <p:cNvPr id="129" name="Google Shape;129;p24"/>
          <p:cNvPicPr preferRelativeResize="0"/>
          <p:nvPr/>
        </p:nvPicPr>
        <p:blipFill>
          <a:blip r:embed="rId4">
            <a:alphaModFix/>
          </a:blip>
          <a:stretch>
            <a:fillRect/>
          </a:stretch>
        </p:blipFill>
        <p:spPr>
          <a:xfrm>
            <a:off x="5431600" y="3701700"/>
            <a:ext cx="2883949" cy="1239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Disadvantage Of Using Hop Counts </a:t>
            </a:r>
            <a:endParaRPr/>
          </a:p>
        </p:txBody>
      </p:sp>
      <p:sp>
        <p:nvSpPr>
          <p:cNvPr id="135" name="Google Shape;135;p25"/>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Using RIP as an interior gateway protocol restricts routing to a hop-count metric. </a:t>
            </a:r>
            <a:br>
              <a:rPr lang="en" sz="1100"/>
            </a:br>
            <a:br>
              <a:rPr lang="en" sz="1100"/>
            </a:br>
            <a:r>
              <a:rPr b="1" lang="en" sz="1100">
                <a:highlight>
                  <a:srgbClr val="FFFF00"/>
                </a:highlight>
              </a:rPr>
              <a:t>Hop counts provide only a crude measure of network capacity or responsiveness. </a:t>
            </a:r>
            <a:br>
              <a:rPr lang="en" sz="1100"/>
            </a:br>
            <a:br>
              <a:rPr lang="en" sz="1100"/>
            </a:br>
            <a:r>
              <a:rPr lang="en" sz="1100"/>
              <a:t>Hop counts does not always yield routes with least delay or highest capacity. </a:t>
            </a:r>
            <a:br>
              <a:rPr lang="en" sz="1100"/>
            </a:br>
            <a:br>
              <a:rPr lang="en" sz="1100"/>
            </a:br>
            <a:r>
              <a:rPr b="1" lang="en" sz="1100" u="sng"/>
              <a:t>Main Disadvantage</a:t>
            </a:r>
            <a:br>
              <a:rPr lang="en" sz="1100"/>
            </a:br>
            <a:r>
              <a:rPr lang="en" sz="1100"/>
              <a:t>Makes routing relatively static because routes cannot respond to changes in network load. </a:t>
            </a:r>
            <a:br>
              <a:rPr lang="en" sz="1100"/>
            </a:b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Delay Metric (HELLO)</a:t>
            </a:r>
            <a:endParaRPr/>
          </a:p>
        </p:txBody>
      </p:sp>
      <p:sp>
        <p:nvSpPr>
          <p:cNvPr id="141" name="Google Shape;141;p26"/>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t>HELLO protocol</a:t>
            </a:r>
            <a:r>
              <a:rPr lang="en" sz="1100"/>
              <a:t> (</a:t>
            </a:r>
            <a:r>
              <a:rPr lang="en" sz="1100"/>
              <a:t>obsolete) </a:t>
            </a:r>
            <a:br>
              <a:rPr lang="en" sz="1100"/>
            </a:br>
            <a:br>
              <a:rPr lang="en" sz="1100"/>
            </a:br>
            <a:r>
              <a:rPr lang="en" sz="1100"/>
              <a:t>Instead of having routers report a hop count, however, HELLO reports an estimate of the delay to the destination.</a:t>
            </a:r>
            <a:br>
              <a:rPr lang="en" sz="1100"/>
            </a:br>
            <a:br>
              <a:rPr lang="en" sz="1100"/>
            </a:br>
            <a:r>
              <a:rPr lang="en" sz="1100"/>
              <a:t>	</a:t>
            </a:r>
            <a:r>
              <a:rPr lang="en" sz="1100"/>
              <a:t>- HELLO uses the standard distance-vector approach for updates. </a:t>
            </a:r>
            <a:br>
              <a:rPr lang="en" sz="1100"/>
            </a:br>
            <a:br>
              <a:rPr lang="en" sz="1100"/>
            </a:br>
            <a:r>
              <a:rPr lang="en" sz="1100"/>
              <a:t>	- HELLO message carried timestamp information as well as routing information. </a:t>
            </a:r>
            <a:br>
              <a:rPr lang="en" sz="1100"/>
            </a:br>
            <a:br>
              <a:rPr lang="en" sz="1100"/>
            </a:br>
            <a:r>
              <a:rPr lang="en" sz="1100"/>
              <a:t>	- </a:t>
            </a:r>
            <a:r>
              <a:rPr lang="en" sz="1100">
                <a:highlight>
                  <a:srgbClr val="FFD966"/>
                </a:highlight>
              </a:rPr>
              <a:t>Routers used HELLO to synchronize their clocks.</a:t>
            </a:r>
            <a:r>
              <a:rPr lang="en" sz="1100"/>
              <a:t> </a:t>
            </a:r>
            <a:r>
              <a:rPr lang="en" sz="1100"/>
              <a:t> </a:t>
            </a:r>
            <a:br>
              <a:rPr lang="en" sz="1100"/>
            </a:br>
            <a:br>
              <a:rPr lang="en" sz="1100"/>
            </a:br>
            <a:r>
              <a:rPr lang="en" sz="1100"/>
              <a:t>	- Synchronized clocks are used to track the delay on the link between each pair of routers.    </a:t>
            </a:r>
            <a:br>
              <a:rPr lang="en" sz="1100"/>
            </a:br>
            <a:br>
              <a:rPr lang="en" sz="1100"/>
            </a:br>
            <a:r>
              <a:rPr lang="en" sz="1100"/>
              <a:t>	- Each router can compute shortest delay paths to all destinations.    </a:t>
            </a:r>
            <a:br>
              <a:rPr lang="en" sz="1100"/>
            </a:br>
            <a:br>
              <a:rPr lang="en" sz="1100"/>
            </a:br>
            <a:br>
              <a:rPr lang="en" sz="1100"/>
            </a:b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Delay Metric, Oscillation, and Route Flapping</a:t>
            </a:r>
            <a:endParaRPr/>
          </a:p>
        </p:txBody>
      </p:sp>
      <p:sp>
        <p:nvSpPr>
          <p:cNvPr id="147" name="Google Shape;147;p27"/>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u="sng">
                <a:highlight>
                  <a:srgbClr val="FFFF00"/>
                </a:highlight>
              </a:rPr>
              <a:t>Disadvantage of Delay Metric - </a:t>
            </a:r>
            <a:r>
              <a:rPr b="1" lang="en" sz="1100" u="sng">
                <a:highlight>
                  <a:srgbClr val="FFFF00"/>
                </a:highlight>
              </a:rPr>
              <a:t>Instability</a:t>
            </a:r>
            <a:br>
              <a:rPr lang="en" sz="1100" u="sng"/>
            </a:br>
            <a:br>
              <a:rPr lang="en" sz="1100"/>
            </a:br>
            <a:r>
              <a:rPr lang="en" sz="1100">
                <a:highlight>
                  <a:srgbClr val="FFD966"/>
                </a:highlight>
              </a:rPr>
              <a:t>- Instability arises because </a:t>
            </a:r>
            <a:r>
              <a:rPr lang="en" sz="1100" u="sng">
                <a:highlight>
                  <a:srgbClr val="FFD966"/>
                </a:highlight>
              </a:rPr>
              <a:t>delay is dynamic </a:t>
            </a:r>
            <a:br>
              <a:rPr lang="en" sz="1100" u="sng">
                <a:highlight>
                  <a:srgbClr val="FFD966"/>
                </a:highlight>
              </a:rPr>
            </a:br>
            <a:br>
              <a:rPr lang="en" sz="1100"/>
            </a:br>
            <a:r>
              <a:rPr lang="en" sz="1100"/>
              <a:t>- V</a:t>
            </a:r>
            <a:r>
              <a:rPr lang="en" sz="1100"/>
              <a:t>ariations in delay measurements occur because </a:t>
            </a:r>
            <a:br>
              <a:rPr lang="en" sz="1100"/>
            </a:br>
            <a:r>
              <a:rPr lang="en" sz="1100"/>
              <a:t>	- hardware clock drift </a:t>
            </a:r>
            <a:br>
              <a:rPr lang="en" sz="1100"/>
            </a:br>
            <a:r>
              <a:rPr lang="en" sz="1100"/>
              <a:t>	- CPU load during measurement</a:t>
            </a:r>
            <a:br>
              <a:rPr lang="en" sz="1100"/>
            </a:br>
            <a:r>
              <a:rPr lang="en" sz="1100"/>
              <a:t>	- bit delays caused by link-level synchronization </a:t>
            </a:r>
            <a:br>
              <a:rPr lang="en" sz="1100"/>
            </a:br>
            <a:br>
              <a:rPr lang="en" sz="1100"/>
            </a:br>
            <a:br>
              <a:rPr lang="en" sz="1100"/>
            </a:br>
            <a:r>
              <a:rPr b="1" lang="en" sz="1100" u="sng">
                <a:highlight>
                  <a:srgbClr val="FFFF00"/>
                </a:highlight>
              </a:rPr>
              <a:t>Protocols that use delay implement several heuristics  </a:t>
            </a:r>
            <a:br>
              <a:rPr lang="en" sz="1100"/>
            </a:br>
            <a:br>
              <a:rPr lang="en" sz="1100"/>
            </a:br>
            <a:r>
              <a:rPr lang="en" sz="1100"/>
              <a:t>- they employ the </a:t>
            </a:r>
            <a:r>
              <a:rPr lang="en" sz="1100" u="sng"/>
              <a:t>hold down technique </a:t>
            </a:r>
            <a:br>
              <a:rPr lang="en" sz="1100"/>
            </a:br>
            <a:r>
              <a:rPr lang="en" sz="1100"/>
              <a:t>- instead of measuring accurately, the protocols </a:t>
            </a:r>
            <a:r>
              <a:rPr lang="en" sz="1100" u="sng"/>
              <a:t>round delay measurements or implement a minimum thresholds </a:t>
            </a:r>
            <a:br>
              <a:rPr lang="en" sz="1100" u="sng"/>
            </a:br>
            <a:r>
              <a:rPr lang="en" sz="1100"/>
              <a:t>- instead of comparing individual delay measurements, they </a:t>
            </a:r>
            <a:r>
              <a:rPr lang="en" sz="1100" u="sng"/>
              <a:t>compare running averages </a:t>
            </a:r>
            <a:br>
              <a:rPr lang="en" sz="1100"/>
            </a:b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Delay Metric, Oscillation, and Route Flapping</a:t>
            </a:r>
            <a:endParaRPr/>
          </a:p>
        </p:txBody>
      </p:sp>
      <p:sp>
        <p:nvSpPr>
          <p:cNvPr id="153" name="Google Shape;153;p28"/>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t>If a routing protocol reacts quickly</a:t>
            </a:r>
            <a:r>
              <a:rPr lang="en" sz="1100"/>
              <a:t> to slight differences in delay, it can produce a </a:t>
            </a:r>
            <a:r>
              <a:rPr lang="en" sz="1100" u="sng"/>
              <a:t>two-stage oscillation effect</a:t>
            </a:r>
            <a:r>
              <a:rPr lang="en" sz="1100"/>
              <a:t> in which traffic switches back and forth between the alternate paths. </a:t>
            </a:r>
            <a:br>
              <a:rPr lang="en" sz="1100">
                <a:highlight>
                  <a:srgbClr val="FFD966"/>
                </a:highlight>
              </a:rPr>
            </a:br>
            <a:br>
              <a:rPr lang="en" sz="1100">
                <a:highlight>
                  <a:srgbClr val="FFD966"/>
                </a:highlight>
              </a:rPr>
            </a:br>
            <a:r>
              <a:rPr lang="en" sz="1100">
                <a:highlight>
                  <a:srgbClr val="FFD966"/>
                </a:highlight>
              </a:rPr>
              <a:t>Because delays are extremely sensitive to changes in load, protocols that use delay as a metric can easily fall into a</a:t>
            </a:r>
            <a:r>
              <a:rPr b="1" lang="en" sz="1100">
                <a:highlight>
                  <a:srgbClr val="FFD966"/>
                </a:highlight>
              </a:rPr>
              <a:t> feedback cycle</a:t>
            </a:r>
            <a:r>
              <a:rPr lang="en" sz="1100">
                <a:highlight>
                  <a:srgbClr val="FFD966"/>
                </a:highlight>
              </a:rPr>
              <a:t>. </a:t>
            </a:r>
            <a:br>
              <a:rPr lang="en" sz="1100">
                <a:highlight>
                  <a:srgbClr val="FFD966"/>
                </a:highlight>
              </a:rPr>
            </a:br>
            <a:br>
              <a:rPr lang="en" sz="1100">
                <a:highlight>
                  <a:srgbClr val="FFD966"/>
                </a:highlight>
              </a:rPr>
            </a:br>
            <a:r>
              <a:rPr i="1" lang="en" sz="1100"/>
              <a:t>The cycle is triggered by a s</a:t>
            </a:r>
            <a:r>
              <a:rPr i="1" lang="en" sz="1100"/>
              <a:t>mall external change in load</a:t>
            </a:r>
            <a:r>
              <a:rPr i="1" lang="en" sz="1100"/>
              <a:t>. The</a:t>
            </a:r>
            <a:r>
              <a:rPr i="1" lang="en" sz="1100"/>
              <a:t> increased traffic raises the delay, which causes the protocol to change routes. However, because a route change affects the load, it can produce an even larger change in delays, which means the protocol will again recompute routes. As a result, protocols that use delay must contain mechanisms to dampen oscillation. Otherwise route flapping will happen. </a:t>
            </a:r>
            <a:br>
              <a:rPr i="1" lang="en" sz="1100"/>
            </a:br>
            <a:br>
              <a:rPr lang="en" sz="1100"/>
            </a:br>
            <a:r>
              <a:rPr b="1" lang="en" sz="1100"/>
              <a:t>Although intuition suggests that routing should use paths with lowest delay, doing so makes routing subject to oscillations known as route flapping.</a:t>
            </a:r>
            <a:br>
              <a:rPr lang="en" sz="1100"/>
            </a:br>
            <a:br>
              <a:rPr lang="en" sz="1100"/>
            </a:b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SPF Protocol (OSPF)</a:t>
            </a:r>
            <a:endParaRPr/>
          </a:p>
        </p:txBody>
      </p:sp>
      <p:sp>
        <p:nvSpPr>
          <p:cNvPr id="159" name="Google Shape;159;p29"/>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To encourage the adoption of link-state technology, a working group of the IETF designed a interior gateway protocol that uses the link-state algorithm, known as </a:t>
            </a:r>
            <a:r>
              <a:rPr b="1" lang="en" sz="1100"/>
              <a:t>Open Shortest Path First (OSPF).  </a:t>
            </a:r>
            <a:br>
              <a:rPr b="1" lang="en" sz="1100" u="sng"/>
            </a:br>
            <a:br>
              <a:rPr b="1" lang="en" sz="1100" u="sng"/>
            </a:br>
            <a:r>
              <a:rPr b="1" lang="en" sz="1100" u="sng">
                <a:highlight>
                  <a:srgbClr val="FFFF00"/>
                </a:highlight>
              </a:rPr>
              <a:t>Open SPF (OSPF)</a:t>
            </a:r>
            <a:br>
              <a:rPr lang="en" sz="1100"/>
            </a:br>
            <a:r>
              <a:rPr lang="en" sz="1100"/>
              <a:t>- link-state approach to routing </a:t>
            </a:r>
            <a:br>
              <a:rPr lang="en" sz="1100"/>
            </a:br>
            <a:r>
              <a:rPr lang="en" sz="1100"/>
              <a:t>- SPF graph algorithm to compute shortest paths </a:t>
            </a:r>
            <a:br>
              <a:rPr lang="en" sz="1100"/>
            </a:br>
            <a:r>
              <a:rPr lang="en" sz="1100"/>
              <a:t>- scales better than a distance-vector algorithm </a:t>
            </a:r>
            <a:br>
              <a:rPr lang="en" sz="1100"/>
            </a:br>
            <a:br>
              <a:rPr lang="en" sz="1100"/>
            </a:br>
            <a:br>
              <a:rPr lang="en" sz="1100" u="sng"/>
            </a:br>
            <a:r>
              <a:rPr b="1" lang="en" sz="1100" u="sng"/>
              <a:t>OSPFv2 is the Current Standard</a:t>
            </a:r>
            <a:br>
              <a:rPr lang="en" sz="1100"/>
            </a:br>
            <a:r>
              <a:rPr lang="en" sz="1100"/>
              <a:t>- OSPF v2 was created for IPv4, and does not support IPv6  </a:t>
            </a:r>
            <a:br>
              <a:rPr lang="en" sz="1100"/>
            </a:br>
            <a:r>
              <a:rPr lang="en" sz="1100"/>
              <a:t>- OSPF v3 is designed for IPv6  </a:t>
            </a:r>
            <a:br>
              <a:rPr lang="en" sz="1100"/>
            </a:br>
            <a:br>
              <a:rPr lang="en" sz="1100"/>
            </a:br>
            <a:br>
              <a:rPr b="1" lang="en" sz="1100"/>
            </a:br>
            <a:r>
              <a:rPr lang="en" sz="1100"/>
              <a:t> </a:t>
            </a:r>
            <a:br>
              <a:rPr lang="en" sz="1100"/>
            </a:br>
            <a:br>
              <a:rPr lang="en" sz="1100"/>
            </a:b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SPF Protocol (OSPF)</a:t>
            </a:r>
            <a:endParaRPr/>
          </a:p>
        </p:txBody>
      </p:sp>
      <p:sp>
        <p:nvSpPr>
          <p:cNvPr id="165" name="Google Shape;165;p30"/>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u="sng"/>
              <a:t>OSPF Design Goals</a:t>
            </a:r>
            <a:r>
              <a:rPr lang="en" sz="1100"/>
              <a:t>  </a:t>
            </a:r>
            <a:br>
              <a:rPr lang="en" sz="1100"/>
            </a:br>
            <a:br>
              <a:rPr lang="en" sz="1100"/>
            </a:br>
            <a:r>
              <a:rPr b="1" lang="en" sz="1100">
                <a:highlight>
                  <a:srgbClr val="FFD966"/>
                </a:highlight>
              </a:rPr>
              <a:t>Open Standard.</a:t>
            </a:r>
            <a:r>
              <a:rPr lang="en" sz="1100"/>
              <a:t> As the name implies, the specification is available in the published literature. </a:t>
            </a:r>
            <a:br>
              <a:rPr lang="en" sz="1100"/>
            </a:br>
            <a:r>
              <a:rPr lang="en" sz="1100"/>
              <a:t>Open standards without license fees encouraged many vendors to support OSPF.  </a:t>
            </a:r>
            <a:br>
              <a:rPr lang="en" sz="1100"/>
            </a:br>
            <a:br>
              <a:rPr lang="en" sz="1100"/>
            </a:br>
            <a:r>
              <a:rPr b="1" lang="en" sz="1100">
                <a:highlight>
                  <a:srgbClr val="FFD966"/>
                </a:highlight>
              </a:rPr>
              <a:t>Type Of Service Routing.</a:t>
            </a:r>
            <a:r>
              <a:rPr b="1" lang="en" sz="1100"/>
              <a:t> </a:t>
            </a:r>
            <a:r>
              <a:rPr lang="en" sz="1100"/>
              <a:t>Managers can install multiple routes to a given destination, one for each priority or type of service. A router running OSPF can use both  the destination address and type of service when choosing a route.  </a:t>
            </a:r>
            <a:br>
              <a:rPr lang="en" sz="1100"/>
            </a:br>
            <a:br>
              <a:rPr lang="en" sz="1100"/>
            </a:br>
            <a:r>
              <a:rPr b="1" lang="en" sz="1100">
                <a:highlight>
                  <a:srgbClr val="FFD966"/>
                </a:highlight>
              </a:rPr>
              <a:t>Load Balancing.</a:t>
            </a:r>
            <a:r>
              <a:rPr lang="en" sz="1100"/>
              <a:t> If a manager specifies multiple routes to a given destination at the  same cost, OSPF distributes traffic over all routes equally.</a:t>
            </a:r>
            <a:br>
              <a:rPr lang="en" sz="1100"/>
            </a:br>
            <a:br>
              <a:rPr lang="en" sz="1100"/>
            </a:br>
            <a:r>
              <a:rPr b="1" lang="en" sz="1100">
                <a:highlight>
                  <a:srgbClr val="FFD966"/>
                </a:highlight>
              </a:rPr>
              <a:t>Hierarchical Subdivision Into Areas.</a:t>
            </a:r>
            <a:r>
              <a:rPr b="1" lang="en" sz="1100"/>
              <a:t> </a:t>
            </a:r>
            <a:r>
              <a:rPr lang="en" sz="1100"/>
              <a:t>To handle large intranets and limit routing  overhead, OSPF allows a site to partition its networks and routers into subsets called  areas. Each area is self-contained; knowledge of an area’s topology remains hidden  from other areas. Thus, multiple groups within a given site can cooperate in the use  of OSPF for routing even though each group retains the ability to change its internal  network topology independently. </a:t>
            </a:r>
            <a:br>
              <a:rPr lang="en" sz="1100"/>
            </a:br>
            <a:br>
              <a:rPr lang="en" sz="1100"/>
            </a:b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SPF Protocol (OSPF)</a:t>
            </a:r>
            <a:endParaRPr/>
          </a:p>
        </p:txBody>
      </p:sp>
      <p:sp>
        <p:nvSpPr>
          <p:cNvPr id="171" name="Google Shape;171;p31"/>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u="sng"/>
              <a:t>OSPF Design Goals (continued)</a:t>
            </a:r>
            <a:br>
              <a:rPr b="1" lang="en" sz="1100">
                <a:highlight>
                  <a:srgbClr val="FFD966"/>
                </a:highlight>
              </a:rPr>
            </a:br>
            <a:br>
              <a:rPr b="1" lang="en" sz="1100">
                <a:highlight>
                  <a:srgbClr val="FFD966"/>
                </a:highlight>
              </a:rPr>
            </a:br>
            <a:r>
              <a:rPr b="1" lang="en" sz="1100">
                <a:highlight>
                  <a:srgbClr val="FFD966"/>
                </a:highlight>
              </a:rPr>
              <a:t>Support For Authentication.</a:t>
            </a:r>
            <a:r>
              <a:rPr b="1" lang="en" sz="1100"/>
              <a:t> </a:t>
            </a:r>
            <a:r>
              <a:rPr lang="en" sz="1100"/>
              <a:t>OSPF allows all exchanges between routers to be authenticated. OSPF supports a variety of authentication schemes, and allows one area  to choose a different scheme than another area.</a:t>
            </a:r>
            <a:br>
              <a:rPr lang="en" sz="1100"/>
            </a:br>
            <a:br>
              <a:rPr lang="en" sz="1100"/>
            </a:br>
            <a:r>
              <a:rPr b="1" lang="en" sz="1100">
                <a:highlight>
                  <a:srgbClr val="FFD966"/>
                </a:highlight>
              </a:rPr>
              <a:t>Arbitrary Granularity.</a:t>
            </a:r>
            <a:r>
              <a:rPr b="1" lang="en" sz="1100"/>
              <a:t> </a:t>
            </a:r>
            <a:r>
              <a:rPr lang="en" sz="1100"/>
              <a:t>OSPF includes support for host-specific, subnet-specific,  network-specific, and default routes.  </a:t>
            </a:r>
            <a:br>
              <a:rPr lang="en" sz="1100"/>
            </a:br>
            <a:br>
              <a:rPr lang="en" sz="1100"/>
            </a:br>
            <a:r>
              <a:rPr b="1" lang="en" sz="1100">
                <a:highlight>
                  <a:srgbClr val="FFD966"/>
                </a:highlight>
              </a:rPr>
              <a:t>Support For Multi-Access Networks.</a:t>
            </a:r>
            <a:r>
              <a:rPr b="1" lang="en" sz="1100"/>
              <a:t> </a:t>
            </a:r>
            <a:r>
              <a:rPr lang="en" sz="1100"/>
              <a:t>To accommodate networks such as Ethernet,  OSPF extends the SPF algorithm. Normally, SPF requires each pair of routers to  broadcast messages about the link between them. If K routers attach to an Ethernet,  they will broadcast K 2 status messages. Instead of a graph that uses point-to-point  connections, OSPF reduces broadcasts by allowing a more complex graph topology  in which each node represents either a router or a network. A designated gateway  (i.e., a designated router) sends link-status messages on behalf of all routers attached  to the network.  </a:t>
            </a:r>
            <a:br>
              <a:rPr lang="en" sz="1100"/>
            </a:br>
            <a:br>
              <a:rPr lang="en" sz="1100"/>
            </a:br>
            <a:r>
              <a:rPr b="1" lang="en" sz="1100">
                <a:highlight>
                  <a:srgbClr val="FFD966"/>
                </a:highlight>
              </a:rPr>
              <a:t>Multicast Delivery.</a:t>
            </a:r>
            <a:r>
              <a:rPr lang="en" sz="1100"/>
              <a:t> To reduce the load on nonparticipating systems, OSPF uses  hardware multicast capabilities, where they exist, to deliver link-status messages.  OSPF sends messages via IP multicast, and allows the IP multicast mechanism to  map the multicast into the underlying network; two IPv4 multicast addresses are  preassigned to OSPF 224.0.0.5 for all routers and 224.0.0.6 for all nodes.  </a:t>
            </a:r>
            <a:br>
              <a:rPr lang="en" sz="1100"/>
            </a:br>
            <a:br>
              <a:rPr lang="en" sz="1100"/>
            </a:b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7910400" cy="360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800">
                <a:solidFill>
                  <a:srgbClr val="F3F3F3"/>
                </a:solidFill>
              </a:rPr>
              <a:t>Two or more routers “within” </a:t>
            </a:r>
            <a:br>
              <a:rPr b="1" lang="en" sz="3800">
                <a:solidFill>
                  <a:srgbClr val="F3F3F3"/>
                </a:solidFill>
              </a:rPr>
            </a:br>
            <a:r>
              <a:rPr b="1" lang="en" sz="3800">
                <a:solidFill>
                  <a:srgbClr val="F3F3F3"/>
                </a:solidFill>
              </a:rPr>
              <a:t>a single autonomous system</a:t>
            </a:r>
            <a:br>
              <a:rPr b="1" lang="en" sz="3800">
                <a:solidFill>
                  <a:srgbClr val="F3F3F3"/>
                </a:solidFill>
              </a:rPr>
            </a:br>
            <a:r>
              <a:rPr b="1" lang="en" sz="3800">
                <a:solidFill>
                  <a:srgbClr val="F3F3F3"/>
                </a:solidFill>
              </a:rPr>
              <a:t>are said to be “interior” to </a:t>
            </a:r>
            <a:br>
              <a:rPr b="1" lang="en" sz="3800">
                <a:solidFill>
                  <a:srgbClr val="F3F3F3"/>
                </a:solidFill>
              </a:rPr>
            </a:br>
            <a:r>
              <a:rPr b="1" lang="en" sz="3800">
                <a:solidFill>
                  <a:srgbClr val="F3F3F3"/>
                </a:solidFill>
              </a:rPr>
              <a:t>one another.  </a:t>
            </a:r>
            <a:br>
              <a:rPr b="1" lang="en" sz="3800">
                <a:solidFill>
                  <a:srgbClr val="F3F3F3"/>
                </a:solidFill>
              </a:rPr>
            </a:br>
            <a:br>
              <a:rPr b="1" lang="en" sz="3800">
                <a:solidFill>
                  <a:srgbClr val="F3F3F3"/>
                </a:solidFill>
              </a:rPr>
            </a:br>
            <a:endParaRPr b="1" sz="3800">
              <a:solidFill>
                <a:srgbClr val="F3F3F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SPF Protocol (OSPF)</a:t>
            </a:r>
            <a:endParaRPr/>
          </a:p>
        </p:txBody>
      </p:sp>
      <p:sp>
        <p:nvSpPr>
          <p:cNvPr id="177" name="Google Shape;177;p32"/>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u="sng"/>
              <a:t>OSPF Design Goals (continued)</a:t>
            </a:r>
            <a:br>
              <a:rPr b="1" lang="en" sz="1100">
                <a:highlight>
                  <a:srgbClr val="FFD966"/>
                </a:highlight>
              </a:rPr>
            </a:br>
            <a:br>
              <a:rPr b="1" lang="en" sz="1100">
                <a:highlight>
                  <a:srgbClr val="FFD966"/>
                </a:highlight>
              </a:rPr>
            </a:br>
            <a:r>
              <a:rPr b="1" lang="en" sz="1100">
                <a:highlight>
                  <a:srgbClr val="FFD966"/>
                </a:highlight>
              </a:rPr>
              <a:t>Virtual Topology.</a:t>
            </a:r>
            <a:r>
              <a:rPr lang="en" sz="1100"/>
              <a:t> A manager can create a virtual network topology. For example, a  manager can configure a virtual link between two routers in the routing graph even if  the physical connection between the two routers requires communication across multiple transit networks.</a:t>
            </a:r>
            <a:br>
              <a:rPr b="1" lang="en" sz="1100">
                <a:highlight>
                  <a:srgbClr val="FFD966"/>
                </a:highlight>
              </a:rPr>
            </a:br>
            <a:br>
              <a:rPr b="1" lang="en" sz="1100">
                <a:highlight>
                  <a:srgbClr val="FFD966"/>
                </a:highlight>
              </a:rPr>
            </a:br>
            <a:r>
              <a:rPr b="1" lang="en" sz="1100">
                <a:highlight>
                  <a:srgbClr val="FFD966"/>
                </a:highlight>
              </a:rPr>
              <a:t>Route Importation.</a:t>
            </a:r>
            <a:r>
              <a:rPr b="1" lang="en" sz="1100"/>
              <a:t> </a:t>
            </a:r>
            <a:r>
              <a:rPr lang="en" sz="1100"/>
              <a:t>OSPF can import and disseminate routing information learned  from external sites (i.e., from routers that do not use OSPF). OSPF messages distinguish between information acquired from external sources and information acquired  from routers interior to the site.  </a:t>
            </a:r>
            <a:br>
              <a:rPr lang="en" sz="1100"/>
            </a:br>
            <a:br>
              <a:rPr lang="en" sz="1100"/>
            </a:br>
            <a:r>
              <a:rPr b="1" lang="en" sz="1100">
                <a:highlight>
                  <a:srgbClr val="FFD966"/>
                </a:highlight>
              </a:rPr>
              <a:t>Direct Use Of IP.</a:t>
            </a:r>
            <a:r>
              <a:rPr b="1" lang="en" sz="1100"/>
              <a:t> </a:t>
            </a:r>
            <a:r>
              <a:rPr lang="en" sz="1100"/>
              <a:t>Unlike RIP, OSPF messages are encapsulated directly in IP datagrams. The value 89 is used in the PROTO field (IPv4) or the NEXT HOP  field (IPv6) in the header to identify the datagram is carrying OSPF.</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OSPF Message Types  </a:t>
            </a:r>
            <a:endParaRPr/>
          </a:p>
        </p:txBody>
      </p:sp>
      <p:sp>
        <p:nvSpPr>
          <p:cNvPr id="183" name="Google Shape;183;p33"/>
          <p:cNvSpPr txBox="1"/>
          <p:nvPr>
            <p:ph idx="1" type="body"/>
          </p:nvPr>
        </p:nvSpPr>
        <p:spPr>
          <a:xfrm>
            <a:off x="311700" y="1152475"/>
            <a:ext cx="41544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Hello Message: </a:t>
            </a:r>
            <a:br>
              <a:rPr b="1" lang="en" sz="1100" u="sng"/>
            </a:br>
            <a:r>
              <a:rPr lang="en" sz="1100"/>
              <a:t>Periodically sent on each link to establish </a:t>
            </a:r>
            <a:br>
              <a:rPr lang="en" sz="1100"/>
            </a:br>
            <a:r>
              <a:rPr lang="en" sz="1100"/>
              <a:t>and test neighbor reachability. </a:t>
            </a:r>
            <a:r>
              <a:rPr lang="en" sz="1100"/>
              <a:t> </a:t>
            </a:r>
            <a:br>
              <a:rPr lang="en" sz="1100">
                <a:highlight>
                  <a:srgbClr val="FFFF00"/>
                </a:highlight>
              </a:rPr>
            </a:br>
            <a:br>
              <a:rPr lang="en" sz="1100"/>
            </a:br>
            <a:r>
              <a:rPr b="1" lang="en" sz="1100" u="sng"/>
              <a:t>Database description message:</a:t>
            </a:r>
            <a:r>
              <a:rPr lang="en" sz="1100"/>
              <a:t> </a:t>
            </a:r>
            <a:br>
              <a:rPr lang="en" sz="1100"/>
            </a:br>
            <a:r>
              <a:rPr lang="en" sz="1100"/>
              <a:t>- Used to initialize their network topology database. </a:t>
            </a:r>
            <a:br>
              <a:rPr lang="en" sz="1100"/>
            </a:br>
            <a:r>
              <a:rPr lang="en" sz="1100"/>
              <a:t>- one router serves as a master, and the other a slave </a:t>
            </a:r>
            <a:br>
              <a:rPr lang="en" sz="1100"/>
            </a:br>
            <a:r>
              <a:rPr lang="en" sz="1100"/>
              <a:t>- slave acknowledges each database description message </a:t>
            </a:r>
            <a:br>
              <a:rPr lang="en" sz="1100"/>
            </a:br>
            <a:r>
              <a:rPr lang="en" sz="1100"/>
              <a:t>   with a response </a:t>
            </a:r>
            <a:br>
              <a:rPr lang="en" sz="1100"/>
            </a:br>
            <a:br>
              <a:rPr lang="en" sz="1100"/>
            </a:br>
            <a:r>
              <a:rPr b="1" lang="en" sz="1100" u="sng"/>
              <a:t>Link-status Request Message:</a:t>
            </a:r>
            <a:br>
              <a:rPr lang="en" sz="1100"/>
            </a:br>
            <a:r>
              <a:rPr lang="en" sz="1100"/>
              <a:t>If the </a:t>
            </a:r>
            <a:r>
              <a:rPr lang="en" sz="1100"/>
              <a:t>network topology database are out of date:  </a:t>
            </a:r>
            <a:br>
              <a:rPr lang="en" sz="1100"/>
            </a:br>
            <a:r>
              <a:rPr lang="en" sz="1100"/>
              <a:t>- router request updated information from a neighbor </a:t>
            </a:r>
            <a:br>
              <a:rPr lang="en" sz="1100"/>
            </a:br>
            <a:r>
              <a:rPr lang="en" sz="1100"/>
              <a:t>- message lists specific links for which information is needed </a:t>
            </a:r>
            <a:br>
              <a:rPr lang="en" sz="1100"/>
            </a:br>
            <a:r>
              <a:rPr lang="en" sz="1100"/>
              <a:t>- multiple requests can be sent for large update lists </a:t>
            </a:r>
            <a:br>
              <a:rPr lang="en" sz="1100">
                <a:highlight>
                  <a:srgbClr val="FFFF00"/>
                </a:highlight>
              </a:rPr>
            </a:br>
            <a:br>
              <a:rPr lang="en" sz="1100">
                <a:highlight>
                  <a:srgbClr val="FFFF00"/>
                </a:highlight>
              </a:rPr>
            </a:br>
            <a:r>
              <a:rPr lang="en" sz="1100"/>
              <a:t> </a:t>
            </a:r>
            <a:endParaRPr sz="1100"/>
          </a:p>
          <a:p>
            <a:pPr indent="0" lvl="0" marL="0" rtl="0" algn="l">
              <a:spcBef>
                <a:spcPts val="1600"/>
              </a:spcBef>
              <a:spcAft>
                <a:spcPts val="1600"/>
              </a:spcAft>
              <a:buNone/>
            </a:pPr>
            <a:br>
              <a:rPr lang="en" sz="1100"/>
            </a:br>
            <a:endParaRPr sz="1100"/>
          </a:p>
        </p:txBody>
      </p:sp>
      <p:sp>
        <p:nvSpPr>
          <p:cNvPr id="184" name="Google Shape;184;p33"/>
          <p:cNvSpPr txBox="1"/>
          <p:nvPr>
            <p:ph idx="1" type="body"/>
          </p:nvPr>
        </p:nvSpPr>
        <p:spPr>
          <a:xfrm>
            <a:off x="4883700" y="1152475"/>
            <a:ext cx="39801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Link-status Update </a:t>
            </a:r>
            <a:r>
              <a:rPr b="1" lang="en" sz="1100" u="sng"/>
              <a:t>Message: </a:t>
            </a:r>
            <a:r>
              <a:rPr lang="en" sz="1100"/>
              <a:t> </a:t>
            </a:r>
            <a:br>
              <a:rPr lang="en" sz="1100"/>
            </a:br>
            <a:r>
              <a:rPr lang="en" sz="1100"/>
              <a:t>Routers p</a:t>
            </a:r>
            <a:r>
              <a:rPr lang="en" sz="1100"/>
              <a:t>eriodically broadcast messages that specify the status of directly-connected links. Includes: </a:t>
            </a:r>
            <a:br>
              <a:rPr lang="en" sz="1100"/>
            </a:br>
            <a:r>
              <a:rPr lang="en" sz="1100"/>
              <a:t>- count of advertisements</a:t>
            </a:r>
            <a:br>
              <a:rPr lang="en" sz="1100"/>
            </a:br>
            <a:r>
              <a:rPr lang="en" sz="1100"/>
              <a:t>- list of advertisements</a:t>
            </a:r>
            <a:br>
              <a:rPr lang="en" sz="1100"/>
            </a:br>
            <a:r>
              <a:rPr lang="en" sz="1100"/>
              <a:t>- link-status advertisement (LSA)</a:t>
            </a:r>
            <a:br>
              <a:rPr lang="en" sz="1100"/>
            </a:br>
            <a:r>
              <a:rPr lang="en" sz="1100"/>
              <a:t>- values are the same as the database description message </a:t>
            </a:r>
            <a:br>
              <a:rPr lang="en" sz="1100"/>
            </a:br>
            <a:br>
              <a:rPr lang="en" sz="1100"/>
            </a:br>
            <a:br>
              <a:rPr lang="en" sz="1100"/>
            </a:br>
            <a:r>
              <a:rPr b="1" lang="en" sz="1100" u="sng"/>
              <a:t>Link-status Acknowledgement </a:t>
            </a:r>
            <a:r>
              <a:rPr b="1" lang="en" sz="1100" u="sng"/>
              <a:t>Message: </a:t>
            </a:r>
            <a:r>
              <a:rPr b="1" lang="en" sz="1100" u="sng"/>
              <a:t> </a:t>
            </a:r>
            <a:br>
              <a:rPr lang="en" sz="1100"/>
            </a:br>
            <a:r>
              <a:rPr lang="en" sz="1100"/>
              <a:t>- acknowledgement for link-status</a:t>
            </a:r>
            <a:r>
              <a:rPr lang="en" sz="1100"/>
              <a:t> updates </a:t>
            </a:r>
            <a:br>
              <a:rPr lang="en" sz="1100">
                <a:highlight>
                  <a:srgbClr val="FFFF00"/>
                </a:highlight>
              </a:rPr>
            </a:br>
            <a:br>
              <a:rPr lang="en" sz="1100">
                <a:highlight>
                  <a:srgbClr val="FFFF00"/>
                </a:highlight>
              </a:rPr>
            </a:br>
            <a:br>
              <a:rPr lang="en" sz="1100">
                <a:highlight>
                  <a:srgbClr val="FFFF00"/>
                </a:highlight>
              </a:rPr>
            </a:br>
            <a:r>
              <a:rPr lang="en" sz="1100"/>
              <a:t> </a:t>
            </a:r>
            <a:endParaRPr sz="1100"/>
          </a:p>
          <a:p>
            <a:pPr indent="0" lvl="0" marL="0" rtl="0" algn="l">
              <a:spcBef>
                <a:spcPts val="1600"/>
              </a:spcBef>
              <a:spcAft>
                <a:spcPts val="1600"/>
              </a:spcAft>
              <a:buNone/>
            </a:pPr>
            <a:br>
              <a:rPr lang="en" sz="1100"/>
            </a:b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IS-IS Route Propagation Protocol </a:t>
            </a:r>
            <a:endParaRPr/>
          </a:p>
        </p:txBody>
      </p:sp>
      <p:sp>
        <p:nvSpPr>
          <p:cNvPr id="190" name="Google Shape;190;p34"/>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t>Intermediate System - Intermediate System (IS-IS) </a:t>
            </a:r>
            <a:r>
              <a:rPr lang="en" sz="1100"/>
              <a:t>was developed by the Digital Equipment Corporation, and was standardized by ISO in 1992 for use in the now-defunct OSI protocols. </a:t>
            </a:r>
            <a:br>
              <a:rPr lang="en" sz="1100"/>
            </a:br>
            <a:br>
              <a:rPr lang="en" sz="1100"/>
            </a:br>
            <a:r>
              <a:rPr lang="en" sz="1100">
                <a:highlight>
                  <a:srgbClr val="FFFF00"/>
                </a:highlight>
              </a:rPr>
              <a:t>IS-IS and OSPF are conceptually quite close; only the details differ.</a:t>
            </a:r>
            <a:br>
              <a:rPr lang="en" sz="1100">
                <a:highlight>
                  <a:srgbClr val="FFFF00"/>
                </a:highlight>
              </a:rPr>
            </a:br>
            <a:br>
              <a:rPr lang="en" sz="1100">
                <a:highlight>
                  <a:srgbClr val="FFFF00"/>
                </a:highlight>
              </a:rPr>
            </a:br>
            <a:r>
              <a:rPr lang="en" sz="1100" u="sng"/>
              <a:t>Both IS-IS &amp; OSPF:</a:t>
            </a:r>
            <a:r>
              <a:rPr lang="en" sz="1100"/>
              <a:t> </a:t>
            </a:r>
            <a:br>
              <a:rPr lang="en" sz="1100"/>
            </a:br>
            <a:br>
              <a:rPr lang="en" sz="1100"/>
            </a:br>
            <a:r>
              <a:rPr lang="en" sz="1100"/>
              <a:t>- use the link-state algorithm </a:t>
            </a:r>
            <a:br>
              <a:rPr lang="en" sz="1100"/>
            </a:br>
            <a:r>
              <a:rPr lang="en" sz="1100"/>
              <a:t>- require participating routers to propagate link-status messages for directly-connected routers </a:t>
            </a:r>
            <a:br>
              <a:rPr lang="en" sz="1100"/>
            </a:br>
            <a:r>
              <a:rPr lang="en" sz="1100"/>
              <a:t>- use incoming link-status messages to build a topology database </a:t>
            </a:r>
            <a:br>
              <a:rPr lang="en" sz="1100"/>
            </a:br>
            <a:r>
              <a:rPr lang="en" sz="1100"/>
              <a:t>- permit status messages to be multicast if the underlying network supports multicast</a:t>
            </a:r>
            <a:br>
              <a:rPr lang="en" sz="1100"/>
            </a:br>
            <a:r>
              <a:rPr lang="en" sz="1100"/>
              <a:t>- Allows managers to subdivide routers into areas </a:t>
            </a:r>
            <a:br>
              <a:rPr lang="en" sz="1100"/>
            </a:br>
            <a:r>
              <a:rPr lang="en" sz="1100"/>
              <a:t>- use the Shortest Path First algorithm to compute shortest paths  </a:t>
            </a:r>
            <a:br>
              <a:rPr lang="en" sz="1100"/>
            </a:b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IS-IS Route Propagation Protocol </a:t>
            </a:r>
            <a:endParaRPr/>
          </a:p>
        </p:txBody>
      </p:sp>
      <p:sp>
        <p:nvSpPr>
          <p:cNvPr id="196" name="Google Shape;196;p35"/>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Unlike OSPF, IS-IS was </a:t>
            </a:r>
            <a:r>
              <a:rPr b="1" lang="en" sz="1100" u="sng">
                <a:highlight>
                  <a:srgbClr val="FFFF00"/>
                </a:highlight>
              </a:rPr>
              <a:t>not</a:t>
            </a:r>
            <a:r>
              <a:rPr lang="en" sz="1100">
                <a:highlight>
                  <a:srgbClr val="FFFF00"/>
                </a:highlight>
              </a:rPr>
              <a:t> originally designed for IP</a:t>
            </a:r>
            <a:br>
              <a:rPr lang="en" sz="1100" u="sng"/>
            </a:br>
            <a:r>
              <a:rPr lang="en" sz="1100" u="sng"/>
              <a:t> </a:t>
            </a:r>
            <a:br>
              <a:rPr lang="en" sz="1100" u="sng"/>
            </a:br>
            <a:r>
              <a:rPr lang="en" sz="1100"/>
              <a:t>- IS-IS was later extended for IP (known as Integrated IS-IS or Dual IS-IS)  </a:t>
            </a:r>
            <a:br>
              <a:rPr lang="en" sz="1100"/>
            </a:br>
            <a:r>
              <a:rPr lang="en" sz="1100"/>
              <a:t>- Unlike OSPF which had to be updated to accommodate IPv6, Dual ISIS accommodates IPv6 as yet another address family. </a:t>
            </a:r>
            <a:br>
              <a:rPr lang="en" sz="1100"/>
            </a:br>
            <a:r>
              <a:rPr lang="en" sz="1100"/>
              <a:t>- IS-IS does not use IP for communication </a:t>
            </a:r>
            <a:br>
              <a:rPr lang="en" sz="1100"/>
            </a:br>
            <a:r>
              <a:rPr lang="en" sz="1100"/>
              <a:t>- IS-IS packets are encapsulated in network frames and sent directly over the underlying network.  </a:t>
            </a:r>
            <a:br>
              <a:rPr lang="en" sz="1100"/>
            </a:br>
            <a:br>
              <a:rPr lang="en" sz="1100"/>
            </a:br>
            <a:br>
              <a:rPr lang="en" sz="1100"/>
            </a:br>
            <a:r>
              <a:rPr lang="en" sz="1100"/>
              <a:t>While both OSPF &amp; IS-IS allow managers to subdivide routers into areas the definition of an area differs. </a:t>
            </a:r>
            <a:br>
              <a:rPr lang="en" sz="1100"/>
            </a:br>
            <a:r>
              <a:rPr lang="en" sz="1100"/>
              <a:t>In particular, IS-IS does not require an ISP to  define Area 0 to be a backbone network through which all traffic flows. </a:t>
            </a:r>
            <a:endParaRPr sz="1100"/>
          </a:p>
          <a:p>
            <a:pPr indent="0" lvl="0" marL="0" rtl="0" algn="l">
              <a:spcBef>
                <a:spcPts val="1600"/>
              </a:spcBef>
              <a:spcAft>
                <a:spcPts val="1600"/>
              </a:spcAft>
              <a:buClr>
                <a:schemeClr val="dk1"/>
              </a:buClr>
              <a:buSzPts val="1100"/>
              <a:buFont typeface="Arial"/>
              <a:buNone/>
            </a:pPr>
            <a:r>
              <a:rPr lang="en" sz="1100"/>
              <a:t>IS-IS defines a router as </a:t>
            </a:r>
            <a:br>
              <a:rPr lang="en" sz="1100"/>
            </a:br>
            <a:r>
              <a:rPr lang="en" sz="1100"/>
              <a:t>	- Level 1 (intra-area) - only communicate with other Level 1 routers in the same area. </a:t>
            </a:r>
            <a:br>
              <a:rPr lang="en" sz="1100"/>
            </a:br>
            <a:r>
              <a:rPr lang="en" sz="1100"/>
              <a:t>	- Level 2 (inter-area) - only communicate with Level 2 routers in other area. </a:t>
            </a:r>
            <a:br>
              <a:rPr lang="en" sz="1100"/>
            </a:br>
            <a:r>
              <a:rPr lang="en" sz="1100"/>
              <a:t>	- Level 1-2 (both intra-area and inter-area) - connects with other two sets. </a:t>
            </a:r>
            <a:br>
              <a:rPr lang="en" sz="1100"/>
            </a:br>
            <a:br>
              <a:rPr lang="en" sz="1100"/>
            </a:br>
            <a:r>
              <a:rPr lang="en" sz="1100"/>
              <a:t>While OSPF imposes a star shaped topology, IS-IS allows the center to be a set of Level 2 networks.  </a:t>
            </a:r>
            <a:br>
              <a:rPr lang="en" sz="1100"/>
            </a:br>
            <a:br>
              <a:rPr lang="en" sz="1100"/>
            </a:b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IS-IS Route Propagation Protocol </a:t>
            </a:r>
            <a:endParaRPr/>
          </a:p>
        </p:txBody>
      </p:sp>
      <p:sp>
        <p:nvSpPr>
          <p:cNvPr id="202" name="Google Shape;202;p36"/>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t>OSPF has been extended to handle special cases that arise in a large ISP.  </a:t>
            </a:r>
            <a:br>
              <a:rPr lang="en" sz="1100" u="sng"/>
            </a:br>
            <a:r>
              <a:rPr lang="en" sz="1100"/>
              <a:t>OSPF has mechanisms to deal with: </a:t>
            </a:r>
            <a:br>
              <a:rPr lang="en" sz="1100"/>
            </a:br>
            <a:r>
              <a:rPr lang="en" sz="1100"/>
              <a:t>	- stub networks</a:t>
            </a:r>
            <a:br>
              <a:rPr lang="en" sz="1100"/>
            </a:br>
            <a:r>
              <a:rPr lang="en" sz="1100"/>
              <a:t>	- not-so-stubby networks, </a:t>
            </a:r>
            <a:br>
              <a:rPr lang="en" sz="1100"/>
            </a:br>
            <a:r>
              <a:rPr lang="en" sz="1100"/>
              <a:t>	- communication with other IETF protocols  </a:t>
            </a:r>
            <a:br>
              <a:rPr lang="en" sz="1100"/>
            </a:br>
            <a:br>
              <a:rPr lang="en" sz="1100"/>
            </a:br>
            <a:r>
              <a:rPr b="1" lang="en" sz="1100" u="sng"/>
              <a:t>But IS-IS </a:t>
            </a:r>
            <a:br>
              <a:rPr lang="en" sz="1100"/>
            </a:br>
            <a:r>
              <a:rPr lang="en" sz="1100"/>
              <a:t>- is less “chatty” (sends fewer messages per unit time)  </a:t>
            </a:r>
            <a:br>
              <a:rPr lang="en" sz="1100"/>
            </a:br>
            <a:r>
              <a:rPr lang="en" sz="1100"/>
              <a:t>- can handle larger areas (areas with more routers). </a:t>
            </a:r>
            <a:br>
              <a:rPr lang="en" sz="1100"/>
            </a:br>
            <a:br>
              <a:rPr lang="en" sz="1100"/>
            </a:br>
            <a:r>
              <a:rPr b="1" lang="en" sz="1100">
                <a:highlight>
                  <a:srgbClr val="FFD966"/>
                </a:highlight>
              </a:rPr>
              <a:t>Thus, IS-IS is considered a suitable alternative to OSPF for special cases.</a:t>
            </a:r>
            <a:br>
              <a:rPr lang="en" sz="1100"/>
            </a:br>
            <a:br>
              <a:rPr lang="en" sz="1100"/>
            </a:br>
            <a:endParaRPr sz="1100"/>
          </a:p>
          <a:p>
            <a:pPr indent="0" lvl="0" marL="0" rtl="0" algn="l">
              <a:spcBef>
                <a:spcPts val="1600"/>
              </a:spcBef>
              <a:spcAft>
                <a:spcPts val="1600"/>
              </a:spcAft>
              <a:buNone/>
            </a:pPr>
            <a:r>
              <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Gate: A Routing Gateway Daemon</a:t>
            </a:r>
            <a:endParaRPr/>
          </a:p>
        </p:txBody>
      </p:sp>
      <p:sp>
        <p:nvSpPr>
          <p:cNvPr id="208" name="Google Shape;208;p37"/>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u="sng"/>
              <a:t>Single router may use:</a:t>
            </a:r>
            <a:br>
              <a:rPr lang="en" sz="1100"/>
            </a:br>
            <a:r>
              <a:rPr lang="en" sz="1100"/>
              <a:t>- Interior Gateway Protocol to gather routing information within its autonomous system </a:t>
            </a:r>
            <a:br>
              <a:rPr lang="en" sz="1100"/>
            </a:br>
            <a:r>
              <a:rPr lang="en" sz="1100"/>
              <a:t>- Exterior Gateway Protocol to advertise routes to other autonomous systems. </a:t>
            </a:r>
            <a:br>
              <a:rPr lang="en" sz="1100"/>
            </a:br>
            <a:r>
              <a:rPr lang="en" sz="1100">
                <a:highlight>
                  <a:srgbClr val="FFD966"/>
                </a:highlight>
              </a:rPr>
              <a:t>It should be easy to construct software that combines information from the two protocols. </a:t>
            </a:r>
            <a:br>
              <a:rPr lang="en" sz="1100">
                <a:highlight>
                  <a:srgbClr val="FFD966"/>
                </a:highlight>
              </a:rPr>
            </a:br>
            <a:r>
              <a:rPr lang="en" sz="1100">
                <a:highlight>
                  <a:srgbClr val="FFD966"/>
                </a:highlight>
              </a:rPr>
              <a:t>But technical &amp; political obstacles make doing so complex.  </a:t>
            </a:r>
            <a:br>
              <a:rPr b="1" lang="en" sz="1100">
                <a:highlight>
                  <a:srgbClr val="FFFF00"/>
                </a:highlight>
              </a:rPr>
            </a:br>
            <a:br>
              <a:rPr b="1" lang="en" sz="1100">
                <a:highlight>
                  <a:srgbClr val="FFFF00"/>
                </a:highlight>
              </a:rPr>
            </a:br>
            <a:br>
              <a:rPr b="1" lang="en" sz="1100">
                <a:highlight>
                  <a:srgbClr val="FFFF00"/>
                </a:highlight>
              </a:rPr>
            </a:br>
            <a:r>
              <a:rPr b="1" lang="en" sz="1100">
                <a:highlight>
                  <a:srgbClr val="FFFF00"/>
                </a:highlight>
              </a:rPr>
              <a:t>Gate</a:t>
            </a:r>
            <a:r>
              <a:rPr lang="en" sz="1100">
                <a:highlight>
                  <a:srgbClr val="FFFF00"/>
                </a:highlight>
              </a:rPr>
              <a:t> - a mechanism that provides an interface among a large set of routing  protocols  </a:t>
            </a:r>
            <a:br>
              <a:rPr lang="en" sz="1100"/>
            </a:br>
            <a:r>
              <a:rPr lang="en" sz="1100"/>
              <a:t>RIP, RIPng, BGP, HELLO, OSPF, and ICMP, ICMPv6</a:t>
            </a:r>
            <a:br>
              <a:rPr lang="en" sz="1100"/>
            </a:br>
            <a:br>
              <a:rPr lang="en" sz="1100"/>
            </a:br>
            <a:r>
              <a:rPr b="1" lang="en" sz="1100" u="sng"/>
              <a:t>Gate</a:t>
            </a:r>
            <a:r>
              <a:rPr lang="en" sz="1100" u="sng"/>
              <a:t> </a:t>
            </a:r>
            <a:br>
              <a:rPr lang="en" sz="1100"/>
            </a:br>
            <a:r>
              <a:rPr lang="en" sz="1100"/>
              <a:t>- understands multiple protocols </a:t>
            </a:r>
            <a:br>
              <a:rPr lang="en" sz="1100"/>
            </a:br>
            <a:r>
              <a:rPr lang="en" sz="1100"/>
              <a:t>	- both interior &amp; exterior gateway protocols</a:t>
            </a:r>
            <a:br>
              <a:rPr lang="en" sz="1100"/>
            </a:br>
            <a:r>
              <a:rPr lang="en" sz="1100"/>
              <a:t>- ensure </a:t>
            </a:r>
            <a:r>
              <a:rPr lang="en" sz="1100"/>
              <a:t>policy constraints are honored</a:t>
            </a:r>
            <a:br>
              <a:rPr lang="en" sz="1100"/>
            </a:br>
            <a:r>
              <a:rPr lang="en" sz="1100"/>
              <a:t>- </a:t>
            </a:r>
            <a:r>
              <a:rPr lang="en" sz="1100"/>
              <a:t>system administrator to specify exactly which networks may and may not advertise</a:t>
            </a:r>
            <a:br>
              <a:rPr lang="en" sz="1100"/>
            </a:br>
            <a:r>
              <a:rPr lang="en" sz="1100"/>
              <a:t>- gated is not an IGP,  but it plays an important role in routing </a:t>
            </a:r>
            <a:br>
              <a:rPr lang="en" sz="1100"/>
            </a:br>
            <a:br>
              <a:rPr lang="en" sz="1100"/>
            </a:br>
            <a:br>
              <a:rPr lang="en" sz="1100"/>
            </a:br>
            <a:br>
              <a:rPr lang="en" sz="1100"/>
            </a:b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 Key Concepts </a:t>
            </a:r>
            <a:endParaRPr/>
          </a:p>
        </p:txBody>
      </p:sp>
      <p:sp>
        <p:nvSpPr>
          <p:cNvPr id="214" name="Google Shape;21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t>Interior Gateway Protocols (IGP) </a:t>
            </a:r>
            <a:br>
              <a:rPr lang="en"/>
            </a:br>
            <a:r>
              <a:rPr lang="en"/>
              <a:t>Routing Information Protocol (RIP)</a:t>
            </a:r>
            <a:br>
              <a:rPr lang="en"/>
            </a:br>
            <a:r>
              <a:rPr lang="en"/>
              <a:t>obsolete HELLO protocol </a:t>
            </a:r>
            <a:br>
              <a:rPr lang="en"/>
            </a:br>
            <a:r>
              <a:rPr lang="en"/>
              <a:t>Open SPF Protocol (OSPF)</a:t>
            </a:r>
            <a:br>
              <a:rPr lang="en"/>
            </a:br>
            <a:r>
              <a:rPr lang="en"/>
              <a:t>IS-IS Route Propagation Protocol </a:t>
            </a:r>
            <a:br>
              <a:rPr lang="en"/>
            </a:br>
            <a:r>
              <a:rPr lang="en"/>
              <a:t>Gate - interface between protocols, between EGP &amp; IGP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Vs. Dynamic Interior Routes </a:t>
            </a:r>
            <a:endParaRPr/>
          </a:p>
        </p:txBody>
      </p:sp>
      <p:sp>
        <p:nvSpPr>
          <p:cNvPr id="65" name="Google Shape;65;p15"/>
          <p:cNvSpPr txBox="1"/>
          <p:nvPr>
            <p:ph idx="1" type="body"/>
          </p:nvPr>
        </p:nvSpPr>
        <p:spPr>
          <a:xfrm>
            <a:off x="311700" y="1152475"/>
            <a:ext cx="42603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t>How can routers within a single autonomous system learn </a:t>
            </a:r>
            <a:br>
              <a:rPr b="1" lang="en" sz="1100"/>
            </a:br>
            <a:r>
              <a:rPr b="1" lang="en" sz="1100"/>
              <a:t>about the networks within their autonomous system? </a:t>
            </a:r>
            <a:br>
              <a:rPr lang="en" sz="1100"/>
            </a:br>
            <a:br>
              <a:rPr lang="en" sz="1100"/>
            </a:br>
            <a:r>
              <a:rPr lang="en" sz="1100" u="sng">
                <a:highlight>
                  <a:srgbClr val="FFD966"/>
                </a:highlight>
              </a:rPr>
              <a:t>Smallest intranets can be managed manually.</a:t>
            </a:r>
            <a:r>
              <a:rPr lang="en" sz="1100">
                <a:highlight>
                  <a:srgbClr val="FFD966"/>
                </a:highlight>
              </a:rPr>
              <a:t> </a:t>
            </a:r>
            <a:br>
              <a:rPr lang="en" sz="1100"/>
            </a:br>
            <a:r>
              <a:rPr lang="en" sz="1100"/>
              <a:t>With a list of networks, a manager can update the forwarding  tables whenever a new network is added to, or deleted from, the autonomous system. </a:t>
            </a:r>
            <a:br>
              <a:rPr lang="en" sz="1100"/>
            </a:br>
            <a:br>
              <a:rPr lang="en" sz="1100"/>
            </a:br>
            <a:br>
              <a:rPr lang="en" sz="1100"/>
            </a:br>
            <a:r>
              <a:rPr lang="en" sz="1100" u="sng">
                <a:highlight>
                  <a:srgbClr val="FFFF00"/>
                </a:highlight>
              </a:rPr>
              <a:t>But within large, growing &amp; dynamic AS automation is needed.  </a:t>
            </a:r>
            <a:r>
              <a:rPr lang="en" sz="1100" u="sng"/>
              <a:t> </a:t>
            </a:r>
            <a:br>
              <a:rPr lang="en" sz="1100"/>
            </a:br>
            <a:br>
              <a:rPr lang="en" sz="1100"/>
            </a:br>
            <a:br>
              <a:rPr lang="en" sz="1100"/>
            </a:br>
            <a:endParaRPr sz="1100"/>
          </a:p>
        </p:txBody>
      </p:sp>
      <p:pic>
        <p:nvPicPr>
          <p:cNvPr id="66" name="Google Shape;66;p15"/>
          <p:cNvPicPr preferRelativeResize="0"/>
          <p:nvPr/>
        </p:nvPicPr>
        <p:blipFill>
          <a:blip r:embed="rId3">
            <a:alphaModFix/>
          </a:blip>
          <a:stretch>
            <a:fillRect/>
          </a:stretch>
        </p:blipFill>
        <p:spPr>
          <a:xfrm>
            <a:off x="4724400" y="1170125"/>
            <a:ext cx="4267199" cy="32818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Vs. Dynamic Interior Routes </a:t>
            </a:r>
            <a:endParaRPr/>
          </a:p>
        </p:txBody>
      </p:sp>
      <p:sp>
        <p:nvSpPr>
          <p:cNvPr id="72" name="Google Shape;72;p16"/>
          <p:cNvSpPr txBox="1"/>
          <p:nvPr>
            <p:ph idx="1" type="body"/>
          </p:nvPr>
        </p:nvSpPr>
        <p:spPr>
          <a:xfrm>
            <a:off x="311700" y="1152475"/>
            <a:ext cx="44127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highlight>
                  <a:srgbClr val="FFD966"/>
                </a:highlight>
              </a:rPr>
              <a:t>Routing within a</a:t>
            </a:r>
            <a:r>
              <a:rPr lang="en" sz="1100">
                <a:highlight>
                  <a:srgbClr val="FFD966"/>
                </a:highlight>
              </a:rPr>
              <a:t>utonomous</a:t>
            </a:r>
            <a:r>
              <a:rPr lang="en" sz="1100">
                <a:highlight>
                  <a:srgbClr val="FFD966"/>
                </a:highlight>
              </a:rPr>
              <a:t> systems often involving </a:t>
            </a:r>
            <a:r>
              <a:rPr i="1" lang="en" sz="1100">
                <a:highlight>
                  <a:srgbClr val="FFD966"/>
                </a:highlight>
              </a:rPr>
              <a:t>primary paths. </a:t>
            </a:r>
            <a:br>
              <a:rPr i="1" lang="en" sz="1100"/>
            </a:br>
            <a:br>
              <a:rPr i="1" lang="en" sz="1100"/>
            </a:br>
            <a:r>
              <a:rPr lang="en" sz="1100">
                <a:highlight>
                  <a:srgbClr val="FFFF00"/>
                </a:highlight>
              </a:rPr>
              <a:t>But as the </a:t>
            </a:r>
            <a:r>
              <a:rPr lang="en" sz="1100">
                <a:highlight>
                  <a:srgbClr val="FFFF00"/>
                </a:highlight>
              </a:rPr>
              <a:t>availability</a:t>
            </a:r>
            <a:r>
              <a:rPr lang="en" sz="1100">
                <a:highlight>
                  <a:srgbClr val="FFFF00"/>
                </a:highlight>
              </a:rPr>
              <a:t> of routers and networks, routes must be changed to send traffic along  alternative paths</a:t>
            </a:r>
            <a:r>
              <a:rPr b="1" lang="en" sz="1100">
                <a:highlight>
                  <a:srgbClr val="FFFF00"/>
                </a:highlight>
              </a:rPr>
              <a:t>. </a:t>
            </a:r>
            <a:br>
              <a:rPr lang="en" sz="1100"/>
            </a:br>
            <a:br>
              <a:rPr lang="en" sz="1100"/>
            </a:br>
            <a:br>
              <a:rPr lang="en" sz="1100"/>
            </a:br>
            <a:r>
              <a:rPr b="1" lang="en" sz="1100" u="sng"/>
              <a:t>Automated route changes help in two ways. </a:t>
            </a:r>
            <a:br>
              <a:rPr lang="en" sz="1100"/>
            </a:br>
            <a:br>
              <a:rPr lang="en" sz="1100"/>
            </a:br>
            <a:r>
              <a:rPr lang="en" sz="1100"/>
              <a:t>(1) computers can respond to failures much faster than humans. </a:t>
            </a:r>
            <a:br>
              <a:rPr lang="en" sz="1100"/>
            </a:br>
            <a:r>
              <a:rPr lang="en" sz="1100"/>
              <a:t>(2) humans can make small errors when entering network addresses, automated routing is less error-prone. </a:t>
            </a:r>
            <a:br>
              <a:rPr lang="en" sz="1100"/>
            </a:br>
            <a:br>
              <a:rPr lang="en" sz="1100"/>
            </a:br>
            <a:r>
              <a:rPr lang="en" sz="1100"/>
              <a:t>Thus, even in small  internets, an automated system is used to change routes quickly and reliably. </a:t>
            </a:r>
            <a:endParaRPr sz="1100"/>
          </a:p>
        </p:txBody>
      </p:sp>
      <p:pic>
        <p:nvPicPr>
          <p:cNvPr id="73" name="Google Shape;73;p16"/>
          <p:cNvPicPr preferRelativeResize="0"/>
          <p:nvPr/>
        </p:nvPicPr>
        <p:blipFill>
          <a:blip r:embed="rId3">
            <a:alphaModFix/>
          </a:blip>
          <a:stretch>
            <a:fillRect/>
          </a:stretch>
        </p:blipFill>
        <p:spPr>
          <a:xfrm>
            <a:off x="4724400" y="1170125"/>
            <a:ext cx="4267199" cy="3281878"/>
          </a:xfrm>
          <a:prstGeom prst="rect">
            <a:avLst/>
          </a:prstGeom>
          <a:noFill/>
          <a:ln>
            <a:noFill/>
          </a:ln>
        </p:spPr>
      </p:pic>
      <p:pic>
        <p:nvPicPr>
          <p:cNvPr id="74" name="Google Shape;74;p16"/>
          <p:cNvPicPr preferRelativeResize="0"/>
          <p:nvPr/>
        </p:nvPicPr>
        <p:blipFill rotWithShape="1">
          <a:blip r:embed="rId4">
            <a:alphaModFix/>
          </a:blip>
          <a:srcRect b="49414" l="56655" r="32717" t="33134"/>
          <a:stretch/>
        </p:blipFill>
        <p:spPr>
          <a:xfrm>
            <a:off x="7181900" y="2236534"/>
            <a:ext cx="460951" cy="572700"/>
          </a:xfrm>
          <a:prstGeom prst="rect">
            <a:avLst/>
          </a:prstGeom>
          <a:noFill/>
          <a:ln>
            <a:noFill/>
          </a:ln>
        </p:spPr>
      </p:pic>
      <p:pic>
        <p:nvPicPr>
          <p:cNvPr id="75" name="Google Shape;75;p16"/>
          <p:cNvPicPr preferRelativeResize="0"/>
          <p:nvPr/>
        </p:nvPicPr>
        <p:blipFill rotWithShape="1">
          <a:blip r:embed="rId4">
            <a:alphaModFix/>
          </a:blip>
          <a:srcRect b="1675" l="3881" r="-4687" t="78586"/>
          <a:stretch/>
        </p:blipFill>
        <p:spPr>
          <a:xfrm>
            <a:off x="4920828" y="3753537"/>
            <a:ext cx="4330100" cy="64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Vs. Dynamic Interior Routes </a:t>
            </a:r>
            <a:endParaRPr/>
          </a:p>
        </p:txBody>
      </p:sp>
      <p:sp>
        <p:nvSpPr>
          <p:cNvPr id="81" name="Google Shape;81;p17"/>
          <p:cNvSpPr txBox="1"/>
          <p:nvPr>
            <p:ph idx="1" type="body"/>
          </p:nvPr>
        </p:nvSpPr>
        <p:spPr>
          <a:xfrm>
            <a:off x="311700" y="1152475"/>
            <a:ext cx="42603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highlight>
                  <a:srgbClr val="FFFF00"/>
                </a:highlight>
              </a:rPr>
              <a:t>Interior Gateway Protocols (IGP)</a:t>
            </a:r>
            <a:r>
              <a:rPr b="1" lang="en" sz="1100"/>
              <a:t> </a:t>
            </a:r>
            <a:r>
              <a:rPr lang="en" sz="1100"/>
              <a:t>is a generic term for a class of routing protocols that </a:t>
            </a:r>
            <a:r>
              <a:rPr lang="en" sz="1100">
                <a:highlight>
                  <a:srgbClr val="FFFF00"/>
                </a:highlight>
              </a:rPr>
              <a:t>propagate routing information “within” autonomous systems.  </a:t>
            </a:r>
            <a:br>
              <a:rPr lang="en" sz="1100">
                <a:highlight>
                  <a:srgbClr val="FFFF00"/>
                </a:highlight>
              </a:rPr>
            </a:br>
            <a:br>
              <a:rPr lang="en" sz="1100">
                <a:highlight>
                  <a:srgbClr val="FFFF00"/>
                </a:highlight>
              </a:rPr>
            </a:br>
            <a:r>
              <a:rPr lang="en" sz="1100"/>
              <a:t>The systems then use BGP to summarize information and communicate it to other autonomous systems.</a:t>
            </a:r>
            <a:br>
              <a:rPr lang="en" sz="1100">
                <a:highlight>
                  <a:srgbClr val="FFFF00"/>
                </a:highlight>
              </a:rPr>
            </a:br>
            <a:br>
              <a:rPr lang="en" sz="1100">
                <a:highlight>
                  <a:srgbClr val="FFFF00"/>
                </a:highlight>
              </a:rPr>
            </a:br>
            <a:r>
              <a:rPr lang="en" sz="1100"/>
              <a:t>Routers that run BGP to advertise reachability usually also need to run an IGP to obtain information from within their autonomous system. </a:t>
            </a:r>
            <a:endParaRPr sz="1100"/>
          </a:p>
          <a:p>
            <a:pPr indent="0" lvl="0" marL="0" rtl="0" algn="l">
              <a:spcBef>
                <a:spcPts val="1600"/>
              </a:spcBef>
              <a:spcAft>
                <a:spcPts val="1600"/>
              </a:spcAft>
              <a:buNone/>
            </a:pPr>
            <a:br>
              <a:rPr b="1" lang="en" sz="1100"/>
            </a:br>
            <a:br>
              <a:rPr b="1" lang="en" sz="1100"/>
            </a:br>
            <a:br>
              <a:rPr lang="en" sz="1100"/>
            </a:br>
            <a:endParaRPr sz="1100"/>
          </a:p>
        </p:txBody>
      </p:sp>
      <p:pic>
        <p:nvPicPr>
          <p:cNvPr id="82" name="Google Shape;82;p17"/>
          <p:cNvPicPr preferRelativeResize="0"/>
          <p:nvPr/>
        </p:nvPicPr>
        <p:blipFill>
          <a:blip r:embed="rId3">
            <a:alphaModFix/>
          </a:blip>
          <a:stretch>
            <a:fillRect/>
          </a:stretch>
        </p:blipFill>
        <p:spPr>
          <a:xfrm>
            <a:off x="4724400" y="1170125"/>
            <a:ext cx="4267201" cy="25946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Vs. Dynamic Interior Routes </a:t>
            </a:r>
            <a:endParaRPr/>
          </a:p>
        </p:txBody>
      </p:sp>
      <p:sp>
        <p:nvSpPr>
          <p:cNvPr id="88" name="Google Shape;88;p18"/>
          <p:cNvSpPr txBox="1"/>
          <p:nvPr>
            <p:ph idx="1" type="body"/>
          </p:nvPr>
        </p:nvSpPr>
        <p:spPr>
          <a:xfrm>
            <a:off x="311700" y="1152475"/>
            <a:ext cx="42603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highlight>
                  <a:srgbClr val="FFFF00"/>
                </a:highlight>
              </a:rPr>
              <a:t>Autonomous systems are heterogeneous.</a:t>
            </a:r>
            <a:r>
              <a:rPr lang="en" sz="1100">
                <a:highlight>
                  <a:srgbClr val="FFFF00"/>
                </a:highlight>
              </a:rPr>
              <a:t> Their design requirements and policy priorities reflect diverse institutional </a:t>
            </a:r>
            <a:br>
              <a:rPr lang="en" sz="1100">
                <a:highlight>
                  <a:srgbClr val="FFFF00"/>
                </a:highlight>
              </a:rPr>
            </a:br>
            <a:r>
              <a:rPr lang="en" sz="1100">
                <a:highlight>
                  <a:srgbClr val="FFFF00"/>
                </a:highlight>
              </a:rPr>
              <a:t>and market dynamics. </a:t>
            </a:r>
            <a:br>
              <a:rPr lang="en" sz="1100">
                <a:highlight>
                  <a:srgbClr val="FFFF00"/>
                </a:highlight>
              </a:rPr>
            </a:br>
            <a:br>
              <a:rPr lang="en" sz="1100"/>
            </a:br>
            <a:r>
              <a:rPr lang="en" sz="1100"/>
              <a:t>Thus, there is less of a single standard for </a:t>
            </a:r>
            <a:r>
              <a:rPr b="1" lang="en" sz="1100"/>
              <a:t>Interior Gateway Protocols</a:t>
            </a:r>
            <a:r>
              <a:rPr lang="en" sz="1100"/>
              <a:t> than compared to </a:t>
            </a:r>
            <a:r>
              <a:rPr b="1" lang="en" sz="1100"/>
              <a:t>Exterior Gateway Protocols. </a:t>
            </a:r>
            <a:br>
              <a:rPr b="1" lang="en" sz="1100"/>
            </a:br>
            <a:br>
              <a:rPr b="1" lang="en" sz="1100"/>
            </a:br>
            <a:r>
              <a:rPr b="1" lang="en" sz="1100" u="sng"/>
              <a:t>Interior Gateway Protocols</a:t>
            </a:r>
            <a:br>
              <a:rPr b="1" lang="en" sz="1100" u="sng"/>
            </a:br>
            <a:br>
              <a:rPr b="1" lang="en" sz="1100" u="sng"/>
            </a:br>
            <a:r>
              <a:rPr b="1" lang="en" sz="1100" u="sng"/>
              <a:t>	</a:t>
            </a:r>
            <a:r>
              <a:rPr lang="en" sz="1100"/>
              <a:t>(1) Routing Information Protocol (RIP &amp; RIPng)</a:t>
            </a:r>
            <a:br>
              <a:rPr lang="en" sz="1100"/>
            </a:br>
            <a:br>
              <a:rPr lang="en" sz="1100"/>
            </a:br>
            <a:r>
              <a:rPr lang="en" sz="1100"/>
              <a:t>	(2) the now obsolete, HELLO protocol </a:t>
            </a:r>
            <a:br>
              <a:rPr lang="en" sz="1100"/>
            </a:br>
            <a:br>
              <a:rPr lang="en" sz="1100"/>
            </a:br>
            <a:r>
              <a:rPr lang="en" sz="1100"/>
              <a:t>	(3) Open SPF Protocol (OSPFv2 &amp; OSPFv3)</a:t>
            </a:r>
            <a:br>
              <a:rPr lang="en" sz="1100"/>
            </a:br>
            <a:br>
              <a:rPr lang="en" sz="1100"/>
            </a:br>
            <a:r>
              <a:rPr lang="en" sz="1100"/>
              <a:t>	(4) IS-IS Route Propagation Protocol </a:t>
            </a:r>
            <a:br>
              <a:rPr lang="en" sz="1100"/>
            </a:br>
            <a:r>
              <a:rPr lang="en" sz="1100"/>
              <a:t>	    aka.. Intermediate System - Intermediate System </a:t>
            </a:r>
            <a:endParaRPr sz="1100"/>
          </a:p>
          <a:p>
            <a:pPr indent="0" lvl="0" marL="0" rtl="0" algn="l">
              <a:spcBef>
                <a:spcPts val="1600"/>
              </a:spcBef>
              <a:spcAft>
                <a:spcPts val="0"/>
              </a:spcAft>
              <a:buClr>
                <a:schemeClr val="dk1"/>
              </a:buClr>
              <a:buSzPts val="1100"/>
              <a:buFont typeface="Arial"/>
              <a:buNone/>
            </a:pPr>
            <a:r>
              <a:t/>
            </a:r>
            <a:endParaRPr b="1" sz="1100" u="sng"/>
          </a:p>
          <a:p>
            <a:pPr indent="0" lvl="0" marL="0" rtl="0" algn="l">
              <a:spcBef>
                <a:spcPts val="1600"/>
              </a:spcBef>
              <a:spcAft>
                <a:spcPts val="1600"/>
              </a:spcAft>
              <a:buNone/>
            </a:pPr>
            <a:r>
              <a:t/>
            </a:r>
            <a:endParaRPr b="1" sz="1100" u="sng"/>
          </a:p>
        </p:txBody>
      </p:sp>
      <p:pic>
        <p:nvPicPr>
          <p:cNvPr id="89" name="Google Shape;89;p18"/>
          <p:cNvPicPr preferRelativeResize="0"/>
          <p:nvPr/>
        </p:nvPicPr>
        <p:blipFill>
          <a:blip r:embed="rId3">
            <a:alphaModFix/>
          </a:blip>
          <a:stretch>
            <a:fillRect/>
          </a:stretch>
        </p:blipFill>
        <p:spPr>
          <a:xfrm>
            <a:off x="4724400" y="1170125"/>
            <a:ext cx="4267201" cy="25946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Routing Information Protocol (RIP)</a:t>
            </a:r>
            <a:endParaRPr/>
          </a:p>
        </p:txBody>
      </p:sp>
      <p:sp>
        <p:nvSpPr>
          <p:cNvPr id="95" name="Google Shape;95;p19"/>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highlight>
                  <a:srgbClr val="FFFF00"/>
                </a:highlight>
              </a:rPr>
              <a:t>The Routing Information Protocol (RIP)</a:t>
            </a:r>
            <a:r>
              <a:rPr lang="en" sz="1100"/>
              <a:t> has remained in widespread use since early in the Internet. </a:t>
            </a:r>
            <a:br>
              <a:rPr lang="en" sz="1100"/>
            </a:br>
            <a:br>
              <a:rPr lang="en" sz="1100"/>
            </a:br>
            <a:r>
              <a:rPr lang="en" sz="1100"/>
              <a:t>Based on research conducted at </a:t>
            </a:r>
            <a:r>
              <a:rPr lang="en" sz="1100"/>
              <a:t>at Xerox Corporation’s Palo Alto  Research Center (PARC), </a:t>
            </a:r>
            <a:r>
              <a:rPr lang="en" sz="1100"/>
              <a:t>the RIP software was initially designed at the University of California at  Berkeley to provide consistent routing information among machines on local networks. </a:t>
            </a:r>
            <a:br>
              <a:rPr lang="en" sz="1100"/>
            </a:br>
            <a:br>
              <a:rPr lang="en" sz="1100"/>
            </a:br>
            <a:r>
              <a:rPr lang="en" sz="1100"/>
              <a:t>- RIP relies on physical network broadcast to make routing exchanges quickly	 </a:t>
            </a:r>
            <a:br>
              <a:rPr lang="en" sz="1100"/>
            </a:br>
            <a:r>
              <a:rPr lang="en" sz="1100"/>
              <a:t>- It was </a:t>
            </a:r>
            <a:r>
              <a:rPr lang="en" sz="1100" u="sng"/>
              <a:t>not</a:t>
            </a:r>
            <a:r>
              <a:rPr lang="en" sz="1100"/>
              <a:t> originally designed to be used on large, wide area networks. </a:t>
            </a:r>
            <a:br>
              <a:rPr lang="en" sz="1100"/>
            </a:br>
            <a:r>
              <a:rPr lang="en" sz="1100"/>
              <a:t>- Vendors later developed versions of RIP suitable for use on WANs.  </a:t>
            </a:r>
            <a:br>
              <a:rPr lang="en" sz="1100"/>
            </a:br>
            <a:br>
              <a:rPr lang="en" sz="1100"/>
            </a:br>
            <a:br>
              <a:rPr lang="en" sz="1100"/>
            </a:br>
            <a:r>
              <a:rPr b="1" lang="en" sz="1100" u="sng">
                <a:highlight>
                  <a:srgbClr val="FFD966"/>
                </a:highlight>
              </a:rPr>
              <a:t>RIP popularity</a:t>
            </a:r>
            <a:r>
              <a:rPr lang="en" sz="1100" u="sng">
                <a:highlight>
                  <a:srgbClr val="FFD966"/>
                </a:highlight>
              </a:rPr>
              <a:t> does not arise from its technical merits alone. </a:t>
            </a:r>
            <a:br>
              <a:rPr lang="en" sz="1100"/>
            </a:br>
            <a:r>
              <a:rPr lang="en" sz="1100"/>
              <a:t>It is the result of Berkeley distributing routed software along with their popular 4BSD UNIX systems.  Many early TCP/IP sites adopted and installed RIP without considering its limitations. Once installed and running, it became the basis for local routing, and vendors  began offering products compatible with RIP.</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Routing Information Protocol (RIP)</a:t>
            </a:r>
            <a:endParaRPr/>
          </a:p>
        </p:txBody>
      </p:sp>
      <p:sp>
        <p:nvSpPr>
          <p:cNvPr id="101" name="Google Shape;101;p20"/>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highlight>
                  <a:srgbClr val="FFFF00"/>
                </a:highlight>
              </a:rPr>
              <a:t>Distance-vector routing for local networks</a:t>
            </a:r>
            <a:br>
              <a:rPr lang="en" sz="1100"/>
            </a:br>
            <a:r>
              <a:rPr lang="en" sz="1100"/>
              <a:t>	- </a:t>
            </a:r>
            <a:r>
              <a:rPr lang="en" sz="1100"/>
              <a:t>RIP uses a hop count metric to measure distances. </a:t>
            </a:r>
            <a:br>
              <a:rPr lang="en" sz="1100"/>
            </a:br>
            <a:r>
              <a:rPr lang="en" sz="1100"/>
              <a:t>	- Router is defined to be one hop from a directly connected network. </a:t>
            </a:r>
            <a:br>
              <a:rPr lang="en" sz="1100"/>
            </a:br>
            <a:r>
              <a:rPr lang="en" sz="1100"/>
              <a:t>	- And two hops from a network that is reachable through one other router, and so on.</a:t>
            </a:r>
            <a:br>
              <a:rPr lang="en" sz="1100"/>
            </a:br>
            <a:br>
              <a:rPr lang="en" sz="1100"/>
            </a:br>
            <a:r>
              <a:rPr b="1" lang="en" sz="1100">
                <a:highlight>
                  <a:srgbClr val="FFD966"/>
                </a:highlight>
              </a:rPr>
              <a:t>To prevent oscillation among equal cost paths, existing routes should be retained until a new route has strictly lower cost.</a:t>
            </a:r>
            <a:br>
              <a:rPr lang="en" sz="1100">
                <a:highlight>
                  <a:srgbClr val="FFD966"/>
                </a:highlight>
              </a:rPr>
            </a:br>
            <a:br>
              <a:rPr lang="en" sz="1100"/>
            </a:br>
            <a:r>
              <a:rPr b="1" lang="en" sz="1100">
                <a:highlight>
                  <a:srgbClr val="FFFF00"/>
                </a:highlight>
              </a:rPr>
              <a:t>Two type of participants</a:t>
            </a:r>
            <a:br>
              <a:rPr lang="en" sz="1100"/>
            </a:br>
            <a:r>
              <a:rPr lang="en" sz="1100"/>
              <a:t>	- </a:t>
            </a:r>
            <a:r>
              <a:rPr b="1" lang="en" sz="1100">
                <a:highlight>
                  <a:srgbClr val="FFD966"/>
                </a:highlight>
              </a:rPr>
              <a:t>Active</a:t>
            </a:r>
            <a:r>
              <a:rPr lang="en" sz="1100"/>
              <a:t> participants advertise their routes to others. (only routers)</a:t>
            </a:r>
            <a:br>
              <a:rPr lang="en" sz="1100"/>
            </a:br>
            <a:r>
              <a:rPr lang="en" sz="1100"/>
              <a:t>	- </a:t>
            </a:r>
            <a:r>
              <a:rPr b="1" lang="en" sz="1100">
                <a:highlight>
                  <a:srgbClr val="FFD966"/>
                </a:highlight>
              </a:rPr>
              <a:t>Passive</a:t>
            </a:r>
            <a:r>
              <a:rPr lang="en" sz="1100"/>
              <a:t> participants listen to RIP messages and update their forwarding table, but do not advertise. (routers &amp; hosts)</a:t>
            </a:r>
            <a:br>
              <a:rPr lang="en" sz="1100"/>
            </a:br>
            <a:r>
              <a:rPr lang="en" sz="1100"/>
              <a:t>	- </a:t>
            </a:r>
            <a:r>
              <a:rPr lang="en" sz="1100"/>
              <a:t>Both active &amp; passive participants listen to all broadcast messages and update their forwarding tables.  </a:t>
            </a:r>
            <a:endParaRPr sz="1100"/>
          </a:p>
          <a:p>
            <a:pPr indent="0" lvl="0" marL="0" rtl="0" algn="l">
              <a:spcBef>
                <a:spcPts val="1600"/>
              </a:spcBef>
              <a:spcAft>
                <a:spcPts val="1600"/>
              </a:spcAft>
              <a:buNone/>
            </a:pPr>
            <a:r>
              <a:rPr b="1" lang="en" sz="1100">
                <a:highlight>
                  <a:srgbClr val="FFD966"/>
                </a:highlight>
              </a:rPr>
              <a:t>RIP in active mode</a:t>
            </a:r>
            <a:r>
              <a:rPr lang="en" sz="1100">
                <a:highlight>
                  <a:srgbClr val="FFD966"/>
                </a:highlight>
              </a:rPr>
              <a:t> </a:t>
            </a:r>
            <a:r>
              <a:rPr b="1" lang="en" sz="1100">
                <a:highlight>
                  <a:srgbClr val="FFD966"/>
                </a:highlight>
              </a:rPr>
              <a:t>broadcasts a routing update message every 30 seconds.</a:t>
            </a:r>
            <a:r>
              <a:rPr b="1" lang="en" sz="1100"/>
              <a:t> </a:t>
            </a:r>
            <a:br>
              <a:rPr lang="en" sz="1100"/>
            </a:br>
            <a:r>
              <a:rPr lang="en" sz="1100"/>
              <a:t>	- Contains information taken from the router’s current FIB. </a:t>
            </a:r>
            <a:br>
              <a:rPr lang="en" sz="1100"/>
            </a:br>
            <a:r>
              <a:rPr lang="en" sz="1100"/>
              <a:t>	- Contains a set of pairs, where each pair specifies an IP network address and an integer distance to that network. </a:t>
            </a:r>
            <a:br>
              <a:rPr lang="en" sz="1100"/>
            </a:br>
            <a:br>
              <a:rPr lang="en" sz="1100"/>
            </a:br>
            <a:r>
              <a:rPr b="1" lang="en" sz="1100"/>
              <a:t>Disadvantages:</a:t>
            </a:r>
            <a:r>
              <a:rPr lang="en" sz="1100"/>
              <a:t> </a:t>
            </a:r>
            <a:r>
              <a:rPr lang="en" sz="1100"/>
              <a:t>Using hop counts to calculate shortest paths does not always produce optimal results.</a:t>
            </a:r>
            <a:br>
              <a:rPr lang="en" sz="1100"/>
            </a:br>
            <a:r>
              <a:rPr lang="en" sz="1100"/>
              <a:t>Thus, </a:t>
            </a:r>
            <a:r>
              <a:rPr lang="en" sz="1100"/>
              <a:t>many RIP implementations allow managers to configure artificially high hop counts when advertising connections.</a:t>
            </a:r>
            <a:br>
              <a:rPr lang="en" sz="1100"/>
            </a:br>
            <a:r>
              <a:rPr lang="en" sz="1100"/>
              <a:t>Broadcasting always takes substantial bandwidth. Thus, RIP is extremely inefficient in a wide area network.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Slow Convergence Problem</a:t>
            </a:r>
            <a:endParaRPr/>
          </a:p>
        </p:txBody>
      </p:sp>
      <p:sp>
        <p:nvSpPr>
          <p:cNvPr id="107" name="Google Shape;107;p21"/>
          <p:cNvSpPr txBox="1"/>
          <p:nvPr>
            <p:ph idx="1" type="body"/>
          </p:nvPr>
        </p:nvSpPr>
        <p:spPr>
          <a:xfrm>
            <a:off x="311700" y="1152475"/>
            <a:ext cx="4260300" cy="36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highlight>
                  <a:srgbClr val="FFFF00"/>
                </a:highlight>
              </a:rPr>
              <a:t>Forwarding table inconsistencies and the </a:t>
            </a:r>
            <a:r>
              <a:rPr b="1" lang="en" sz="1100">
                <a:highlight>
                  <a:srgbClr val="FFFF00"/>
                </a:highlight>
              </a:rPr>
              <a:t>slow convergence problem</a:t>
            </a:r>
            <a:r>
              <a:rPr lang="en" sz="1100">
                <a:highlight>
                  <a:srgbClr val="FFFF00"/>
                </a:highlight>
              </a:rPr>
              <a:t> </a:t>
            </a:r>
            <a:r>
              <a:rPr lang="en" sz="1100">
                <a:highlight>
                  <a:srgbClr val="FFFF00"/>
                </a:highlight>
              </a:rPr>
              <a:t>are not unique to RIP. </a:t>
            </a:r>
            <a:r>
              <a:rPr lang="en" sz="1100"/>
              <a:t>They are </a:t>
            </a:r>
            <a:r>
              <a:rPr lang="en" sz="1100"/>
              <a:t>fundamental problems that can occur with any distance-vector protocol in which update messages carry only pairs of destination network and distance to  that network.</a:t>
            </a:r>
            <a:br>
              <a:rPr lang="en" sz="1100"/>
            </a:br>
            <a:br>
              <a:rPr lang="en" sz="1100"/>
            </a:br>
            <a:br>
              <a:rPr lang="en" sz="1100"/>
            </a:br>
            <a:r>
              <a:rPr lang="en" sz="1100">
                <a:highlight>
                  <a:srgbClr val="FFD966"/>
                </a:highlight>
              </a:rPr>
              <a:t>Conventional distance-vector algorithms can form a </a:t>
            </a:r>
            <a:r>
              <a:rPr b="1" lang="en" sz="1100">
                <a:highlight>
                  <a:srgbClr val="FFD966"/>
                </a:highlight>
              </a:rPr>
              <a:t>routing loop</a:t>
            </a:r>
            <a:r>
              <a:rPr lang="en" sz="1100">
                <a:highlight>
                  <a:srgbClr val="FFD966"/>
                </a:highlight>
              </a:rPr>
              <a:t>  after a failure occurs </a:t>
            </a:r>
            <a:r>
              <a:rPr lang="en" sz="1100"/>
              <a:t>because routing information that a router sent can reach the router again.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pic>
        <p:nvPicPr>
          <p:cNvPr id="108" name="Google Shape;108;p21"/>
          <p:cNvPicPr preferRelativeResize="0"/>
          <p:nvPr/>
        </p:nvPicPr>
        <p:blipFill>
          <a:blip r:embed="rId3">
            <a:alphaModFix/>
          </a:blip>
          <a:stretch>
            <a:fillRect/>
          </a:stretch>
        </p:blipFill>
        <p:spPr>
          <a:xfrm>
            <a:off x="4724400" y="1170125"/>
            <a:ext cx="4267200" cy="33439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