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032c79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032c79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da5701c2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da5701c2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da5701c2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da5701c2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da5701c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da5701c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da5701c2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bda5701c2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da5701c2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da5701c2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da5701c2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da5701c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da5701c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da5701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da5701c2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da5701c2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da5701c2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da5701c2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da5701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da5701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032c791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032c79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032aae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c032aa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c032aae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c032aae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032aaef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c032aae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299259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299259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299259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299259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299259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299259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c299259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c299259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c2992596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c2992596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c2992596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c2992596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c2992596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c2992596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da5701c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da5701c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c299259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c299259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2992596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2992596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c2992596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c2992596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c2992596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c2992596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c2992596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c2992596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c2992596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c2992596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c2992596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c2992596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c2992596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c2992596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c299259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c299259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c2992596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c2992596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da5701c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da5701c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da5701c2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bda5701c2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bda5701c2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bda5701c2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da5701c2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da5701c2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da5701c2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da5701c2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da5701c2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da5701c2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CSCI 367 Computer Networking</a:t>
            </a:r>
            <a:br>
              <a:rPr lang="en" sz="2300"/>
            </a:br>
            <a:r>
              <a:rPr lang="en" sz="2300"/>
              <a:t> </a:t>
            </a:r>
            <a:br>
              <a:rPr lang="en" sz="2300"/>
            </a:br>
            <a:r>
              <a:rPr lang="en" sz="2300"/>
              <a:t>The Socket API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Through A Socket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4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Five possible functions for </a:t>
            </a:r>
            <a:r>
              <a:rPr lang="en" sz="1100"/>
              <a:t>transmitting data</a:t>
            </a:r>
            <a:r>
              <a:rPr lang="en" sz="1100"/>
              <a:t>: </a:t>
            </a:r>
            <a:r>
              <a:rPr b="1" lang="en" sz="1100"/>
              <a:t>send</a:t>
            </a:r>
            <a:r>
              <a:rPr lang="en" sz="1100"/>
              <a:t>, </a:t>
            </a:r>
            <a:r>
              <a:rPr b="1" lang="en" sz="1100"/>
              <a:t>sendto</a:t>
            </a:r>
            <a:r>
              <a:rPr lang="en" sz="1100"/>
              <a:t>, </a:t>
            </a:r>
            <a:r>
              <a:rPr b="1" lang="en" sz="1100"/>
              <a:t>sendmsg</a:t>
            </a:r>
            <a:r>
              <a:rPr lang="en" sz="1100"/>
              <a:t>, </a:t>
            </a:r>
            <a:r>
              <a:rPr b="1" lang="en" sz="1100"/>
              <a:t>write</a:t>
            </a:r>
            <a:r>
              <a:rPr lang="en" sz="1100"/>
              <a:t>, and </a:t>
            </a:r>
            <a:r>
              <a:rPr b="1" lang="en" sz="1100"/>
              <a:t>writev</a:t>
            </a:r>
            <a:r>
              <a:rPr lang="en" sz="1100"/>
              <a:t>. </a:t>
            </a:r>
            <a:br>
              <a:rPr lang="en" sz="1100"/>
            </a:br>
            <a:br>
              <a:rPr lang="en" sz="1100"/>
            </a:br>
            <a:r>
              <a:rPr i="1" lang="en" sz="1100"/>
              <a:t>Send, write, and writev only work with connected sockets because they do not allow the caller to specify a destination address. </a:t>
            </a:r>
            <a:br>
              <a:rPr i="1" lang="en" sz="1100"/>
            </a:br>
            <a:r>
              <a:rPr i="1" lang="en" sz="1100"/>
              <a:t>The differences between s</a:t>
            </a:r>
            <a:r>
              <a:rPr i="1" lang="en" sz="1100"/>
              <a:t>end, write, and writev</a:t>
            </a:r>
            <a:r>
              <a:rPr i="1" lang="en" sz="1100"/>
              <a:t> are minor.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send(descriptor, buffer, length, flags)  </a:t>
            </a:r>
            <a:br>
              <a:rPr lang="en" sz="1100"/>
            </a:br>
            <a:br>
              <a:rPr lang="en" sz="1100"/>
            </a:br>
            <a:r>
              <a:rPr lang="en" sz="1100" u="sng"/>
              <a:t>Arguments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</a:t>
            </a:r>
            <a:r>
              <a:rPr b="1" lang="en" sz="1100">
                <a:highlight>
                  <a:srgbClr val="FFD966"/>
                </a:highlight>
              </a:rPr>
              <a:t>escriptor</a:t>
            </a:r>
            <a:r>
              <a:rPr lang="en" sz="1100"/>
              <a:t> is the socket descriptor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buffer</a:t>
            </a:r>
            <a:r>
              <a:rPr lang="en" sz="1100"/>
              <a:t> contains the address of the data to be sent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length</a:t>
            </a:r>
            <a:r>
              <a:rPr lang="en" sz="1100"/>
              <a:t> specifies the number of bytes to send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flags</a:t>
            </a:r>
            <a:r>
              <a:rPr lang="en" sz="1100"/>
              <a:t> controls the transmission. </a:t>
            </a:r>
            <a:br>
              <a:rPr lang="en" sz="1100"/>
            </a:br>
            <a:r>
              <a:rPr lang="en" sz="1100"/>
              <a:t>	- </a:t>
            </a:r>
            <a:r>
              <a:rPr lang="en" sz="1100"/>
              <a:t>out-of-band (TCP urgent data)</a:t>
            </a:r>
            <a:br>
              <a:rPr lang="en" sz="1100"/>
            </a:br>
            <a:r>
              <a:rPr lang="en" sz="1100"/>
              <a:t>	- send message without using local forwarding table</a:t>
            </a:r>
            <a:br>
              <a:rPr lang="en" sz="1100"/>
            </a:br>
            <a:r>
              <a:rPr lang="en" sz="1100"/>
              <a:t>	- enables network debugging software</a:t>
            </a:r>
            <a:br>
              <a:rPr lang="en" sz="1100"/>
            </a:b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Data Through A Socket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4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Five functions that a process can use to receive data through a socket: </a:t>
            </a:r>
            <a:r>
              <a:rPr b="1" lang="en" sz="1100"/>
              <a:t>read, readv, recv,  recvfrom</a:t>
            </a:r>
            <a:r>
              <a:rPr lang="en" sz="1100"/>
              <a:t>, and </a:t>
            </a:r>
            <a:r>
              <a:rPr b="1" lang="en" sz="1100"/>
              <a:t>recvmsg</a:t>
            </a:r>
            <a:r>
              <a:rPr lang="en" sz="1100"/>
              <a:t>. </a:t>
            </a:r>
            <a:br>
              <a:rPr lang="en" sz="1100"/>
            </a:br>
            <a:r>
              <a:rPr lang="en" sz="1100"/>
              <a:t>The input operations recv and read can only be used when the  socket is connected.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recv(descriptor, buffer, length, flags) </a:t>
            </a:r>
            <a:r>
              <a:rPr lang="en" sz="1100"/>
              <a:t>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descriptor</a:t>
            </a:r>
            <a:r>
              <a:rPr lang="en" sz="1100"/>
              <a:t> specifies a socket descriptor from which data should be received 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buffer</a:t>
            </a:r>
            <a:r>
              <a:rPr lang="en" sz="1100"/>
              <a:t> specifies the address in memory into which the message should be placed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length</a:t>
            </a:r>
            <a:r>
              <a:rPr lang="en" sz="1100"/>
              <a:t> specifies the length of the buffer area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flags</a:t>
            </a:r>
            <a:r>
              <a:rPr lang="en" sz="1100"/>
              <a:t> allows the caller to control the reception. </a:t>
            </a:r>
            <a:br>
              <a:rPr lang="en" sz="1100"/>
            </a:b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Data Through A Socket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4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To form a reply, a UDP server uses the </a:t>
            </a:r>
            <a:r>
              <a:rPr lang="en" sz="1100"/>
              <a:t>socket function </a:t>
            </a:r>
            <a:r>
              <a:rPr b="1" lang="en" sz="1100"/>
              <a:t>recvfrom</a:t>
            </a:r>
            <a:r>
              <a:rPr lang="en" sz="1100"/>
              <a:t> to obtain the sender’s IP address and protocol port number.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recvfrom(descriptor, buffer, length, flags, fromaddr, fromlen) 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descriptor</a:t>
            </a:r>
            <a:r>
              <a:rPr lang="en" sz="1100"/>
              <a:t> specifies a socket descriptor from which data should be received. 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buffer</a:t>
            </a:r>
            <a:r>
              <a:rPr lang="en" sz="1100"/>
              <a:t> specifies the address in memory into which the message should be placed,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length</a:t>
            </a:r>
            <a:r>
              <a:rPr lang="en" sz="1100"/>
              <a:t> specifies the length of the buffer area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flags</a:t>
            </a:r>
            <a:r>
              <a:rPr lang="en" sz="1100"/>
              <a:t> allows the caller to control the reception.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fromaddr</a:t>
            </a:r>
            <a:r>
              <a:rPr lang="en" sz="1100"/>
              <a:t> </a:t>
            </a:r>
            <a:r>
              <a:rPr lang="en" sz="1100"/>
              <a:t>sender’s endpoint information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f</a:t>
            </a:r>
            <a:r>
              <a:rPr b="1" lang="en" sz="1100">
                <a:highlight>
                  <a:srgbClr val="FFD966"/>
                </a:highlight>
              </a:rPr>
              <a:t>romlen</a:t>
            </a:r>
            <a:r>
              <a:rPr lang="en" sz="1100"/>
              <a:t> length of the endpoint information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/>
              <a:t>When sending a reply, a UDP server can pass the endpoint information to function sendto.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Local &amp; Remote Socket Endpoint Info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4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Newly created processes inherit the set of open sockets from the process that created them. </a:t>
            </a:r>
            <a:br>
              <a:rPr lang="en" sz="1100"/>
            </a:br>
            <a:r>
              <a:rPr lang="en" sz="1100">
                <a:highlight>
                  <a:srgbClr val="FFFF00"/>
                </a:highlight>
              </a:rPr>
              <a:t>new processes sometimes need to extract the remote endpoint address from an inherited socket, </a:t>
            </a:r>
            <a:br>
              <a:rPr lang="en" sz="1100">
                <a:highlight>
                  <a:srgbClr val="FFFF00"/>
                </a:highlight>
              </a:rPr>
            </a:br>
            <a:r>
              <a:rPr lang="en" sz="1100">
                <a:highlight>
                  <a:srgbClr val="FFFF00"/>
                </a:highlight>
              </a:rPr>
              <a:t>or determine the local endpoint address that is used for a socket. </a:t>
            </a:r>
            <a:br>
              <a:rPr lang="en" sz="1100">
                <a:highlight>
                  <a:srgbClr val="FFFF00"/>
                </a:highlight>
              </a:rPr>
            </a:br>
            <a:br>
              <a:rPr lang="en" sz="1100"/>
            </a:br>
            <a:r>
              <a:rPr b="1" lang="en" sz="1100"/>
              <a:t>Two functions provide such information:</a:t>
            </a:r>
            <a:r>
              <a:rPr lang="en" sz="1100"/>
              <a:t> </a:t>
            </a:r>
            <a:r>
              <a:rPr b="1" lang="en" sz="1100">
                <a:highlight>
                  <a:srgbClr val="FFD966"/>
                </a:highlight>
              </a:rPr>
              <a:t>getpeername</a:t>
            </a:r>
            <a:r>
              <a:rPr lang="en" sz="1100"/>
              <a:t> and </a:t>
            </a:r>
            <a:r>
              <a:rPr b="1" lang="en" sz="1100">
                <a:highlight>
                  <a:srgbClr val="FFD966"/>
                </a:highlight>
              </a:rPr>
              <a:t>getsockname</a:t>
            </a:r>
            <a:r>
              <a:rPr lang="en" sz="1100"/>
              <a:t> both handle endpoint addresses (not domain names).  </a:t>
            </a:r>
            <a:br>
              <a:rPr lang="en" sz="1100"/>
            </a:br>
            <a:br>
              <a:rPr lang="en" sz="1100"/>
            </a:br>
            <a:r>
              <a:rPr b="1" lang="en" sz="1100"/>
              <a:t>getpeername</a:t>
            </a:r>
            <a:r>
              <a:rPr lang="en" sz="1100"/>
              <a:t> is used to determine the endpoint of a peer, and only works with connected sockets.</a:t>
            </a:r>
            <a:br>
              <a:rPr lang="en" sz="1100"/>
            </a:br>
            <a:br>
              <a:rPr lang="en" sz="1100"/>
            </a:br>
            <a:r>
              <a:rPr b="1" lang="en" sz="1100"/>
              <a:t>getsockname</a:t>
            </a:r>
            <a:r>
              <a:rPr lang="en" sz="1100"/>
              <a:t> returns the local endpoint associated with a socket. </a:t>
            </a:r>
            <a:br>
              <a:rPr b="1" lang="en" sz="1100"/>
            </a:br>
            <a:br>
              <a:rPr lang="en" sz="1100"/>
            </a:b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Local &amp; Remote Socket Endpoint Info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4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getpeername</a:t>
            </a:r>
            <a:r>
              <a:rPr lang="en" sz="1100"/>
              <a:t> is used to determine the endpoint of a peer, and only works with connected sockets. </a:t>
            </a:r>
            <a:br>
              <a:rPr lang="en" sz="1100"/>
            </a:br>
            <a:br>
              <a:rPr b="1" lang="en" sz="1100">
                <a:highlight>
                  <a:srgbClr val="FFFF00"/>
                </a:highlight>
              </a:rPr>
            </a:br>
            <a:r>
              <a:rPr b="1" lang="en" sz="1100">
                <a:highlight>
                  <a:srgbClr val="FFFF00"/>
                </a:highlight>
              </a:rPr>
              <a:t>getpeername(descriptor, destaddr, addrlen)  </a:t>
            </a:r>
            <a:r>
              <a:rPr lang="en" sz="1100"/>
              <a:t>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descriptor</a:t>
            </a:r>
            <a:r>
              <a:rPr lang="en" sz="1100"/>
              <a:t> specifies the socket for which the destination endpoint is desired.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destaddr</a:t>
            </a:r>
            <a:r>
              <a:rPr lang="en" sz="1100"/>
              <a:t> is a pointer to a structure of type </a:t>
            </a:r>
            <a:r>
              <a:rPr i="1" lang="en" sz="1100"/>
              <a:t>sockaddr</a:t>
            </a:r>
            <a:r>
              <a:rPr lang="en" sz="1100"/>
              <a:t> that will receive the endpoint information.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addrlen</a:t>
            </a:r>
            <a:r>
              <a:rPr lang="en" sz="1100"/>
              <a:t> is a pointer to an integer that will receive the length of the endpoint structure. 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Local &amp; Remote Socket Endpoint Info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4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getsockname</a:t>
            </a:r>
            <a:r>
              <a:rPr lang="en" sz="1100"/>
              <a:t> returns the local endpoint associated with a socket. </a:t>
            </a:r>
            <a:br>
              <a:rPr b="1" lang="en" sz="1100"/>
            </a:br>
            <a:br>
              <a:rPr b="1" lang="en" sz="1100"/>
            </a:br>
            <a:r>
              <a:rPr b="1" lang="en" sz="1100">
                <a:highlight>
                  <a:srgbClr val="FFFF00"/>
                </a:highlight>
              </a:rPr>
              <a:t>getsockname(descriptor, localaddr, addrlen) 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descriptor</a:t>
            </a:r>
            <a:r>
              <a:rPr lang="en" sz="1100"/>
              <a:t> specifies the socket for which the local endpoint is desired.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localaddr</a:t>
            </a:r>
            <a:r>
              <a:rPr lang="en" sz="1100"/>
              <a:t> is a pointer to a structure of type </a:t>
            </a:r>
            <a:r>
              <a:rPr i="1" lang="en" sz="1100"/>
              <a:t>sockaddr</a:t>
            </a:r>
            <a:r>
              <a:rPr lang="en" sz="1100"/>
              <a:t> that will contain the endpoint.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addrlen</a:t>
            </a:r>
            <a:r>
              <a:rPr lang="en" sz="1100"/>
              <a:t> is a pointer to an integer that will contain the  length of the endpoint structure.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&amp; Setting Socket Options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Applications need to control socket in other ways:</a:t>
            </a:r>
            <a:r>
              <a:rPr b="1" lang="en" sz="1100"/>
              <a:t>  </a:t>
            </a:r>
            <a:br>
              <a:rPr lang="en" sz="1100"/>
            </a:br>
            <a:br>
              <a:rPr lang="en" sz="1100"/>
            </a:br>
            <a:r>
              <a:rPr lang="en" sz="1100"/>
              <a:t>- obtaining or setting the timeout parameters </a:t>
            </a:r>
            <a:br>
              <a:rPr lang="en" sz="1100"/>
            </a:br>
            <a:r>
              <a:rPr lang="en" sz="1100"/>
              <a:t>- controlling the allocation of buffer space </a:t>
            </a:r>
            <a:br>
              <a:rPr lang="en" sz="1100"/>
            </a:br>
            <a:r>
              <a:rPr lang="en" sz="1100"/>
              <a:t>- controlling processing of out-of-band data  </a:t>
            </a:r>
            <a:br>
              <a:rPr lang="en" sz="1100"/>
            </a:br>
            <a:br>
              <a:rPr lang="en" sz="1100"/>
            </a:br>
            <a:r>
              <a:rPr lang="en" sz="1100"/>
              <a:t>Rather than add new functions for each new control operation, the designers decided to build a single mechanism. </a:t>
            </a:r>
            <a:br>
              <a:rPr lang="en" sz="1100"/>
            </a:br>
            <a:br>
              <a:rPr lang="en" sz="1100"/>
            </a:br>
            <a:r>
              <a:rPr lang="en" sz="1100"/>
              <a:t>The mechanism has two operations: </a:t>
            </a:r>
            <a:r>
              <a:rPr b="1" lang="en" sz="1100">
                <a:highlight>
                  <a:srgbClr val="FFD966"/>
                </a:highlight>
              </a:rPr>
              <a:t>getsockopt</a:t>
            </a:r>
            <a:r>
              <a:rPr lang="en" sz="1100"/>
              <a:t> and </a:t>
            </a:r>
            <a:r>
              <a:rPr b="1" lang="en" sz="1100">
                <a:highlight>
                  <a:srgbClr val="FFD966"/>
                </a:highlight>
              </a:rPr>
              <a:t>setsockopt</a:t>
            </a:r>
            <a:r>
              <a:rPr lang="en" sz="1100"/>
              <a:t>.  </a:t>
            </a:r>
            <a:br>
              <a:rPr lang="en" sz="1100"/>
            </a:b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&amp; Setting Socket Options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Function </a:t>
            </a:r>
            <a:r>
              <a:rPr b="1" lang="en" sz="1100"/>
              <a:t>getsockopt</a:t>
            </a:r>
            <a:r>
              <a:rPr lang="en" sz="1100"/>
              <a:t> allows the application to request information about the socket. </a:t>
            </a:r>
            <a:br>
              <a:rPr lang="en" sz="1100"/>
            </a:br>
            <a:r>
              <a:rPr lang="en" sz="1100"/>
              <a:t>A caller specifies the socket, the option of interest, and a location at which to store the requested information.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getsockopt(descriptor, level, optionid, optionval, length)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br>
              <a:rPr b="1" lang="en" sz="1100" u="sng"/>
            </a:br>
            <a:r>
              <a:rPr b="1" lang="en" sz="1100">
                <a:highlight>
                  <a:srgbClr val="FFD966"/>
                </a:highlight>
              </a:rPr>
              <a:t>descriptor</a:t>
            </a:r>
            <a:r>
              <a:rPr lang="en" sz="1100"/>
              <a:t> specifies the socket for which information is needed.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level</a:t>
            </a:r>
            <a:r>
              <a:rPr lang="en" sz="1100"/>
              <a:t> identifies if the operation applies to the socket or underlying protocols.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optionid</a:t>
            </a:r>
            <a:r>
              <a:rPr lang="en" sz="1100"/>
              <a:t> specifies a single option to which the request  applies.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optionval</a:t>
            </a:r>
            <a:r>
              <a:rPr lang="en" sz="1100"/>
              <a:t> gives the address of a buffer into which the system places the requested value,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length</a:t>
            </a:r>
            <a:r>
              <a:rPr b="1" lang="en" sz="1100"/>
              <a:t> </a:t>
            </a:r>
            <a:r>
              <a:rPr lang="en" sz="1100"/>
              <a:t>gives the address of an integer into which the system places the length of the option value.  </a:t>
            </a:r>
            <a:br>
              <a:rPr lang="en" sz="1100"/>
            </a:b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&amp; Setting Socket Options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Function </a:t>
            </a:r>
            <a:r>
              <a:rPr b="1" lang="en" sz="1100"/>
              <a:t>setsockopt</a:t>
            </a:r>
            <a:r>
              <a:rPr lang="en" sz="1100"/>
              <a:t> allows an application program to set a socket option using the  set of values obtained with getsockopt. </a:t>
            </a:r>
            <a:br>
              <a:rPr lang="en" sz="1100"/>
            </a:br>
            <a:r>
              <a:rPr lang="en" sz="1100"/>
              <a:t>The caller specifies a socket for which the option should be set, the option to be changed, and a value for the option.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setsockopt(descriptor, level, optionid, optionval, length)</a:t>
            </a:r>
            <a:br>
              <a:rPr b="1" lang="en" sz="1100">
                <a:highlight>
                  <a:srgbClr val="FFFF00"/>
                </a:highlight>
              </a:rPr>
            </a:br>
            <a:br>
              <a:rPr b="1" lang="en" sz="1100">
                <a:highlight>
                  <a:srgbClr val="FFFF00"/>
                </a:highlight>
              </a:rPr>
            </a:br>
            <a:r>
              <a:rPr b="1" lang="en" sz="1100" u="sng"/>
              <a:t>Arguments</a:t>
            </a:r>
            <a:br>
              <a:rPr b="1" lang="en" sz="1100" u="sng"/>
            </a:br>
            <a:r>
              <a:rPr b="1" lang="en" sz="1100">
                <a:highlight>
                  <a:srgbClr val="FFD966"/>
                </a:highlight>
              </a:rPr>
              <a:t>descriptor</a:t>
            </a:r>
            <a:r>
              <a:rPr lang="en" sz="1100"/>
              <a:t> specifies the socket for which information is needed.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level</a:t>
            </a:r>
            <a:r>
              <a:rPr lang="en" sz="1100"/>
              <a:t> identifies if the operation applies to the socket or underlying protocols.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optionid</a:t>
            </a:r>
            <a:r>
              <a:rPr lang="en" sz="1100"/>
              <a:t> specifies a single option to which the request  applies.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optionval</a:t>
            </a:r>
            <a:r>
              <a:rPr lang="en" sz="1100"/>
              <a:t> gives the address of a buffer into which the system places the requested value, </a:t>
            </a:r>
            <a:br>
              <a:rPr lang="en" sz="1100"/>
            </a:br>
            <a:r>
              <a:rPr lang="en" sz="1100"/>
              <a:t>*</a:t>
            </a:r>
            <a:r>
              <a:rPr b="1" lang="en" sz="1100">
                <a:highlight>
                  <a:srgbClr val="FFD966"/>
                </a:highlight>
              </a:rPr>
              <a:t>length</a:t>
            </a:r>
            <a:r>
              <a:rPr b="1" lang="en" sz="1100"/>
              <a:t> </a:t>
            </a:r>
            <a:r>
              <a:rPr lang="en" sz="1100"/>
              <a:t>integer that specifies the number of bytes in the option being passed to the system.  </a:t>
            </a:r>
            <a:br>
              <a:rPr lang="en" sz="1100"/>
            </a:br>
            <a:br>
              <a:rPr lang="en" sz="1100"/>
            </a:br>
            <a:r>
              <a:rPr lang="en" sz="1100"/>
              <a:t>*length is the one argument that is different from getsockopt. </a:t>
            </a:r>
            <a:br>
              <a:rPr b="1" lang="en" sz="1100">
                <a:highlight>
                  <a:srgbClr val="FFFF00"/>
                </a:highlight>
              </a:rPr>
            </a:br>
            <a:br>
              <a:rPr b="1" lang="en" sz="1100">
                <a:highlight>
                  <a:srgbClr val="FFFF00"/>
                </a:highlight>
              </a:rPr>
            </a:b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Specifying a Queue Length for a Server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Queues are important for sequential servers, but may also be needed to handle packet bursts for concurrent servers. </a:t>
            </a:r>
            <a:br>
              <a:rPr lang="en" sz="1100"/>
            </a:br>
            <a:br>
              <a:rPr lang="en" sz="1100"/>
            </a:br>
            <a:r>
              <a:rPr lang="en" sz="1100">
                <a:highlight>
                  <a:srgbClr val="FFFF00"/>
                </a:highlight>
              </a:rPr>
              <a:t>The </a:t>
            </a:r>
            <a:r>
              <a:rPr b="1" lang="en" sz="1100">
                <a:highlight>
                  <a:srgbClr val="FFFF00"/>
                </a:highlight>
              </a:rPr>
              <a:t>listen</a:t>
            </a:r>
            <a:r>
              <a:rPr lang="en" sz="1100">
                <a:highlight>
                  <a:srgbClr val="FFFF00"/>
                </a:highlight>
              </a:rPr>
              <a:t> function allows servers to prepare a socket for incoming connections.</a:t>
            </a:r>
            <a:r>
              <a:rPr lang="en" sz="1100"/>
              <a:t> Listen puts the socket in a passive </a:t>
            </a:r>
            <a:r>
              <a:rPr lang="en" sz="1100"/>
              <a:t>mode ready to accept connections, and contains an argument that configures the size of a queue for incoming requests.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listen(descriptor, qlength)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descriptor</a:t>
            </a:r>
            <a:r>
              <a:rPr lang="en" sz="1100"/>
              <a:t> the socket that should be prepared for use by a server. 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qlength</a:t>
            </a:r>
            <a:r>
              <a:rPr lang="en" sz="1100"/>
              <a:t> specifies the length of the request queue for that socket.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/>
              <a:t>Listen applies only to sockets that have selected reliable stream delivery service.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The Socket API 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Introduction to</a:t>
            </a:r>
            <a:r>
              <a:rPr lang="en" sz="1100"/>
              <a:t> Socket API </a:t>
            </a:r>
            <a:br>
              <a:rPr lang="en" sz="1100"/>
            </a:br>
            <a:r>
              <a:rPr lang="en" sz="1100"/>
              <a:t>The Socket Abstraction and Socket Operations </a:t>
            </a:r>
            <a:br>
              <a:rPr lang="en" sz="1100"/>
            </a:br>
            <a:r>
              <a:rPr lang="en" sz="1100"/>
              <a:t>Obtaining and Setting Socket Options </a:t>
            </a:r>
            <a:br>
              <a:rPr lang="en" sz="1100"/>
            </a:br>
            <a:r>
              <a:rPr lang="en" sz="1100"/>
              <a:t>How a Server Accepts TCP Connections </a:t>
            </a:r>
            <a:br>
              <a:rPr lang="en" sz="1100"/>
            </a:br>
            <a:r>
              <a:rPr lang="en" sz="1100"/>
              <a:t>Servers that handle Multiple Services </a:t>
            </a:r>
            <a:br>
              <a:rPr lang="en" sz="1100"/>
            </a:br>
            <a:r>
              <a:rPr lang="en" sz="1100"/>
              <a:t>Obtaining and Setting the Host Name </a:t>
            </a:r>
            <a:br>
              <a:rPr lang="en" sz="1100"/>
            </a:br>
            <a:r>
              <a:rPr lang="en" sz="1100"/>
              <a:t>Library Functions Related to Sockets </a:t>
            </a:r>
            <a:br>
              <a:rPr lang="en" sz="1100"/>
            </a:br>
            <a:r>
              <a:rPr lang="en" sz="1100"/>
              <a:t>Network Byte Order and Conversion Routines</a:t>
            </a:r>
            <a:br>
              <a:rPr lang="en" sz="1100"/>
            </a:br>
            <a:r>
              <a:rPr lang="en" sz="1100"/>
              <a:t>IP Address Manipulation Routines </a:t>
            </a:r>
            <a:br>
              <a:rPr lang="en" sz="1100"/>
            </a:br>
            <a:r>
              <a:rPr lang="en" sz="1100"/>
              <a:t>Accessing the Domain Name System </a:t>
            </a:r>
            <a:br>
              <a:rPr lang="en" sz="1100"/>
            </a:br>
            <a:r>
              <a:rPr lang="en" sz="1100"/>
              <a:t>Obtaining Information about Hosts </a:t>
            </a:r>
            <a:br>
              <a:rPr lang="en" sz="1100"/>
            </a:br>
            <a:r>
              <a:rPr lang="en" sz="1100"/>
              <a:t>Obtaining Information about Networks </a:t>
            </a:r>
            <a:br>
              <a:rPr lang="en" sz="1100"/>
            </a:br>
            <a:r>
              <a:rPr lang="en" sz="1100"/>
              <a:t>Obtaining Information about Protocols </a:t>
            </a:r>
            <a:br>
              <a:rPr lang="en" sz="1100"/>
            </a:br>
            <a:r>
              <a:rPr lang="en" sz="1100"/>
              <a:t>Obtaining Information about Network Services </a:t>
            </a: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Server Accepts TCP Connections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 u="sng"/>
              <a:t>Servers uses the functions:</a:t>
            </a:r>
            <a:br>
              <a:rPr lang="en" sz="1100"/>
            </a:br>
            <a:r>
              <a:rPr b="1" lang="en" sz="1100"/>
              <a:t>socket</a:t>
            </a:r>
            <a:r>
              <a:rPr lang="en" sz="1100"/>
              <a:t> - to create a socket</a:t>
            </a:r>
            <a:br>
              <a:rPr lang="en" sz="1100"/>
            </a:br>
            <a:r>
              <a:rPr b="1" lang="en" sz="1100"/>
              <a:t>bind</a:t>
            </a:r>
            <a:r>
              <a:rPr lang="en" sz="1100"/>
              <a:t> - bind the socket to a well-known protocol port, while the socket is </a:t>
            </a:r>
            <a:r>
              <a:rPr i="1" lang="en" sz="1100"/>
              <a:t>not</a:t>
            </a:r>
            <a:r>
              <a:rPr lang="en" sz="1100"/>
              <a:t> connected to specific remote destination.  </a:t>
            </a:r>
            <a:br>
              <a:rPr lang="en" sz="1100"/>
            </a:br>
            <a:r>
              <a:rPr lang="en" sz="1100"/>
              <a:t>   	</a:t>
            </a:r>
            <a:r>
              <a:rPr lang="en" sz="1100"/>
              <a:t>The remote destination must specify a </a:t>
            </a:r>
            <a:r>
              <a:rPr i="1" lang="en" sz="1100"/>
              <a:t>wildcard</a:t>
            </a:r>
            <a:r>
              <a:rPr lang="en" sz="1100"/>
              <a:t>, allowing the socket to receive connection requests from an arbitrary client.  </a:t>
            </a:r>
            <a:br>
              <a:rPr lang="en" sz="1100"/>
            </a:br>
            <a:r>
              <a:rPr b="1" lang="en" sz="1100"/>
              <a:t>listen</a:t>
            </a:r>
            <a:r>
              <a:rPr lang="en" sz="1100"/>
              <a:t> - specify a queue length for connection requests.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Once a socket has been established:</a:t>
            </a:r>
            <a:r>
              <a:rPr b="1" lang="en" sz="1100"/>
              <a:t> </a:t>
            </a:r>
            <a:br>
              <a:rPr b="1" lang="en" sz="1100"/>
            </a:br>
            <a:br>
              <a:rPr b="1" lang="en" sz="1100"/>
            </a:br>
            <a:r>
              <a:rPr b="1" lang="en" sz="1100"/>
              <a:t>accept </a:t>
            </a:r>
            <a:r>
              <a:rPr lang="en" sz="1100"/>
              <a:t>- The server waits for a connection, by calling the </a:t>
            </a:r>
            <a:r>
              <a:rPr b="1" lang="en" sz="1100"/>
              <a:t>accept</a:t>
            </a:r>
            <a:r>
              <a:rPr lang="en" sz="1100"/>
              <a:t> </a:t>
            </a:r>
            <a:r>
              <a:rPr lang="en" sz="1100"/>
              <a:t>function</a:t>
            </a:r>
            <a:r>
              <a:rPr lang="en" sz="1100"/>
              <a:t>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newsock = accept(descriptor, addr, addrlen)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br>
              <a:rPr b="1" lang="en" sz="1100" u="sng"/>
            </a:br>
            <a:r>
              <a:rPr b="1" lang="en" sz="1100">
                <a:highlight>
                  <a:srgbClr val="FFD966"/>
                </a:highlight>
              </a:rPr>
              <a:t>descriptor</a:t>
            </a:r>
            <a:r>
              <a:rPr lang="en" sz="1100"/>
              <a:t> speci</a:t>
            </a:r>
            <a:r>
              <a:rPr lang="en" sz="1100"/>
              <a:t>fies </a:t>
            </a:r>
            <a:r>
              <a:rPr lang="en" sz="1100"/>
              <a:t>the socket on which to wait.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addr</a:t>
            </a:r>
            <a:r>
              <a:rPr lang="en" sz="1100"/>
              <a:t> is a pointer to a structure of type </a:t>
            </a:r>
            <a:r>
              <a:rPr i="1" lang="en" sz="1100"/>
              <a:t>sockaddr</a:t>
            </a:r>
            <a:r>
              <a:rPr lang="en" sz="1100"/>
              <a:t>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addrlen</a:t>
            </a:r>
            <a:r>
              <a:rPr lang="en" sz="1100"/>
              <a:t> is a pointer to an integer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Server Accepts TCP Connections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newsock = accept(descriptor, addr, addrlen)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br>
              <a:rPr b="1" lang="en" sz="1100" u="sng"/>
            </a:br>
            <a:r>
              <a:rPr b="1" lang="en" sz="1100">
                <a:highlight>
                  <a:srgbClr val="FFD966"/>
                </a:highlight>
              </a:rPr>
              <a:t>descriptor</a:t>
            </a:r>
            <a:r>
              <a:rPr lang="en" sz="1100"/>
              <a:t> specifies the socket on which to wait.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addr</a:t>
            </a:r>
            <a:r>
              <a:rPr lang="en" sz="1100"/>
              <a:t> is a pointer to a structure of type </a:t>
            </a:r>
            <a:r>
              <a:rPr i="1" lang="en" sz="1100"/>
              <a:t>sockaddr</a:t>
            </a:r>
            <a:r>
              <a:rPr lang="en" sz="1100"/>
              <a:t>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addrlen</a:t>
            </a:r>
            <a:r>
              <a:rPr lang="en" sz="1100"/>
              <a:t> is a pointer to an integer </a:t>
            </a:r>
            <a:br>
              <a:rPr lang="en" sz="1100"/>
            </a:br>
            <a:br>
              <a:rPr b="1" lang="en" sz="1100" u="sng"/>
            </a:br>
            <a:r>
              <a:rPr b="1" lang="en" sz="1100" u="sng"/>
              <a:t>When a request arrives:  </a:t>
            </a:r>
            <a:br>
              <a:rPr b="1" lang="en" sz="1100" u="sng"/>
            </a:br>
            <a:br>
              <a:rPr lang="en" sz="1100"/>
            </a:br>
            <a:r>
              <a:rPr lang="en" sz="1100"/>
              <a:t>- The system fills in argument </a:t>
            </a:r>
            <a:r>
              <a:rPr b="1" lang="en" sz="1100"/>
              <a:t>addr</a:t>
            </a:r>
            <a:r>
              <a:rPr lang="en" sz="1100"/>
              <a:t> with the endpoint information of the client that made the request.  </a:t>
            </a:r>
            <a:br>
              <a:rPr lang="en" sz="1100"/>
            </a:br>
            <a:r>
              <a:rPr lang="en" sz="1100"/>
              <a:t>- And sets </a:t>
            </a:r>
            <a:r>
              <a:rPr b="1" lang="en" sz="1100"/>
              <a:t>addrlen</a:t>
            </a:r>
            <a:r>
              <a:rPr lang="en" sz="1100"/>
              <a:t> to the length of the endpoint structure. </a:t>
            </a:r>
            <a:br>
              <a:rPr lang="en" sz="1100"/>
            </a:br>
            <a:r>
              <a:rPr lang="en" sz="1100"/>
              <a:t>- The system creates a new socket that has its destination connected to the requesting client  </a:t>
            </a:r>
            <a:br>
              <a:rPr lang="en" sz="1100"/>
            </a:br>
            <a:r>
              <a:rPr lang="en" sz="1100"/>
              <a:t>	- returns the new socket descriptor to the caller  </a:t>
            </a:r>
            <a:br>
              <a:rPr lang="en" sz="1100"/>
            </a:br>
            <a:r>
              <a:rPr lang="en" sz="1100"/>
              <a:t>- The original socket still has a </a:t>
            </a:r>
            <a:r>
              <a:rPr i="1" lang="en" sz="1100"/>
              <a:t>wildcard</a:t>
            </a:r>
            <a:r>
              <a:rPr lang="en" sz="1100"/>
              <a:t> remote destination, and it still remains open. </a:t>
            </a:r>
            <a:br>
              <a:rPr lang="en" sz="1100"/>
            </a:br>
            <a:r>
              <a:rPr lang="en" sz="1100"/>
              <a:t>Thus, the original server can continue to accept additional requests at the original socket. </a:t>
            </a:r>
            <a:br>
              <a:rPr lang="en" sz="1100"/>
            </a:b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Functions Related to Sockets 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The socket API offers a large set  of functions that perform useful tasks related to networking.</a:t>
            </a:r>
            <a:br>
              <a:rPr lang="en" sz="1100"/>
            </a:br>
            <a:br>
              <a:rPr lang="en" sz="1100"/>
            </a:br>
            <a:r>
              <a:rPr lang="en" sz="1100"/>
              <a:t>Many of the socket library functions provide database services that allow a process to determine the names of machines and network services, protocol port numbers, and  other related information.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Servers that handle multiple services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The socket API provides another interesting possibility for server design because it allows a single process to wait for connections on multiple sockets. The system call that makes the design possible is called </a:t>
            </a:r>
            <a:r>
              <a:rPr b="1" lang="en" sz="1100"/>
              <a:t>select</a:t>
            </a:r>
            <a:r>
              <a:rPr lang="en" sz="1100"/>
              <a:t>.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nready = select(ndesc, indesc, outdesc, excdesc, timeout)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ndesc</a:t>
            </a:r>
            <a:r>
              <a:rPr lang="en" sz="1100"/>
              <a:t> - specifies how many descriptors should be examined (the descriptors checked are always 0 through ndesc-1).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indesc</a:t>
            </a:r>
            <a:r>
              <a:rPr lang="en" sz="1100"/>
              <a:t> - is a pointer to a bit mask that specifies the file descriptors to check for input,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outdesc</a:t>
            </a:r>
            <a:r>
              <a:rPr lang="en" sz="1100"/>
              <a:t> - is a  pointer to a bit mask that specifies the file descriptors to check for output,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excdesc</a:t>
            </a:r>
            <a:r>
              <a:rPr lang="en" sz="1100"/>
              <a:t> - is a pointer to a bit mask that specifies the file descriptors to check for exception conditions.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Timeout</a:t>
            </a:r>
            <a:r>
              <a:rPr b="1" lang="en" sz="1100"/>
              <a:t> </a:t>
            </a:r>
            <a:r>
              <a:rPr lang="en" sz="1100"/>
              <a:t>-</a:t>
            </a:r>
            <a:r>
              <a:rPr b="1" lang="en" sz="1100"/>
              <a:t> </a:t>
            </a:r>
            <a:r>
              <a:rPr lang="en" sz="1100"/>
              <a:t>nonzero means it is the address of an integer that specifies how long to wait for a connection before returning to the caller. A zero value for timeout forces the call to block until a descriptor becomes ready. </a:t>
            </a:r>
            <a:br>
              <a:rPr lang="en" sz="1100"/>
            </a:br>
            <a:br>
              <a:rPr lang="en" sz="1100"/>
            </a:b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and setting the Host Name 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Although IP uses a destination address when delivering datagrams, user and application programs use a name to refer to a computer. Computer’s name is derived from the Domain Name System. The </a:t>
            </a:r>
            <a:r>
              <a:rPr b="1" lang="en" sz="1100"/>
              <a:t>gethostname</a:t>
            </a:r>
            <a:r>
              <a:rPr lang="en" sz="1100"/>
              <a:t> function allows an application to obtain the local computer’s name. A related function, </a:t>
            </a:r>
            <a:r>
              <a:rPr b="1" lang="en" sz="1100"/>
              <a:t>sethostname</a:t>
            </a:r>
            <a:r>
              <a:rPr lang="en" sz="1100"/>
              <a:t>, allows a manager to set the hostname to a given string. 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gethostname(name, length)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name</a:t>
            </a:r>
            <a:r>
              <a:rPr lang="en" sz="1100"/>
              <a:t> gives the address of an array of bytes where the name is to be stored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length</a:t>
            </a:r>
            <a:r>
              <a:rPr lang="en" sz="1100"/>
              <a:t> is an integer that specifies the maximum length of a name (i.e., the  size of the name array).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sethostname(name, length)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name</a:t>
            </a:r>
            <a:r>
              <a:rPr lang="en" sz="1100"/>
              <a:t> gives the address of an array in which a name has been stored 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length</a:t>
            </a:r>
            <a:r>
              <a:rPr lang="en" sz="1100"/>
              <a:t> is an integer that gives the length of the name.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Byte Order and Conversion Routines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The socket API provides four macros that convert between the local machine byte order and the network standard byte order. </a:t>
            </a:r>
            <a:br>
              <a:rPr lang="en" sz="1100"/>
            </a:br>
            <a:br>
              <a:rPr lang="en" sz="1100"/>
            </a:br>
            <a:r>
              <a:rPr b="1" lang="en" sz="1100" u="sng">
                <a:highlight>
                  <a:srgbClr val="FFD966"/>
                </a:highlight>
              </a:rPr>
              <a:t>From Network Byte Order to Local Host Byte Order</a:t>
            </a:r>
            <a:br>
              <a:rPr lang="en" sz="1100"/>
            </a:br>
            <a:br>
              <a:rPr lang="en" sz="1100"/>
            </a:br>
            <a:r>
              <a:rPr lang="en" sz="1100"/>
              <a:t>The </a:t>
            </a:r>
            <a:r>
              <a:rPr b="1" lang="en" sz="1100"/>
              <a:t>network to host short </a:t>
            </a:r>
            <a:r>
              <a:rPr lang="en" sz="1100"/>
              <a:t>or</a:t>
            </a:r>
            <a:r>
              <a:rPr b="1" lang="en" sz="1100"/>
              <a:t> ntohs </a:t>
            </a:r>
            <a:r>
              <a:rPr lang="en" sz="1100"/>
              <a:t>function - convert a short (2-byte) integer from network byte order to the local host byte order. </a:t>
            </a: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localshort = ntohs(netshort) </a:t>
            </a:r>
            <a:r>
              <a:rPr b="1" lang="en" sz="1100"/>
              <a:t> </a:t>
            </a:r>
            <a:br>
              <a:rPr lang="en" sz="1100"/>
            </a:br>
            <a:br>
              <a:rPr lang="en" sz="1100"/>
            </a:br>
            <a:r>
              <a:rPr lang="en" sz="1100"/>
              <a:t>The </a:t>
            </a:r>
            <a:r>
              <a:rPr b="1" lang="en" sz="1100"/>
              <a:t>network to host long</a:t>
            </a:r>
            <a:r>
              <a:rPr lang="en" sz="1100"/>
              <a:t> or </a:t>
            </a:r>
            <a:r>
              <a:rPr b="1" lang="en" sz="1100"/>
              <a:t>ntohl</a:t>
            </a:r>
            <a:r>
              <a:rPr lang="en" sz="1100"/>
              <a:t> function converts a 4-byte long from network standard byte order to local  host byte order. </a:t>
            </a: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locallong = ntohl(netlong) </a:t>
            </a:r>
            <a:r>
              <a:rPr b="1" lang="en" sz="1100"/>
              <a:t> </a:t>
            </a:r>
            <a:br>
              <a:rPr lang="en" sz="1100"/>
            </a:br>
            <a:br>
              <a:rPr lang="en" sz="1100"/>
            </a:br>
            <a:r>
              <a:rPr b="1" lang="en" sz="1100" u="sng">
                <a:highlight>
                  <a:srgbClr val="FFD966"/>
                </a:highlight>
              </a:rPr>
              <a:t>From Local Host Byte Order to Network Byte Order </a:t>
            </a:r>
            <a:br>
              <a:rPr lang="en" sz="1100"/>
            </a:br>
            <a:br>
              <a:rPr lang="en" sz="1100"/>
            </a:br>
            <a:r>
              <a:rPr b="1" lang="en" sz="1100"/>
              <a:t>Host to network short </a:t>
            </a:r>
            <a:r>
              <a:rPr lang="en" sz="1100"/>
              <a:t>or </a:t>
            </a:r>
            <a:r>
              <a:rPr b="1" lang="en" sz="1100"/>
              <a:t>htons</a:t>
            </a:r>
            <a:r>
              <a:rPr lang="en" sz="1100"/>
              <a:t> function converts 2-byte (short) integer, from local host byte order to network standard byte order. </a:t>
            </a: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netshort = htons(localshort) </a:t>
            </a:r>
            <a:r>
              <a:rPr lang="en" sz="1100">
                <a:highlight>
                  <a:srgbClr val="FFFF00"/>
                </a:highlight>
              </a:rPr>
              <a:t> </a:t>
            </a:r>
            <a:br>
              <a:rPr lang="en" sz="1100"/>
            </a:br>
            <a:br>
              <a:rPr lang="en" sz="1100"/>
            </a:br>
            <a:r>
              <a:rPr lang="en" sz="1100"/>
              <a:t>The </a:t>
            </a:r>
            <a:r>
              <a:rPr b="1" lang="en" sz="1100"/>
              <a:t>host to network long </a:t>
            </a:r>
            <a:r>
              <a:rPr lang="en" sz="1100"/>
              <a:t>or </a:t>
            </a:r>
            <a:r>
              <a:rPr b="1" lang="en" sz="1100"/>
              <a:t>htonl </a:t>
            </a:r>
            <a:r>
              <a:rPr lang="en" sz="1100"/>
              <a:t>function, converts a 4-byte integer to network standard  byte order. </a:t>
            </a: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netlong = htonl(locallong)</a:t>
            </a:r>
            <a:endParaRPr b="1" sz="11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 Manipulation Routines 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Socket library includes utility that translates address notations</a:t>
            </a:r>
            <a:r>
              <a:rPr lang="en" sz="1100"/>
              <a:t>, between dotted decimal notation, colon-hex  notation, and 32-bit IPv4 addresses, or 128-bit IPv6 addresses.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For instance:</a:t>
            </a:r>
            <a:br>
              <a:rPr lang="en" sz="1100"/>
            </a:br>
            <a:br>
              <a:rPr lang="en" sz="1100"/>
            </a:br>
            <a:r>
              <a:rPr b="1" lang="en" sz="1100"/>
              <a:t>Inet_aton </a:t>
            </a:r>
            <a:r>
              <a:rPr lang="en" sz="1100"/>
              <a:t>function translates dotted decimal format to a 32-bit IPv4 address in network byte order.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error_code = inet_aton(string, address)  </a:t>
            </a: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/>
              <a:t>string</a:t>
            </a:r>
            <a:r>
              <a:rPr lang="en" sz="1100"/>
              <a:t> gives the address of an ASCII string that contains the IPv4 address expressed in dotted decimal format </a:t>
            </a:r>
            <a:br>
              <a:rPr lang="en" sz="1100"/>
            </a:br>
            <a:r>
              <a:rPr b="1" lang="en" sz="1100"/>
              <a:t>address</a:t>
            </a:r>
            <a:r>
              <a:rPr lang="en" sz="1100"/>
              <a:t> is a pointer to a 32-bit integer into which the binary value is placed. </a:t>
            </a:r>
            <a:br>
              <a:rPr lang="en" sz="1100"/>
            </a:br>
            <a:br>
              <a:rPr lang="en" sz="1100"/>
            </a:br>
            <a:r>
              <a:rPr b="1" lang="en" sz="1100"/>
              <a:t>inet_ntoa</a:t>
            </a:r>
            <a:r>
              <a:rPr lang="en" sz="1100"/>
              <a:t> function performs the inverse of inet_aton by mapping a 32-bit IPv4 address to an ASCII string in dotted decimal format.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str = inet_ntoa(internetaddr)  </a:t>
            </a:r>
            <a:br>
              <a:rPr lang="en" sz="1100"/>
            </a:br>
            <a:r>
              <a:rPr b="1" lang="en" sz="1100" u="sng"/>
              <a:t>Argument </a:t>
            </a:r>
            <a:br>
              <a:rPr lang="en" sz="1100"/>
            </a:br>
            <a:r>
              <a:rPr b="1" lang="en" sz="1100"/>
              <a:t>internetaddr</a:t>
            </a:r>
            <a:r>
              <a:rPr lang="en" sz="1100"/>
              <a:t> is a 32-bit IPv4 address in network byte order, and str is  the address of the resulting ASCII version.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Domain Name System 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highlight>
                  <a:srgbClr val="FFFF00"/>
                </a:highlight>
              </a:rPr>
              <a:t>Five library functions constitute the interface to the </a:t>
            </a:r>
            <a:r>
              <a:rPr b="1" lang="en" sz="1100">
                <a:highlight>
                  <a:srgbClr val="FFFF00"/>
                </a:highlight>
              </a:rPr>
              <a:t>Domain Name System (DNS).</a:t>
            </a:r>
            <a:br>
              <a:rPr b="1" lang="en" sz="1100">
                <a:highlight>
                  <a:srgbClr val="FFFF00"/>
                </a:highlight>
              </a:rPr>
            </a:br>
            <a:r>
              <a:rPr lang="en" sz="1100"/>
              <a:t>Using these functions creates a client-server relationship with a DNS server. </a:t>
            </a:r>
            <a:br>
              <a:rPr lang="en" sz="1100">
                <a:highlight>
                  <a:srgbClr val="FFFF00"/>
                </a:highlight>
              </a:rPr>
            </a:br>
            <a:br>
              <a:rPr lang="en" sz="1100">
                <a:highlight>
                  <a:srgbClr val="FFFF00"/>
                </a:highlight>
              </a:rPr>
            </a:br>
            <a:r>
              <a:rPr b="1" lang="en" sz="1100">
                <a:highlight>
                  <a:srgbClr val="FFD966"/>
                </a:highlight>
              </a:rPr>
              <a:t>res_init</a:t>
            </a:r>
            <a:r>
              <a:rPr b="1" lang="en" sz="1100"/>
              <a:t> </a:t>
            </a:r>
            <a:r>
              <a:rPr lang="en" sz="1100"/>
              <a:t>- program calls </a:t>
            </a:r>
            <a:r>
              <a:rPr b="1" lang="en" sz="1100"/>
              <a:t>res_init</a:t>
            </a:r>
            <a:r>
              <a:rPr lang="en" sz="1100"/>
              <a:t> before calling other functions. The call takes no arguments. </a:t>
            </a:r>
            <a:br>
              <a:rPr lang="en" sz="1100"/>
            </a:br>
            <a:r>
              <a:rPr lang="en" sz="1100"/>
              <a:t>Res_init stores the name of a domain name server in global structure res, making the system ready to contact the server</a:t>
            </a:r>
            <a:br>
              <a:rPr lang="en" sz="1100"/>
            </a:br>
            <a:br>
              <a:rPr b="1" lang="en" sz="1100"/>
            </a:br>
            <a:r>
              <a:rPr b="1" lang="en" sz="1100">
                <a:highlight>
                  <a:srgbClr val="FFD966"/>
                </a:highlight>
              </a:rPr>
              <a:t>res_mkquery</a:t>
            </a:r>
            <a:r>
              <a:rPr b="1" lang="en" sz="1100"/>
              <a:t> </a:t>
            </a:r>
            <a:r>
              <a:rPr lang="en" sz="1100"/>
              <a:t>- forms a </a:t>
            </a:r>
            <a:r>
              <a:rPr lang="en" sz="1100"/>
              <a:t>domain name query</a:t>
            </a:r>
            <a:r>
              <a:rPr lang="en" sz="1100"/>
              <a:t> and places the query in a buffer in memory. </a:t>
            </a:r>
            <a:br>
              <a:rPr lang="en" sz="1100"/>
            </a:br>
            <a:br>
              <a:rPr b="1" lang="en" sz="1100"/>
            </a:br>
            <a:r>
              <a:rPr b="1" lang="en" sz="1100">
                <a:highlight>
                  <a:srgbClr val="FFD966"/>
                </a:highlight>
              </a:rPr>
              <a:t>res_send</a:t>
            </a:r>
            <a:r>
              <a:rPr b="1" lang="en" sz="1100"/>
              <a:t> </a:t>
            </a:r>
            <a:r>
              <a:rPr lang="en" sz="1100"/>
              <a:t>-</a:t>
            </a:r>
            <a:r>
              <a:rPr b="1" lang="en" sz="1100"/>
              <a:t> </a:t>
            </a:r>
            <a:r>
              <a:rPr lang="en" sz="1100"/>
              <a:t>once a program has formed a query, it calls </a:t>
            </a:r>
            <a:r>
              <a:rPr b="1" lang="en" sz="1100"/>
              <a:t>res_send</a:t>
            </a:r>
            <a:r>
              <a:rPr lang="en" sz="1100"/>
              <a:t> to send it to a name server and obtain a response. </a:t>
            </a:r>
            <a:br>
              <a:rPr lang="en" sz="1100"/>
            </a:br>
            <a:br>
              <a:rPr b="1" lang="en" sz="1100"/>
            </a:br>
            <a:r>
              <a:rPr b="1" lang="en" sz="1100">
                <a:highlight>
                  <a:srgbClr val="FFD966"/>
                </a:highlight>
              </a:rPr>
              <a:t>dn_expand</a:t>
            </a:r>
            <a:r>
              <a:rPr b="1" lang="en" sz="1100"/>
              <a:t> </a:t>
            </a:r>
            <a:r>
              <a:rPr lang="en" sz="1100"/>
              <a:t>- expands a compressed domain name into a  full ASCII version.</a:t>
            </a:r>
            <a:br>
              <a:rPr lang="en" sz="1100"/>
            </a:br>
            <a:br>
              <a:rPr b="1" lang="en" sz="1100"/>
            </a:br>
            <a:r>
              <a:rPr b="1" lang="en" sz="1100">
                <a:highlight>
                  <a:srgbClr val="FFD966"/>
                </a:highlight>
              </a:rPr>
              <a:t>dn_comp</a:t>
            </a:r>
            <a:r>
              <a:rPr b="1" lang="en" sz="1100"/>
              <a:t> </a:t>
            </a:r>
            <a:r>
              <a:rPr lang="en" sz="1100"/>
              <a:t>- compresses a full domain name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Domain Name System 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/>
              <a:t>res_mkquery</a:t>
            </a:r>
            <a:r>
              <a:rPr lang="en" sz="1100"/>
              <a:t> function forms a domain name query and places the query in a buffer  in memory.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res_mkquery(op, dname, class, type, data, datalen, newrr, buffer, buflen) </a:t>
            </a:r>
            <a:r>
              <a:rPr lang="en" sz="1100"/>
              <a:t>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lang="en" sz="1100"/>
              <a:t>(The first seven arguments correspond directly to the fields of a domain name query)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op</a:t>
            </a:r>
            <a:r>
              <a:rPr lang="en" sz="1100"/>
              <a:t> specifies the requested operation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dname</a:t>
            </a:r>
            <a:r>
              <a:rPr lang="en" sz="1100"/>
              <a:t> gives the address of a character array that contains a domain name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class</a:t>
            </a:r>
            <a:r>
              <a:rPr lang="en" sz="1100"/>
              <a:t> is an integer that gives the class of the query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type</a:t>
            </a:r>
            <a:r>
              <a:rPr lang="en" sz="1100"/>
              <a:t> is an integer that gives the type of the query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data</a:t>
            </a:r>
            <a:r>
              <a:rPr lang="en" sz="1100"/>
              <a:t> gives the address of an array of data to be included in the query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datalen</a:t>
            </a:r>
            <a:r>
              <a:rPr lang="en" sz="1100"/>
              <a:t> is an integer that gives the length of the data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newrr</a:t>
            </a:r>
            <a:r>
              <a:rPr b="1" lang="en" sz="1100"/>
              <a:t> </a:t>
            </a:r>
            <a:r>
              <a:rPr lang="en" sz="1100"/>
              <a:t>is unused in current implementation 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buffer</a:t>
            </a:r>
            <a:r>
              <a:rPr b="1" lang="en" sz="1100"/>
              <a:t> </a:t>
            </a:r>
            <a:r>
              <a:rPr lang="en" sz="1100"/>
              <a:t>the address of an area into which the query should be placed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buflen</a:t>
            </a:r>
            <a:r>
              <a:rPr lang="en" sz="1100"/>
              <a:t> integer length of the buffer area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Domain Name System 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Once a program has formed a query, it calls </a:t>
            </a:r>
            <a:r>
              <a:rPr b="1" lang="en" sz="1100"/>
              <a:t>res_send</a:t>
            </a:r>
            <a:r>
              <a:rPr lang="en" sz="1100"/>
              <a:t> to send it to a name server and obtain a response.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res_send(buffer, buflen, answer, anslen) </a:t>
            </a:r>
            <a:r>
              <a:rPr lang="en" sz="1100"/>
              <a:t>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buffer</a:t>
            </a:r>
            <a:r>
              <a:rPr lang="en" sz="1100"/>
              <a:t> is a pointer to memory that holds the message to be sent (application called function res_mkquery to form the message).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buflen</a:t>
            </a:r>
            <a:r>
              <a:rPr lang="en" sz="1100"/>
              <a:t> is an integer that specifies the length.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answer</a:t>
            </a:r>
            <a:r>
              <a:rPr lang="en" sz="1100"/>
              <a:t> gives the address in memory into which a response should be written,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anslen</a:t>
            </a:r>
            <a:r>
              <a:rPr lang="en" sz="1100"/>
              <a:t> specifies  the length of the answer area. 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Socket API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The Socket </a:t>
            </a:r>
            <a:r>
              <a:rPr b="1" lang="en" sz="1100">
                <a:highlight>
                  <a:srgbClr val="FFFF00"/>
                </a:highlight>
              </a:rPr>
              <a:t>Application Program Interface (API) that has become a de facto standard for the Internet.</a:t>
            </a:r>
            <a:br>
              <a:rPr lang="en" sz="1100">
                <a:highlight>
                  <a:srgbClr val="FFFF00"/>
                </a:highlight>
              </a:rPr>
            </a:br>
            <a:br>
              <a:rPr lang="en" sz="1100">
                <a:highlight>
                  <a:srgbClr val="FFFF00"/>
                </a:highlight>
              </a:rPr>
            </a:br>
            <a:r>
              <a:rPr lang="en" sz="1100"/>
              <a:t>1. TCP/IP standards do not specify the exact interface that applications use; details depend on the operating system.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2. It is important to distinguish between functionality that protocols provide &amp; functionality made available through a specific interface.</a:t>
            </a:r>
            <a:br>
              <a:rPr lang="en" sz="1100"/>
            </a:br>
            <a:br>
              <a:rPr lang="en" sz="1100"/>
            </a:br>
            <a:r>
              <a:rPr b="1" lang="en" sz="1100" u="sng">
                <a:highlight>
                  <a:srgbClr val="FFD966"/>
                </a:highlight>
              </a:rPr>
              <a:t>Socket API, (aka Sockets) </a:t>
            </a:r>
            <a:br>
              <a:rPr lang="en" sz="1100"/>
            </a:br>
            <a:br>
              <a:rPr lang="en" sz="1100"/>
            </a:br>
            <a:r>
              <a:rPr lang="en" sz="1100"/>
              <a:t>- The Socket API was built as a general mechanism to accommodate all protocols. </a:t>
            </a:r>
            <a:br>
              <a:rPr lang="en" sz="1100"/>
            </a:br>
            <a:br>
              <a:rPr lang="en" sz="1100"/>
            </a:br>
            <a:r>
              <a:rPr lang="en" sz="1100"/>
              <a:t>- The type of the address, or address family, must be specified. </a:t>
            </a:r>
            <a:br>
              <a:rPr lang="en" sz="1100"/>
            </a:br>
            <a:br>
              <a:rPr lang="en" sz="1100"/>
            </a:br>
            <a:r>
              <a:rPr lang="en" sz="1100"/>
              <a:t>- The generality paid off for IPv6 — instead of redesigning the socket interface, engineers merely added options for IPv6. 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Domain Name System </a:t>
            </a:r>
            <a:endParaRPr/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Function </a:t>
            </a:r>
            <a:r>
              <a:rPr b="1" lang="en" sz="1100"/>
              <a:t>dn_expand</a:t>
            </a:r>
            <a:r>
              <a:rPr lang="en" sz="1100"/>
              <a:t> expands a compressed domain name into a  full ASCII version.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dn_expand(msg, eom, compressed, full, fullen) </a:t>
            </a:r>
            <a:r>
              <a:rPr lang="en" sz="1100"/>
              <a:t>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msg</a:t>
            </a:r>
            <a:r>
              <a:rPr lang="en" sz="1100"/>
              <a:t> gives the address of a domain name message that contains the name to be expanded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eom</a:t>
            </a:r>
            <a:r>
              <a:rPr lang="en" sz="1100"/>
              <a:t> specifying the end-of-message limit beyond which the expansion cannot go.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compressed</a:t>
            </a:r>
            <a:r>
              <a:rPr lang="en" sz="1100"/>
              <a:t> is a pointer to the first byte of the compressed name. 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full</a:t>
            </a:r>
            <a:r>
              <a:rPr lang="en" sz="1100"/>
              <a:t> is a pointer to an array into which the expanded name should be written 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fullen</a:t>
            </a:r>
            <a:r>
              <a:rPr lang="en" sz="1100"/>
              <a:t> is an integer that specifies the length of the array. </a:t>
            </a: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Domain Name System </a:t>
            </a:r>
            <a:endParaRPr/>
          </a:p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Function </a:t>
            </a:r>
            <a:r>
              <a:rPr b="1" lang="en" sz="1100"/>
              <a:t>dn_comp</a:t>
            </a:r>
            <a:r>
              <a:rPr lang="en" sz="1100"/>
              <a:t> compresses a full domain name by comparing suffixes to a list of previously used suffixes and eliminating the longest possible suffix. 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dn_comp(full, compressed, cmprlen, prevptrs, lastptr)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full</a:t>
            </a:r>
            <a:r>
              <a:rPr lang="en" sz="1100"/>
              <a:t> gives the address of a full domain name.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compressed</a:t>
            </a:r>
            <a:r>
              <a:rPr lang="en" sz="1100"/>
              <a:t> points to an array of bytes that will hold the compressed name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cmprlen</a:t>
            </a:r>
            <a:r>
              <a:rPr lang="en" sz="1100"/>
              <a:t> specifying the length of the array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prevptrs</a:t>
            </a:r>
            <a:r>
              <a:rPr lang="en" sz="1100"/>
              <a:t> is the address of an array of  pointers to previously compressed suffixes in the current message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lastptr</a:t>
            </a:r>
            <a:r>
              <a:rPr lang="en" sz="1100"/>
              <a:t> pointing to the end of the array.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/>
              <a:t>dn_comp can also be used to translate a domain name from ASCII to the internal form without compression (i.e., without removing suffixes). To do so, a process invokes dn_comp with the prevptrs argument set to NULL (i.e., zero).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Information about Hosts</a:t>
            </a:r>
            <a:endParaRPr/>
          </a:p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F</a:t>
            </a:r>
            <a:r>
              <a:rPr b="1" lang="en" sz="1100">
                <a:highlight>
                  <a:srgbClr val="FFFF00"/>
                </a:highlight>
              </a:rPr>
              <a:t>unctions exist that allow an application to retrieve information about a host using either its domain name or its IP address. </a:t>
            </a:r>
            <a:br>
              <a:rPr lang="en" sz="1100"/>
            </a:br>
            <a:r>
              <a:rPr lang="en" sz="1100"/>
              <a:t>Functions make the application a client of the DNS, by sending a request to a DNS server and wait for a response.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Following functions take a domain name or address and return a pointer to a structure of information for the specified host.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gethostbyname</a:t>
            </a:r>
            <a:r>
              <a:rPr lang="en" sz="1100"/>
              <a:t> function </a:t>
            </a:r>
            <a:r>
              <a:rPr lang="en" sz="1100" u="sng"/>
              <a:t>takes a domain name</a:t>
            </a:r>
            <a:r>
              <a:rPr lang="en" sz="1100"/>
              <a:t> and </a:t>
            </a:r>
            <a:r>
              <a:rPr lang="en" sz="1100" u="sng"/>
              <a:t>returns a pointer to a structure of information for the specified host.</a:t>
            </a:r>
            <a:r>
              <a:rPr lang="en" sz="1100"/>
              <a:t>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gethostbyaddr</a:t>
            </a:r>
            <a:r>
              <a:rPr lang="en" sz="1100"/>
              <a:t> </a:t>
            </a:r>
            <a:r>
              <a:rPr lang="en" sz="1100"/>
              <a:t>function </a:t>
            </a:r>
            <a:r>
              <a:rPr lang="en" sz="1100" u="sng"/>
              <a:t>take a host address</a:t>
            </a:r>
            <a:r>
              <a:rPr lang="en" sz="1100"/>
              <a:t> and </a:t>
            </a:r>
            <a:r>
              <a:rPr lang="en" sz="1100" u="sng"/>
              <a:t>returns a pointer to a structure of information for the specified host. </a:t>
            </a:r>
            <a:br>
              <a:rPr lang="en" sz="1100"/>
            </a:br>
            <a:br>
              <a:rPr lang="en" sz="1100"/>
            </a:br>
            <a:r>
              <a:rPr lang="en" sz="1100"/>
              <a:t>	</a:t>
            </a:r>
            <a:r>
              <a:rPr lang="en" sz="1100"/>
              <a:t>The value returned points to a structure that contains: </a:t>
            </a:r>
            <a:br>
              <a:rPr lang="en" sz="1100"/>
            </a:br>
            <a:r>
              <a:rPr lang="en" sz="1100"/>
              <a:t>	- official host name </a:t>
            </a:r>
            <a:br>
              <a:rPr lang="en" sz="1100"/>
            </a:br>
            <a:r>
              <a:rPr lang="en" sz="1100"/>
              <a:t>	- list of aliases that have been registered for the host </a:t>
            </a:r>
            <a:br>
              <a:rPr lang="en" sz="1100"/>
            </a:br>
            <a:r>
              <a:rPr lang="en" sz="1100"/>
              <a:t>	- the host address type (i.e., IPv4, IPv6, or some other type) </a:t>
            </a:r>
            <a:br>
              <a:rPr lang="en" sz="1100"/>
            </a:br>
            <a:r>
              <a:rPr lang="en" sz="1100"/>
              <a:t>	- the length of an address </a:t>
            </a:r>
            <a:br>
              <a:rPr lang="en" sz="1100"/>
            </a:br>
            <a:r>
              <a:rPr lang="en" sz="1100"/>
              <a:t>	- a list of one or more addresses for the host.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/>
              <a:t>Functions </a:t>
            </a:r>
            <a:r>
              <a:rPr b="1" lang="en" sz="1100"/>
              <a:t>sethostent</a:t>
            </a:r>
            <a:r>
              <a:rPr lang="en" sz="1100"/>
              <a:t>, </a:t>
            </a:r>
            <a:r>
              <a:rPr b="1" lang="en" sz="1100"/>
              <a:t>gethostent</a:t>
            </a:r>
            <a:r>
              <a:rPr lang="en" sz="1100"/>
              <a:t>, and </a:t>
            </a:r>
            <a:r>
              <a:rPr b="1" lang="en" sz="1100"/>
              <a:t>endhostent</a:t>
            </a:r>
            <a:r>
              <a:rPr lang="en" sz="1100"/>
              <a:t> provide sequential access to the host database — an application can open the database, extract entries sequentially, and then close the database 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Information about Hosts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ptr = gethostbyname(namestr)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namestr</a:t>
            </a:r>
            <a:r>
              <a:rPr lang="en" sz="1100"/>
              <a:t> is a pointer to a character string that contains a domain name for the  host. </a:t>
            </a:r>
            <a:br>
              <a:rPr lang="en" sz="1100"/>
            </a:br>
            <a:br>
              <a:rPr lang="en" sz="1100"/>
            </a:br>
            <a:r>
              <a:rPr lang="en" sz="1100"/>
              <a:t>The value returned points to a structure that contains: </a:t>
            </a:r>
            <a:br>
              <a:rPr lang="en" sz="1100"/>
            </a:br>
            <a:r>
              <a:rPr lang="en" sz="1100"/>
              <a:t>- official host name </a:t>
            </a:r>
            <a:br>
              <a:rPr lang="en" sz="1100"/>
            </a:br>
            <a:r>
              <a:rPr lang="en" sz="1100"/>
              <a:t>- list of aliases that have been registered for the host </a:t>
            </a:r>
            <a:br>
              <a:rPr lang="en" sz="1100"/>
            </a:br>
            <a:r>
              <a:rPr lang="en" sz="1100"/>
              <a:t>- the host address type (i.e., IPv4, IPv6, or some other type) </a:t>
            </a:r>
            <a:br>
              <a:rPr lang="en" sz="1100"/>
            </a:br>
            <a:r>
              <a:rPr lang="en" sz="1100"/>
              <a:t>- the length of an address </a:t>
            </a:r>
            <a:br>
              <a:rPr lang="en" sz="1100"/>
            </a:br>
            <a:r>
              <a:rPr lang="en" sz="1100"/>
              <a:t>- a list of one or more addresses for the host. </a:t>
            </a:r>
            <a:br>
              <a:rPr lang="en" sz="1100"/>
            </a:b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Information about Hosts</a:t>
            </a:r>
            <a:endParaRPr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ptr = gethostbyaddr(addr, len, type)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addr</a:t>
            </a:r>
            <a:r>
              <a:rPr lang="en" sz="1100"/>
              <a:t> is a pointer to a sequence of bytes that contain a host address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len</a:t>
            </a:r>
            <a:r>
              <a:rPr lang="en" sz="1100"/>
              <a:t> is an integer that gives the length of the address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type</a:t>
            </a:r>
            <a:r>
              <a:rPr lang="en" sz="1100"/>
              <a:t> is an integer that specifies the type of the address (IPv4 or IPv6 address).  </a:t>
            </a:r>
            <a:br>
              <a:rPr lang="en" sz="1100"/>
            </a:br>
            <a:br>
              <a:rPr lang="en" sz="1100"/>
            </a:br>
            <a:r>
              <a:rPr lang="en" sz="1100"/>
              <a:t>The value returned points to a structure that contains: </a:t>
            </a:r>
            <a:br>
              <a:rPr lang="en" sz="1100"/>
            </a:br>
            <a:r>
              <a:rPr lang="en" sz="1100"/>
              <a:t>- official host name </a:t>
            </a:r>
            <a:br>
              <a:rPr lang="en" sz="1100"/>
            </a:br>
            <a:r>
              <a:rPr lang="en" sz="1100"/>
              <a:t>- list of aliases that have been registered for the host </a:t>
            </a:r>
            <a:br>
              <a:rPr lang="en" sz="1100"/>
            </a:br>
            <a:r>
              <a:rPr lang="en" sz="1100"/>
              <a:t>- the host address type (i.e., IPv4, IPv6, or some other type) </a:t>
            </a:r>
            <a:br>
              <a:rPr lang="en" sz="1100"/>
            </a:br>
            <a:r>
              <a:rPr lang="en" sz="1100"/>
              <a:t>- the length of an address </a:t>
            </a:r>
            <a:br>
              <a:rPr lang="en" sz="1100"/>
            </a:br>
            <a:r>
              <a:rPr lang="en" sz="1100"/>
              <a:t>- a list of one or more addresses for the host. 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Information about Networks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/>
              <a:t>The socket library also includes</a:t>
            </a:r>
            <a:r>
              <a:rPr lang="en" sz="1100"/>
              <a:t> </a:t>
            </a:r>
            <a:r>
              <a:rPr b="1" lang="en" sz="1100"/>
              <a:t>functions that allow an application to access a database of networks. </a:t>
            </a:r>
            <a:br>
              <a:rPr b="1" lang="en" sz="1100"/>
            </a:br>
            <a:br>
              <a:rPr lang="en" sz="1100"/>
            </a:br>
            <a:r>
              <a:rPr lang="en" sz="1100"/>
              <a:t>Function </a:t>
            </a:r>
            <a:r>
              <a:rPr b="1" lang="en" sz="1100"/>
              <a:t>g</a:t>
            </a:r>
            <a:r>
              <a:rPr b="1" lang="en" sz="1100"/>
              <a:t>etnetbyname</a:t>
            </a:r>
            <a:r>
              <a:rPr lang="en" sz="1100"/>
              <a:t> obtains and formats the contents of an entry from the database given the domain name of a network.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ptr = getnetbyname(name)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name</a:t>
            </a:r>
            <a:r>
              <a:rPr lang="en" sz="1100"/>
              <a:t> is a pointer to a string that contains the name of the network for which information is desired. </a:t>
            </a:r>
            <a:br>
              <a:rPr lang="en" sz="1100"/>
            </a:br>
            <a:br>
              <a:rPr lang="en" sz="1100"/>
            </a:br>
            <a:r>
              <a:rPr lang="en" sz="1100"/>
              <a:t>The value returned is a pointer to a structure that contains: </a:t>
            </a:r>
            <a:br>
              <a:rPr lang="en" sz="1100"/>
            </a:br>
            <a:r>
              <a:rPr lang="en" sz="1100"/>
              <a:t>- the official name of the network</a:t>
            </a:r>
            <a:br>
              <a:rPr lang="en" sz="1100"/>
            </a:br>
            <a:r>
              <a:rPr lang="en" sz="1100"/>
              <a:t>- list of registered aliases</a:t>
            </a:r>
            <a:br>
              <a:rPr lang="en" sz="1100"/>
            </a:br>
            <a:r>
              <a:rPr lang="en" sz="1100"/>
              <a:t>- an integer address type (i.e., IPv4, IPv6, or some other type), </a:t>
            </a:r>
            <a:br>
              <a:rPr lang="en" sz="1100"/>
            </a:br>
            <a:r>
              <a:rPr lang="en" sz="1100"/>
              <a:t>- the address prefix used with the network  (i.e., the network portion of an IP address with the host portion set to zero).</a:t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Information about Protocols 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/>
              <a:t>Five library functions provide access to the database of protocols available on a machine.</a:t>
            </a:r>
            <a:r>
              <a:rPr lang="en" sz="1100"/>
              <a:t> </a:t>
            </a:r>
            <a:br>
              <a:rPr lang="en" sz="1100"/>
            </a:br>
            <a:r>
              <a:rPr lang="en" sz="1100"/>
              <a:t>Each protocol has an official name, registered aliases, and an official protocol number.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ptr = getprotobyname(name)</a:t>
            </a:r>
            <a:br>
              <a:rPr b="1" lang="en" sz="1100">
                <a:highlight>
                  <a:srgbClr val="FFFF00"/>
                </a:highlight>
              </a:rPr>
            </a:br>
            <a:r>
              <a:rPr lang="en" sz="1100"/>
              <a:t>Allows a caller to obtain information about a protocol given its name.</a:t>
            </a:r>
            <a:br>
              <a:rPr b="1" lang="en" sz="1100">
                <a:highlight>
                  <a:srgbClr val="FFD966"/>
                </a:highlight>
              </a:rPr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ptr = getprotobynumber(number)  </a:t>
            </a:r>
            <a:br>
              <a:rPr lang="en" sz="1100"/>
            </a:br>
            <a:r>
              <a:rPr lang="en" sz="1100"/>
              <a:t>Allows a process to search for protocol information using the protocol number as a key. </a:t>
            </a:r>
            <a:br>
              <a:rPr lang="en" sz="1100"/>
            </a:br>
            <a:br>
              <a:rPr b="1" lang="en" sz="1100">
                <a:highlight>
                  <a:srgbClr val="FFD966"/>
                </a:highlight>
              </a:rPr>
            </a:br>
            <a:r>
              <a:rPr b="1" lang="en" sz="1100" u="sng"/>
              <a:t>Additional Functions</a:t>
            </a:r>
            <a:br>
              <a:rPr b="1" lang="en" sz="1100" u="sng"/>
            </a:br>
            <a:br>
              <a:rPr b="1" lang="en" sz="1100">
                <a:highlight>
                  <a:srgbClr val="FFD966"/>
                </a:highlight>
              </a:rPr>
            </a:br>
            <a:r>
              <a:rPr b="1" lang="en" sz="1100">
                <a:highlight>
                  <a:srgbClr val="FFD966"/>
                </a:highlight>
              </a:rPr>
              <a:t>getprotoent </a:t>
            </a:r>
            <a:r>
              <a:rPr lang="en" sz="1100"/>
              <a:t>- provide sequential access to  the protocol database </a:t>
            </a:r>
            <a:br>
              <a:rPr b="1" lang="en" sz="1100">
                <a:highlight>
                  <a:srgbClr val="FFD966"/>
                </a:highlight>
              </a:rPr>
            </a:br>
            <a:r>
              <a:rPr b="1" lang="en" sz="1100">
                <a:highlight>
                  <a:srgbClr val="FFD966"/>
                </a:highlight>
              </a:rPr>
              <a:t>setprotoent </a:t>
            </a:r>
            <a:r>
              <a:rPr lang="en" sz="1100"/>
              <a:t>- provide sequential access to  the protocol database</a:t>
            </a:r>
            <a:br>
              <a:rPr b="1" lang="en" sz="1100">
                <a:highlight>
                  <a:srgbClr val="FFD966"/>
                </a:highlight>
              </a:rPr>
            </a:br>
            <a:r>
              <a:rPr b="1" lang="en" sz="1100">
                <a:highlight>
                  <a:srgbClr val="FFD966"/>
                </a:highlight>
              </a:rPr>
              <a:t>endprotoent </a:t>
            </a:r>
            <a:r>
              <a:rPr lang="en" sz="1100"/>
              <a:t>- provide sequential access to  the protocol database</a:t>
            </a:r>
            <a:br>
              <a:rPr lang="en" sz="1100"/>
            </a:b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Information about Network Services </a:t>
            </a:r>
            <a:endParaRPr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Some UDP and TCP protocol port numbers are reserved for well-known services. </a:t>
            </a:r>
            <a:br>
              <a:rPr lang="en" sz="1100"/>
            </a:br>
            <a:r>
              <a:rPr lang="en" sz="1100"/>
              <a:t>For instance, TCP port 37 is reserved for the time protocol</a:t>
            </a:r>
            <a:br>
              <a:rPr lang="en" sz="1100"/>
            </a:br>
            <a:br>
              <a:rPr lang="en" sz="1100"/>
            </a:br>
            <a:r>
              <a:rPr b="1" lang="en" sz="1100"/>
              <a:t>Five library functions exist that obtain information about services and the protocol ports they use.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getservbyname</a:t>
            </a:r>
            <a:r>
              <a:rPr lang="en" sz="1100">
                <a:highlight>
                  <a:srgbClr val="FFFF00"/>
                </a:highlight>
              </a:rPr>
              <a:t> - maps a named service onto a port number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getservbyport </a:t>
            </a:r>
            <a:r>
              <a:rPr lang="en" sz="1100"/>
              <a:t>- obtain an entry from the services database using the port number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setservent</a:t>
            </a:r>
            <a:r>
              <a:rPr b="1" lang="en" sz="1100"/>
              <a:t> </a:t>
            </a:r>
            <a:r>
              <a:rPr lang="en" sz="1100"/>
              <a:t>- access the services database sequentially</a:t>
            </a:r>
            <a:br>
              <a:rPr b="1" lang="en" sz="1100"/>
            </a:br>
            <a:r>
              <a:rPr b="1" lang="en" sz="1100">
                <a:highlight>
                  <a:srgbClr val="FFD966"/>
                </a:highlight>
              </a:rPr>
              <a:t>getservent</a:t>
            </a:r>
            <a:r>
              <a:rPr b="1" lang="en" sz="1100"/>
              <a:t> </a:t>
            </a:r>
            <a:r>
              <a:rPr lang="en" sz="1100"/>
              <a:t>- access the services database sequentially</a:t>
            </a:r>
            <a:br>
              <a:rPr b="1" lang="en" sz="1100"/>
            </a:br>
            <a:r>
              <a:rPr b="1" lang="en" sz="1100">
                <a:highlight>
                  <a:srgbClr val="FFD966"/>
                </a:highlight>
              </a:rPr>
              <a:t>endservent</a:t>
            </a:r>
            <a:r>
              <a:rPr b="1" lang="en" sz="1100"/>
              <a:t> </a:t>
            </a:r>
            <a:r>
              <a:rPr lang="en" sz="1100"/>
              <a:t>- access the services database sequentially</a:t>
            </a:r>
            <a:br>
              <a:rPr b="1" lang="en" sz="1100"/>
            </a:br>
            <a:br>
              <a:rPr lang="en" sz="1100"/>
            </a:br>
            <a:r>
              <a:rPr lang="en" sz="1100" u="sng"/>
              <a:t>Entries in the services database include: </a:t>
            </a:r>
            <a:br>
              <a:rPr lang="en" sz="1100"/>
            </a:br>
            <a:r>
              <a:rPr lang="en" sz="1100"/>
              <a:t>- service name </a:t>
            </a:r>
            <a:br>
              <a:rPr lang="en" sz="1100"/>
            </a:br>
            <a:r>
              <a:rPr lang="en" sz="1100"/>
              <a:t>- time </a:t>
            </a:r>
            <a:br>
              <a:rPr lang="en" sz="1100"/>
            </a:br>
            <a:r>
              <a:rPr lang="en" sz="1100"/>
              <a:t>- protocol </a:t>
            </a:r>
            <a:br>
              <a:rPr lang="en" sz="1100"/>
            </a:br>
            <a:r>
              <a:rPr lang="en" sz="1100"/>
              <a:t>- protocol port number 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Information about Network Services </a:t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ptr = getservbyname(name, proto)  </a:t>
            </a:r>
            <a:br>
              <a:rPr lang="en" sz="1100"/>
            </a:br>
            <a:r>
              <a:rPr lang="en" sz="1100"/>
              <a:t>maps a named service onto a port number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br>
              <a:rPr b="1" lang="en" sz="1100" u="sng"/>
            </a:br>
            <a:r>
              <a:rPr b="1" lang="en" sz="1100">
                <a:highlight>
                  <a:srgbClr val="FFD966"/>
                </a:highlight>
              </a:rPr>
              <a:t>name</a:t>
            </a:r>
            <a:r>
              <a:rPr lang="en" sz="1100"/>
              <a:t> specifies the address of a string that contains the name of the desired service,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proto</a:t>
            </a:r>
            <a:r>
              <a:rPr lang="en" sz="1100"/>
              <a:t> is a string that gives the name of the protocol with which the service is to be used (TCP, or UDP)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ptr = getservbyport(port, proto)  </a:t>
            </a:r>
            <a:br>
              <a:rPr lang="en" sz="1100"/>
            </a:br>
            <a:r>
              <a:rPr lang="en" sz="1100"/>
              <a:t>obtain an entry from the services database given the port number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r>
              <a:rPr lang="en" sz="1100"/>
              <a:t>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port</a:t>
            </a:r>
            <a:r>
              <a:rPr lang="en" sz="1100"/>
              <a:t> is the integer protocol port number assigned to the service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proto</a:t>
            </a:r>
            <a:r>
              <a:rPr lang="en" sz="1100"/>
              <a:t> specifies the protocol for which the service is desired 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/ Key Concepts 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Introduction to Socket API </a:t>
            </a:r>
            <a:br>
              <a:rPr lang="en" sz="1100"/>
            </a:br>
            <a:r>
              <a:rPr lang="en" sz="1100"/>
              <a:t>The Socket Abstraction and Socket Operations </a:t>
            </a:r>
            <a:br>
              <a:rPr lang="en" sz="1100"/>
            </a:br>
            <a:r>
              <a:rPr lang="en" sz="1100"/>
              <a:t>Obtaining and Setting Socket Options </a:t>
            </a:r>
            <a:br>
              <a:rPr lang="en" sz="1100"/>
            </a:br>
            <a:r>
              <a:rPr lang="en" sz="1100"/>
              <a:t>How a Server Accepts TCP Connections </a:t>
            </a:r>
            <a:br>
              <a:rPr lang="en" sz="1100"/>
            </a:br>
            <a:r>
              <a:rPr lang="en" sz="1100"/>
              <a:t>Servers that handle Multiple Services </a:t>
            </a:r>
            <a:br>
              <a:rPr lang="en" sz="1100"/>
            </a:br>
            <a:r>
              <a:rPr lang="en" sz="1100"/>
              <a:t>Obtaining and Setting the Host Name </a:t>
            </a:r>
            <a:br>
              <a:rPr lang="en" sz="1100"/>
            </a:br>
            <a:r>
              <a:rPr lang="en" sz="1100"/>
              <a:t>Library Functions Related to Sockets </a:t>
            </a:r>
            <a:br>
              <a:rPr lang="en" sz="1100"/>
            </a:br>
            <a:r>
              <a:rPr lang="en" sz="1100"/>
              <a:t>Network Byte Order and Conversion Routines</a:t>
            </a:r>
            <a:br>
              <a:rPr lang="en" sz="1100"/>
            </a:br>
            <a:r>
              <a:rPr lang="en" sz="1100"/>
              <a:t>IP Address Manipulation Routines </a:t>
            </a:r>
            <a:br>
              <a:rPr lang="en" sz="1100"/>
            </a:br>
            <a:r>
              <a:rPr lang="en" sz="1100"/>
              <a:t>Accessing the Domain Name System </a:t>
            </a:r>
            <a:br>
              <a:rPr lang="en" sz="1100"/>
            </a:br>
            <a:r>
              <a:rPr lang="en" sz="1100"/>
              <a:t>Obtaining Information about Hosts </a:t>
            </a:r>
            <a:br>
              <a:rPr lang="en" sz="1100"/>
            </a:br>
            <a:r>
              <a:rPr lang="en" sz="1100"/>
              <a:t>Obtaining Information about Networks </a:t>
            </a:r>
            <a:br>
              <a:rPr lang="en" sz="1100"/>
            </a:br>
            <a:r>
              <a:rPr lang="en" sz="1100"/>
              <a:t>Obtaining Information about Protocols </a:t>
            </a:r>
            <a:br>
              <a:rPr lang="en" sz="1100"/>
            </a:br>
            <a:r>
              <a:rPr lang="en" sz="1100"/>
              <a:t>Obtaining Information about Network Services 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Socket Abstraction and Socket Operations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3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highlight>
                  <a:srgbClr val="FFFF00"/>
                </a:highlight>
              </a:rPr>
              <a:t>Sockets - an </a:t>
            </a:r>
            <a:r>
              <a:rPr b="1" lang="en" sz="1100" u="sng">
                <a:highlight>
                  <a:srgbClr val="FFFF00"/>
                </a:highlight>
              </a:rPr>
              <a:t>operating system abstraction</a:t>
            </a:r>
            <a:r>
              <a:rPr b="1" lang="en" sz="1100">
                <a:highlight>
                  <a:srgbClr val="FFFF00"/>
                </a:highlight>
              </a:rPr>
              <a:t> </a:t>
            </a:r>
            <a:br>
              <a:rPr lang="en" sz="1100" u="sng"/>
            </a:br>
            <a:br>
              <a:rPr lang="en" sz="1100"/>
            </a:br>
            <a:r>
              <a:rPr lang="en" sz="1100">
                <a:highlight>
                  <a:srgbClr val="FFD966"/>
                </a:highlight>
              </a:rPr>
              <a:t>A mechanism that provides an application with a descriptor that can be used for network communication. </a:t>
            </a:r>
            <a:br>
              <a:rPr lang="en" sz="1100"/>
            </a:br>
            <a:br>
              <a:rPr lang="en" sz="1100"/>
            </a:br>
            <a:r>
              <a:rPr lang="en" sz="1100">
                <a:highlight>
                  <a:srgbClr val="FFFF00"/>
                </a:highlight>
              </a:rPr>
              <a:t>Sockets are dynamic </a:t>
            </a:r>
            <a:r>
              <a:rPr lang="en" sz="1100"/>
              <a:t>— an application program requests a socket when one is needed and releases the socket when it has finished. </a:t>
            </a:r>
            <a:br>
              <a:rPr lang="en" sz="1100"/>
            </a:br>
            <a:br>
              <a:rPr lang="en" sz="1100"/>
            </a:br>
            <a:r>
              <a:rPr lang="en" sz="1100"/>
              <a:t>Like other I/O — a socket is given a descriptor just like an open file. 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575" y="1152475"/>
            <a:ext cx="3955350" cy="109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575" y="2363720"/>
            <a:ext cx="3955350" cy="2088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A Socket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2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</a:t>
            </a:r>
            <a:r>
              <a:rPr b="1" lang="en" sz="1100"/>
              <a:t>socket function</a:t>
            </a:r>
            <a:r>
              <a:rPr lang="en" sz="1100"/>
              <a:t> creates a socket on demand, and takes three integer arguments and returns an integer descriptor: 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descriptor = socket(pfam, type, protocol) </a:t>
            </a:r>
            <a:endParaRPr b="1" sz="11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 u="sng"/>
              <a:t>Arguments</a:t>
            </a:r>
            <a:br>
              <a:rPr b="1" lang="en" sz="1100"/>
            </a:br>
            <a:r>
              <a:rPr b="1" lang="en" sz="1100">
                <a:highlight>
                  <a:srgbClr val="FFD966"/>
                </a:highlight>
              </a:rPr>
              <a:t>pfam</a:t>
            </a:r>
            <a:r>
              <a:rPr lang="en" sz="1100"/>
              <a:t> specifies the protocol family (or how to interpret addresses). IPv4 (PF_INET)  IPv6 (PF_INET6).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type</a:t>
            </a:r>
            <a:r>
              <a:rPr lang="en" sz="1100"/>
              <a:t> specifies the type of communication desired. </a:t>
            </a:r>
            <a:br>
              <a:rPr lang="en" sz="1100"/>
            </a:br>
            <a:r>
              <a:rPr lang="en" sz="1100"/>
              <a:t>	</a:t>
            </a:r>
            <a:r>
              <a:rPr lang="en" sz="1100"/>
              <a:t>SOCK_STREAM - </a:t>
            </a:r>
            <a:r>
              <a:rPr lang="en" sz="1100"/>
              <a:t>Reliable stream delivery service </a:t>
            </a:r>
            <a:br>
              <a:rPr lang="en" sz="1100"/>
            </a:br>
            <a:r>
              <a:rPr lang="en" sz="1100"/>
              <a:t>	</a:t>
            </a:r>
            <a:r>
              <a:rPr lang="en" sz="1100"/>
              <a:t>SOCK_DGRAM - </a:t>
            </a:r>
            <a:r>
              <a:rPr lang="en" sz="1100"/>
              <a:t>Connectionless datagram delivery service</a:t>
            </a:r>
            <a:br>
              <a:rPr lang="en" sz="1100"/>
            </a:br>
            <a:r>
              <a:rPr lang="en" sz="1100"/>
              <a:t>	</a:t>
            </a:r>
            <a:r>
              <a:rPr lang="en" sz="1100"/>
              <a:t>SOCK_RAW -</a:t>
            </a:r>
            <a:r>
              <a:rPr lang="en" sz="1100"/>
              <a:t> Raw type that allows privileged programs to access special protocols or network interfaces.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Because a single protocol family can have multiple protocols that provide the same type of communication, the socket call has a </a:t>
            </a:r>
            <a:r>
              <a:rPr b="1" lang="en" sz="1100">
                <a:highlight>
                  <a:srgbClr val="FFD966"/>
                </a:highlight>
              </a:rPr>
              <a:t>third protocol argument</a:t>
            </a:r>
            <a:r>
              <a:rPr lang="en" sz="1100"/>
              <a:t> that can be used to select a specific protocol; if the protocol family only contains one protocol of a given type (e.g., only TCP supplies a SOCK_STREAM service for IPv4 and IPv6), the third argument  can be set to 0.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Inheritance &amp; Termination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2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concurrent server uses socket inheritance to create a new process to handle each new client. </a:t>
            </a:r>
            <a:br>
              <a:rPr lang="en" sz="1100"/>
            </a:br>
            <a:r>
              <a:rPr lang="en" sz="1100"/>
              <a:t>Both old and new processes share access rights to existing descriptors. </a:t>
            </a:r>
            <a:br>
              <a:rPr lang="en" sz="1100"/>
            </a:br>
            <a:r>
              <a:rPr lang="en" sz="1100"/>
              <a:t>It is the responsibility of the programmer to ensure that the two processes use the shared socket meaningfully. </a:t>
            </a:r>
            <a:br>
              <a:rPr lang="en" sz="1100"/>
            </a:br>
            <a:br>
              <a:rPr lang="en" sz="1100"/>
            </a:br>
            <a:r>
              <a:rPr lang="en" sz="1100"/>
              <a:t>When a process finishes using a socket it calls </a:t>
            </a:r>
            <a:r>
              <a:rPr b="1" lang="en" sz="1100" u="sng"/>
              <a:t>close</a:t>
            </a:r>
            <a:r>
              <a:rPr lang="en" sz="1100"/>
              <a:t>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close(descriptor)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descriptor</a:t>
            </a:r>
            <a:r>
              <a:rPr lang="en" sz="1100"/>
              <a:t> specifies the socket to close.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100"/>
            </a:b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Specifying A Local Address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4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Clients don’t care about  the local address they use, and allow the protocol software to fill an IP address and port number. </a:t>
            </a:r>
            <a:br>
              <a:rPr lang="en" sz="1100"/>
            </a:br>
            <a:r>
              <a:rPr lang="en" sz="1100"/>
              <a:t>Servers that operate at a well-known port must be able to specify the port to the system. </a:t>
            </a:r>
            <a:br>
              <a:rPr lang="en" sz="1100"/>
            </a:br>
            <a:br>
              <a:rPr lang="en" sz="1100"/>
            </a:br>
            <a:r>
              <a:rPr lang="en" sz="1100">
                <a:highlight>
                  <a:srgbClr val="FFFF00"/>
                </a:highlight>
              </a:rPr>
              <a:t>Servers uses the </a:t>
            </a:r>
            <a:r>
              <a:rPr b="1" lang="en" sz="1100">
                <a:highlight>
                  <a:srgbClr val="FFFF00"/>
                </a:highlight>
              </a:rPr>
              <a:t>bind</a:t>
            </a:r>
            <a:r>
              <a:rPr lang="en" sz="1100">
                <a:highlight>
                  <a:srgbClr val="FFFF00"/>
                </a:highlight>
              </a:rPr>
              <a:t> function to establish a local address for the socket.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bind(descriptor, localaddr, addrlen)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descriptor</a:t>
            </a:r>
            <a:r>
              <a:rPr lang="en" sz="1100"/>
              <a:t> the socket to be bound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l</a:t>
            </a:r>
            <a:r>
              <a:rPr b="1" lang="en" sz="1100">
                <a:highlight>
                  <a:srgbClr val="FFD966"/>
                </a:highlight>
              </a:rPr>
              <a:t>ocaladdr</a:t>
            </a:r>
            <a:r>
              <a:rPr lang="en" sz="1100">
                <a:highlight>
                  <a:srgbClr val="FFD966"/>
                </a:highlight>
              </a:rPr>
              <a:t> </a:t>
            </a:r>
            <a:r>
              <a:rPr lang="en" sz="1100"/>
              <a:t>specifies local endpoint the socket should be bound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addrl</a:t>
            </a:r>
            <a:r>
              <a:rPr b="1" lang="en" sz="1100">
                <a:highlight>
                  <a:srgbClr val="FFD966"/>
                </a:highlight>
              </a:rPr>
              <a:t>en</a:t>
            </a:r>
            <a:r>
              <a:rPr lang="en" sz="1100"/>
              <a:t> </a:t>
            </a:r>
            <a:r>
              <a:rPr lang="en" sz="1100"/>
              <a:t>specifies the length of the structure measured in bytes. 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Specifying A Local Address 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431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ADDRESS FAMILY</a:t>
            </a:r>
            <a:r>
              <a:rPr lang="en" sz="1100"/>
              <a:t> identifies the protocol suite, and defines the layout of the remainder of the structure. </a:t>
            </a:r>
            <a:br>
              <a:rPr lang="en" sz="1100"/>
            </a:br>
            <a:br>
              <a:rPr lang="en" sz="1100"/>
            </a:br>
            <a:r>
              <a:rPr lang="en" sz="1100"/>
              <a:t>	</a:t>
            </a:r>
            <a:r>
              <a:rPr b="1" lang="en" sz="1100"/>
              <a:t>- Indicate IPv4 structure</a:t>
            </a:r>
            <a:br>
              <a:rPr lang="en" sz="1100"/>
            </a:br>
            <a:r>
              <a:rPr lang="en" sz="1100"/>
              <a:t>	- Protocol port number </a:t>
            </a:r>
            <a:br>
              <a:rPr lang="en" sz="1100"/>
            </a:br>
            <a:r>
              <a:rPr lang="en" sz="1100"/>
              <a:t>	- IPv4 address. </a:t>
            </a:r>
            <a:br>
              <a:rPr lang="en" sz="1100"/>
            </a:br>
            <a:br>
              <a:rPr lang="en" sz="1100"/>
            </a:br>
            <a:r>
              <a:rPr lang="en" sz="1100"/>
              <a:t>	</a:t>
            </a:r>
            <a:r>
              <a:rPr b="1" lang="en" sz="1100"/>
              <a:t>- Indicate IPv6 structure</a:t>
            </a:r>
            <a:br>
              <a:rPr b="1" lang="en" sz="1100"/>
            </a:br>
            <a:r>
              <a:rPr b="1" lang="en" sz="1100"/>
              <a:t>	</a:t>
            </a:r>
            <a:r>
              <a:rPr lang="en" sz="1100"/>
              <a:t>- Protocol port number </a:t>
            </a:r>
            <a:br>
              <a:rPr lang="en" sz="1100"/>
            </a:br>
            <a:r>
              <a:rPr lang="en" sz="1100"/>
              <a:t>	- IPv6 flow identifier </a:t>
            </a:r>
            <a:br>
              <a:rPr lang="en" sz="1100"/>
            </a:br>
            <a:r>
              <a:rPr lang="en" sz="1100"/>
              <a:t>	- IPv6 address </a:t>
            </a:r>
            <a:br>
              <a:rPr lang="en" sz="1100"/>
            </a:br>
            <a:r>
              <a:rPr lang="en" sz="1100"/>
              <a:t>	- scope of an address  (link-local,  site-local, or global)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 u="sng"/>
              <a:t>Not all possible bindings are valid. </a:t>
            </a:r>
            <a:br>
              <a:rPr lang="en" sz="1100"/>
            </a:br>
            <a:r>
              <a:rPr lang="en" sz="1100"/>
              <a:t>The caller might request a local protocol port that is already in use by another program, or it might request an invalid IP address. </a:t>
            </a:r>
            <a:br>
              <a:rPr lang="en" sz="1100"/>
            </a:br>
            <a:r>
              <a:rPr lang="en" sz="1100"/>
              <a:t>In such cases, the bind call fails and returns an error code.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575" y="1152475"/>
            <a:ext cx="3955350" cy="109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575" y="2363720"/>
            <a:ext cx="3955350" cy="2088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A Socket To A Destination Endpoint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4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</a:t>
            </a:r>
            <a:r>
              <a:rPr b="1" lang="en" sz="1100"/>
              <a:t>connect function </a:t>
            </a:r>
            <a:r>
              <a:rPr lang="en" sz="1100"/>
              <a:t>is used to facilitate </a:t>
            </a:r>
            <a:r>
              <a:rPr lang="en" sz="1100"/>
              <a:t>data transfer through </a:t>
            </a:r>
            <a:r>
              <a:rPr lang="en" sz="1100"/>
              <a:t>a reliable stream socket. </a:t>
            </a:r>
            <a:br>
              <a:rPr lang="en" sz="1100"/>
            </a:br>
            <a:r>
              <a:rPr lang="en" sz="1100"/>
              <a:t>With</a:t>
            </a:r>
            <a:r>
              <a:rPr lang="en" sz="1100"/>
              <a:t> connectionless service, connect simply stores the destination endpoint locally.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connect(descriptor, destaddr, addrlen) 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Arguments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descriptor</a:t>
            </a:r>
            <a:r>
              <a:rPr lang="en" sz="1100"/>
              <a:t> is the socket to connect. </a:t>
            </a:r>
            <a:br>
              <a:rPr lang="en" sz="1100"/>
            </a:br>
            <a:r>
              <a:rPr b="1" lang="en" sz="1100">
                <a:highlight>
                  <a:srgbClr val="FFD966"/>
                </a:highlight>
              </a:rPr>
              <a:t>destaddr</a:t>
            </a:r>
            <a:r>
              <a:rPr lang="en" sz="1100"/>
              <a:t> </a:t>
            </a:r>
            <a:r>
              <a:rPr lang="en" sz="1100"/>
              <a:t>argument </a:t>
            </a:r>
            <a:r>
              <a:rPr lang="en" sz="1100"/>
              <a:t>is a </a:t>
            </a:r>
            <a:r>
              <a:rPr lang="en" sz="1100"/>
              <a:t>socket </a:t>
            </a:r>
            <a:r>
              <a:rPr lang="en" sz="1100" u="sng"/>
              <a:t>address structure that specifies the destination address</a:t>
            </a:r>
            <a:r>
              <a:rPr lang="en" sz="1100"/>
              <a:t> to which the  socket should be bound. </a:t>
            </a:r>
            <a:r>
              <a:rPr b="1" lang="en" sz="1100">
                <a:highlight>
                  <a:srgbClr val="FFD966"/>
                </a:highlight>
              </a:rPr>
              <a:t>addrlen</a:t>
            </a:r>
            <a:r>
              <a:rPr lang="en" sz="1100"/>
              <a:t> </a:t>
            </a:r>
            <a:r>
              <a:rPr lang="en" sz="1100"/>
              <a:t>argument </a:t>
            </a:r>
            <a:r>
              <a:rPr lang="en" sz="1100"/>
              <a:t>specifies the length of the destination address measured in bytes. 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/>
              <a:t>The semantics of connect depend on the underlying protocol. </a:t>
            </a:r>
            <a:br>
              <a:rPr lang="en" sz="1100"/>
            </a:br>
            <a:br>
              <a:rPr lang="en" sz="1100"/>
            </a:br>
            <a:r>
              <a:rPr lang="en" sz="1100"/>
              <a:t>Selecting the reliable stream delivery service in the </a:t>
            </a:r>
            <a:r>
              <a:rPr lang="en" sz="1100"/>
              <a:t>PF_INET or PF_INET6 families means choosing TCP. 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